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>
        <p:scale>
          <a:sx n="50" d="100"/>
          <a:sy n="50" d="100"/>
        </p:scale>
        <p:origin x="950" y="1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ajnar\Dropbox%20(ZRC%20SAZU)\Katarina%20Polajnar\2021\Nevidno%20&#382;ivljenje%20odpadkov\ANKETA_KANTA\Analize%20kan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99-45EB-A75B-C94BDB3FB2C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99-45EB-A75B-C94BDB3FB2C8}"/>
              </c:ext>
            </c:extLst>
          </c:dPt>
          <c:dLbls>
            <c:dLbl>
              <c:idx val="0"/>
              <c:layout>
                <c:manualLayout>
                  <c:x val="0.11850160173461979"/>
                  <c:y val="-9.98775516944973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99-45EB-A75B-C94BDB3FB2C8}"/>
                </c:ext>
              </c:extLst>
            </c:dLbl>
            <c:dLbl>
              <c:idx val="1"/>
              <c:layout>
                <c:manualLayout>
                  <c:x val="-0.12073739298588826"/>
                  <c:y val="0.156474830988045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dirty="0"/>
                      <a:t> </a:t>
                    </a:r>
                    <a:r>
                      <a:rPr lang="en-US" dirty="0" smtClean="0"/>
                      <a:t>41%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sl-S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67736297228985"/>
                      <c:h val="0.288979049569412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9-45EB-A75B-C94BDB3FB2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/>
                    </a:solidFill>
                    <a:latin typeface="+mj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List6!$E$3:$E$4</c:f>
              <c:strCache>
                <c:ptCount val="2"/>
                <c:pt idx="0">
                  <c:v>normative intervention</c:v>
                </c:pt>
                <c:pt idx="1">
                  <c:v>emotional intervention</c:v>
                </c:pt>
              </c:strCache>
            </c:strRef>
          </c:cat>
          <c:val>
            <c:numRef>
              <c:f>List6!$F$3:$F$4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99-45EB-A75B-C94BDB3FB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legendEntry>
      <c:layout>
        <c:manualLayout>
          <c:xMode val="edge"/>
          <c:yMode val="edge"/>
          <c:x val="0"/>
          <c:y val="0.83199285075960683"/>
          <c:w val="1"/>
          <c:h val="0.14803163890149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D3F2-7FF2-46A4-AD2A-4B3989BDCD30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4A9C0-14E7-4A01-A439-289CCCC556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294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Lepo pozdravljeni!</a:t>
            </a:r>
          </a:p>
          <a:p>
            <a:endParaRPr lang="sl-S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naslednje pol ure vam bom v povzetku predstavila zaključke svoje doktorske naloge, kjer smo preučevali vlogo socialnih dejavnikov pri</a:t>
            </a:r>
            <a:r>
              <a:rPr lang="sl-S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razvoju okoljske ozaveščenosti in spreminjanju okoljskega vedenja. Naj povem, da bo predstavitev nekoliko slikovno obarvana. Kot glavni lik nastopajo ovčke v najrazličnejših vlogah. Če se bo kdo slučajno v katerem izmed likov prepoznal je pa to zgolj naključje. 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37820-91F5-4483-B0FA-3D8C74102BBC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668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593E-EB54-46F4-B9DD-04D717770E6D}" type="slidenum">
              <a:rPr lang="sl-SI" altLang="sl-SI" smtClean="0"/>
              <a:pPr/>
              <a:t>3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2894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593E-EB54-46F4-B9DD-04D717770E6D}" type="slidenum">
              <a:rPr lang="sl-SI" altLang="sl-SI" smtClean="0"/>
              <a:pPr/>
              <a:t>4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9457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593E-EB54-46F4-B9DD-04D717770E6D}" type="slidenum">
              <a:rPr lang="sl-SI" altLang="sl-SI" smtClean="0"/>
              <a:pPr/>
              <a:t>7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722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12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96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734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06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5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9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58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34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6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66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19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646D-77E8-4B33-9BBD-791D47FF337A}" type="datetimeFigureOut">
              <a:rPr lang="sl-SI" smtClean="0"/>
              <a:t>1. 02. 2023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44F-09A8-421E-8784-782B1B747D8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87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Disposal Dump photo and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5" y="-181690"/>
            <a:ext cx="12350236" cy="823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132295" y="-135694"/>
            <a:ext cx="12389146" cy="2387600"/>
          </a:xfrm>
        </p:spPr>
        <p:txBody>
          <a:bodyPr>
            <a:normAutofit/>
          </a:bodyPr>
          <a:lstStyle/>
          <a:p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sl-SI" b="1" dirty="0" err="1" smtClean="0"/>
              <a:t>Dirty</a:t>
            </a:r>
            <a:r>
              <a:rPr lang="sl-SI" b="1" dirty="0" smtClean="0"/>
              <a:t> </a:t>
            </a:r>
            <a:r>
              <a:rPr lang="sl-SI" b="1" dirty="0" smtClean="0"/>
              <a:t>Game</a:t>
            </a:r>
            <a:br>
              <a:rPr lang="sl-SI" b="1" dirty="0" smtClean="0"/>
            </a:br>
            <a:r>
              <a:rPr lang="en-US" sz="2200" b="1" dirty="0"/>
              <a:t>Development of a Card Game to Promote Sustainable Waste Management</a:t>
            </a:r>
            <a:endParaRPr lang="sl-SI" sz="22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9733" y="2668211"/>
            <a:ext cx="9144000" cy="1655762"/>
          </a:xfrm>
        </p:spPr>
        <p:txBody>
          <a:bodyPr>
            <a:normAutofit/>
          </a:bodyPr>
          <a:lstStyle/>
          <a:p>
            <a:r>
              <a:rPr lang="sl-SI" sz="4000" dirty="0" smtClean="0"/>
              <a:t>Dan Podjed</a:t>
            </a:r>
            <a:endParaRPr lang="sl-SI" sz="4000" dirty="0"/>
          </a:p>
        </p:txBody>
      </p:sp>
      <p:pic>
        <p:nvPicPr>
          <p:cNvPr id="6" name="Picture 2" descr="karakterji podg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196" y="629821"/>
            <a:ext cx="5400600" cy="74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arakterji podga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61" b="89550" l="0" r="44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76" y="-2850113"/>
            <a:ext cx="5400600" cy="746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47728" y="6264143"/>
            <a:ext cx="9144000" cy="880957"/>
          </a:xfrm>
        </p:spPr>
        <p:txBody>
          <a:bodyPr>
            <a:normAutofit/>
          </a:bodyPr>
          <a:lstStyle/>
          <a:p>
            <a:pPr algn="l"/>
            <a:endParaRPr lang="sl-SI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sl-SI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sl-SI" sz="3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567608" y="188640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8" y="-273422"/>
            <a:ext cx="12187386" cy="4062462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7864924" y="764019"/>
            <a:ext cx="280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latin typeface="+mj-lt"/>
              </a:rPr>
              <a:t>www.lifeofwaste.eu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45815" y="3910168"/>
            <a:ext cx="118813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  <a:ea typeface="Arial Unicode MS"/>
                <a:cs typeface="Times New Roman" panose="02020603050405020304" pitchFamily="18" charset="0"/>
              </a:rPr>
              <a:t>“Show me your garbage, and I will tell you who you are. Show me how much waste you produce, and I will tell you what kind of society you live in.”</a:t>
            </a:r>
            <a:endParaRPr lang="sl-SI" sz="28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endParaRPr lang="sl-SI" sz="2400" dirty="0">
              <a:latin typeface="+mj-lt"/>
              <a:ea typeface="Arial Unicode MS"/>
              <a:cs typeface="Times New Roman" panose="02020603050405020304" pitchFamily="18" charset="0"/>
            </a:endParaRPr>
          </a:p>
          <a:p>
            <a:r>
              <a:rPr lang="sl-SI" sz="2400" dirty="0">
                <a:latin typeface="+mj-lt"/>
                <a:ea typeface="Arial Unicode MS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+mj-lt"/>
                <a:ea typeface="Arial Unicode MS"/>
                <a:cs typeface="Times New Roman" panose="02020603050405020304" pitchFamily="18" charset="0"/>
              </a:rPr>
              <a:t>Thomas Hylland Eriksen</a:t>
            </a:r>
            <a:r>
              <a:rPr lang="sl-SI" sz="2400" dirty="0">
                <a:latin typeface="+mj-lt"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+mj-lt"/>
                <a:ea typeface="Arial Unicode MS"/>
                <a:cs typeface="Times New Roman" panose="02020603050405020304" pitchFamily="18" charset="0"/>
              </a:rPr>
              <a:t>2011 </a:t>
            </a:r>
            <a:endParaRPr lang="sl-SI" sz="2400" dirty="0">
              <a:latin typeface="+mj-lt"/>
            </a:endParaRPr>
          </a:p>
        </p:txBody>
      </p:sp>
      <p:pic>
        <p:nvPicPr>
          <p:cNvPr id="8" name="Picture 4" descr="http://www.life-income.si/upload/pic/17_logotip_Geografskega_Instituta_Antona_Meli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8656" r="11356" b="10693"/>
          <a:stretch/>
        </p:blipFill>
        <p:spPr bwMode="auto">
          <a:xfrm>
            <a:off x="2999656" y="6032211"/>
            <a:ext cx="586480" cy="6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est.cvs-mobile.com/wp-content/uploads/2011/01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28" y="6160852"/>
            <a:ext cx="1224136" cy="5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432" y="6036938"/>
            <a:ext cx="1625607" cy="70443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3954437" y="551723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latin typeface="Calibri Light" panose="020F0302020204030204" pitchFamily="34" charset="0"/>
                <a:cs typeface="Calibri Light" panose="020F0302020204030204" pitchFamily="34" charset="0"/>
              </a:rPr>
              <a:t>Project </a:t>
            </a:r>
            <a:r>
              <a:rPr lang="sl-SI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partners</a:t>
            </a:r>
            <a:endParaRPr lang="sl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8361319" y="554974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Financing</a:t>
            </a:r>
            <a:endParaRPr lang="sl-S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59" y="6073685"/>
            <a:ext cx="1828800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1"/>
    </mc:Choice>
    <mc:Fallback xmlns="">
      <p:transition spd="slow" advTm="68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:\Users\Dan Podjed\AppData\Local\Microsoft\Windows\INetCache\Content.Outlook\MZWDYKKX\Karta skupaj_eng_nova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7272808" cy="666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176" y="188640"/>
            <a:ext cx="4248472" cy="31863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485322"/>
            <a:ext cx="4248472" cy="31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logo">
            <a:extLst>
              <a:ext uri="{FF2B5EF4-FFF2-40B4-BE49-F238E27FC236}">
                <a16:creationId xmlns:a16="http://schemas.microsoft.com/office/drawing/2014/main" id="{D570651F-B19A-4F9B-9551-B10570B7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5844340"/>
            <a:ext cx="2054561" cy="39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www.mobistyle-project.eu/_catalogs/masterpage/Desktop/img/logo_mobistyle.png">
            <a:extLst>
              <a:ext uri="{FF2B5EF4-FFF2-40B4-BE49-F238E27FC236}">
                <a16:creationId xmlns:a16="http://schemas.microsoft.com/office/drawing/2014/main" id="{46D84307-5EB9-4804-8C80-23717B17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168" y="5828726"/>
            <a:ext cx="1955928" cy="4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Slika 3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164" y="5818112"/>
            <a:ext cx="2165684" cy="419200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849" y="6281686"/>
            <a:ext cx="1432655" cy="55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4" name="Slika 3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596" y="6321374"/>
            <a:ext cx="2003148" cy="492002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144" y="5824029"/>
            <a:ext cx="1007628" cy="1007628"/>
          </a:xfrm>
          <a:prstGeom prst="rect">
            <a:avLst/>
          </a:prstGeom>
        </p:spPr>
      </p:pic>
      <p:grpSp>
        <p:nvGrpSpPr>
          <p:cNvPr id="84" name="Skupina 83"/>
          <p:cNvGrpSpPr/>
          <p:nvPr/>
        </p:nvGrpSpPr>
        <p:grpSpPr>
          <a:xfrm>
            <a:off x="1999369" y="1560114"/>
            <a:ext cx="8134107" cy="3168352"/>
            <a:chOff x="375289" y="2424367"/>
            <a:chExt cx="8134107" cy="3168352"/>
          </a:xfrm>
        </p:grpSpPr>
        <p:sp>
          <p:nvSpPr>
            <p:cNvPr id="85" name="L-oblika 84"/>
            <p:cNvSpPr/>
            <p:nvPr/>
          </p:nvSpPr>
          <p:spPr>
            <a:xfrm rot="5400000">
              <a:off x="700961" y="3632093"/>
              <a:ext cx="1261882" cy="191322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Prostoročno 85"/>
            <p:cNvSpPr/>
            <p:nvPr/>
          </p:nvSpPr>
          <p:spPr>
            <a:xfrm>
              <a:off x="641574" y="4226158"/>
              <a:ext cx="1903370" cy="1366561"/>
            </a:xfrm>
            <a:custGeom>
              <a:avLst/>
              <a:gdLst>
                <a:gd name="connsiteX0" fmla="*/ 0 w 1559007"/>
                <a:gd name="connsiteY0" fmla="*/ 0 h 1366561"/>
                <a:gd name="connsiteX1" fmla="*/ 1559007 w 1559007"/>
                <a:gd name="connsiteY1" fmla="*/ 0 h 1366561"/>
                <a:gd name="connsiteX2" fmla="*/ 1559007 w 1559007"/>
                <a:gd name="connsiteY2" fmla="*/ 1366561 h 1366561"/>
                <a:gd name="connsiteX3" fmla="*/ 0 w 1559007"/>
                <a:gd name="connsiteY3" fmla="*/ 1366561 h 1366561"/>
                <a:gd name="connsiteX4" fmla="*/ 0 w 1559007"/>
                <a:gd name="connsiteY4" fmla="*/ 0 h 136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007" h="1366561">
                  <a:moveTo>
                    <a:pt x="0" y="0"/>
                  </a:moveTo>
                  <a:lnTo>
                    <a:pt x="1559007" y="0"/>
                  </a:lnTo>
                  <a:lnTo>
                    <a:pt x="1559007" y="1366561"/>
                  </a:lnTo>
                  <a:lnTo>
                    <a:pt x="0" y="1366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dirty="0"/>
                <a:t>STEP 1: </a:t>
              </a:r>
              <a:r>
                <a:rPr lang="en-CA" sz="2000" dirty="0">
                  <a:solidFill>
                    <a:schemeClr val="accent1"/>
                  </a:solidFill>
                </a:rPr>
                <a:t>IDENTIFICATION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dirty="0"/>
                <a:t>Who are we solving for</a:t>
              </a:r>
              <a:r>
                <a:rPr lang="sl-SI" sz="1400" dirty="0"/>
                <a:t> – </a:t>
              </a:r>
              <a:r>
                <a:rPr lang="sl-SI" sz="1400" dirty="0" err="1"/>
                <a:t>and</a:t>
              </a:r>
              <a:r>
                <a:rPr lang="sl-SI" sz="1400" dirty="0"/>
                <a:t> </a:t>
              </a:r>
              <a:r>
                <a:rPr lang="sl-SI" sz="1400" dirty="0" err="1"/>
                <a:t>with</a:t>
              </a:r>
              <a:r>
                <a:rPr lang="en-CA" sz="1400" dirty="0"/>
                <a:t>?</a:t>
              </a:r>
            </a:p>
          </p:txBody>
        </p:sp>
        <p:sp>
          <p:nvSpPr>
            <p:cNvPr id="87" name="L-oblika 86"/>
            <p:cNvSpPr/>
            <p:nvPr/>
          </p:nvSpPr>
          <p:spPr>
            <a:xfrm rot="5400000">
              <a:off x="2739931" y="3063413"/>
              <a:ext cx="1237203" cy="178000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Prostoročno 87"/>
            <p:cNvSpPr/>
            <p:nvPr/>
          </p:nvSpPr>
          <p:spPr>
            <a:xfrm>
              <a:off x="2724961" y="3605944"/>
              <a:ext cx="1559007" cy="1366561"/>
            </a:xfrm>
            <a:custGeom>
              <a:avLst/>
              <a:gdLst>
                <a:gd name="connsiteX0" fmla="*/ 0 w 1559007"/>
                <a:gd name="connsiteY0" fmla="*/ 0 h 1366561"/>
                <a:gd name="connsiteX1" fmla="*/ 1559007 w 1559007"/>
                <a:gd name="connsiteY1" fmla="*/ 0 h 1366561"/>
                <a:gd name="connsiteX2" fmla="*/ 1559007 w 1559007"/>
                <a:gd name="connsiteY2" fmla="*/ 1366561 h 1366561"/>
                <a:gd name="connsiteX3" fmla="*/ 0 w 1559007"/>
                <a:gd name="connsiteY3" fmla="*/ 1366561 h 1366561"/>
                <a:gd name="connsiteX4" fmla="*/ 0 w 1559007"/>
                <a:gd name="connsiteY4" fmla="*/ 0 h 136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007" h="1366561">
                  <a:moveTo>
                    <a:pt x="0" y="0"/>
                  </a:moveTo>
                  <a:lnTo>
                    <a:pt x="1559007" y="0"/>
                  </a:lnTo>
                  <a:lnTo>
                    <a:pt x="1559007" y="1366561"/>
                  </a:lnTo>
                  <a:lnTo>
                    <a:pt x="0" y="1366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200" dirty="0"/>
                <a:t>STEP 2:</a:t>
              </a:r>
              <a:endParaRPr lang="sl-SI" sz="1200" dirty="0"/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>
                  <a:solidFill>
                    <a:schemeClr val="accent2"/>
                  </a:solidFill>
                </a:rPr>
                <a:t>ANALYSIS</a:t>
              </a:r>
              <a:r>
                <a:rPr lang="en-CA" sz="2000" dirty="0"/>
                <a:t> 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dirty="0"/>
                <a:t>What do people want?</a:t>
              </a:r>
            </a:p>
          </p:txBody>
        </p:sp>
        <p:sp>
          <p:nvSpPr>
            <p:cNvPr id="89" name="Enakokraki trikotnik 88"/>
            <p:cNvSpPr/>
            <p:nvPr/>
          </p:nvSpPr>
          <p:spPr>
            <a:xfrm>
              <a:off x="3931265" y="2962856"/>
              <a:ext cx="294152" cy="294152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L-oblika 89"/>
            <p:cNvSpPr/>
            <p:nvPr/>
          </p:nvSpPr>
          <p:spPr>
            <a:xfrm rot="5400000">
              <a:off x="4896733" y="2531888"/>
              <a:ext cx="1225009" cy="1898513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Prostoročno 90"/>
            <p:cNvSpPr/>
            <p:nvPr/>
          </p:nvSpPr>
          <p:spPr>
            <a:xfrm>
              <a:off x="4817114" y="3133677"/>
              <a:ext cx="1997042" cy="1366561"/>
            </a:xfrm>
            <a:custGeom>
              <a:avLst/>
              <a:gdLst>
                <a:gd name="connsiteX0" fmla="*/ 0 w 1559007"/>
                <a:gd name="connsiteY0" fmla="*/ 0 h 1366561"/>
                <a:gd name="connsiteX1" fmla="*/ 1559007 w 1559007"/>
                <a:gd name="connsiteY1" fmla="*/ 0 h 1366561"/>
                <a:gd name="connsiteX2" fmla="*/ 1559007 w 1559007"/>
                <a:gd name="connsiteY2" fmla="*/ 1366561 h 1366561"/>
                <a:gd name="connsiteX3" fmla="*/ 0 w 1559007"/>
                <a:gd name="connsiteY3" fmla="*/ 1366561 h 1366561"/>
                <a:gd name="connsiteX4" fmla="*/ 0 w 1559007"/>
                <a:gd name="connsiteY4" fmla="*/ 0 h 136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007" h="1366561">
                  <a:moveTo>
                    <a:pt x="0" y="0"/>
                  </a:moveTo>
                  <a:lnTo>
                    <a:pt x="1559007" y="0"/>
                  </a:lnTo>
                  <a:lnTo>
                    <a:pt x="1559007" y="1366561"/>
                  </a:lnTo>
                  <a:lnTo>
                    <a:pt x="0" y="1366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100" dirty="0"/>
                <a:t>STEP 3:</a:t>
              </a:r>
              <a:endParaRPr lang="sl-SI" sz="1100" dirty="0"/>
            </a:p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2000" dirty="0">
                  <a:solidFill>
                    <a:schemeClr val="accent6"/>
                  </a:solidFill>
                </a:rPr>
                <a:t>INTERPRETATION</a:t>
              </a:r>
              <a:r>
                <a:rPr lang="en-CA" sz="2000" dirty="0"/>
                <a:t> </a:t>
              </a:r>
            </a:p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400" dirty="0"/>
                <a:t>What and how will we create to serve the</a:t>
              </a:r>
              <a:r>
                <a:rPr lang="sl-SI" sz="1400" dirty="0" err="1"/>
                <a:t>ir</a:t>
              </a:r>
              <a:r>
                <a:rPr lang="sl-SI" sz="1400" dirty="0"/>
                <a:t> </a:t>
              </a:r>
              <a:r>
                <a:rPr lang="en-CA" sz="1400" dirty="0"/>
                <a:t>needs?</a:t>
              </a:r>
            </a:p>
          </p:txBody>
        </p:sp>
        <p:sp>
          <p:nvSpPr>
            <p:cNvPr id="92" name="Enakokraki trikotnik 91"/>
            <p:cNvSpPr/>
            <p:nvPr/>
          </p:nvSpPr>
          <p:spPr>
            <a:xfrm>
              <a:off x="6081970" y="2490589"/>
              <a:ext cx="294152" cy="294152"/>
            </a:xfrm>
            <a:prstGeom prst="triangle">
              <a:avLst>
                <a:gd name="adj" fmla="val 10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L-oblika 92"/>
            <p:cNvSpPr/>
            <p:nvPr/>
          </p:nvSpPr>
          <p:spPr>
            <a:xfrm rot="5400000">
              <a:off x="7008916" y="2066880"/>
              <a:ext cx="1142993" cy="185796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Prostoročno 93"/>
            <p:cNvSpPr/>
            <p:nvPr/>
          </p:nvSpPr>
          <p:spPr>
            <a:xfrm>
              <a:off x="6888290" y="2661409"/>
              <a:ext cx="1559007" cy="1366561"/>
            </a:xfrm>
            <a:custGeom>
              <a:avLst/>
              <a:gdLst>
                <a:gd name="connsiteX0" fmla="*/ 0 w 1559007"/>
                <a:gd name="connsiteY0" fmla="*/ 0 h 1366561"/>
                <a:gd name="connsiteX1" fmla="*/ 1559007 w 1559007"/>
                <a:gd name="connsiteY1" fmla="*/ 0 h 1366561"/>
                <a:gd name="connsiteX2" fmla="*/ 1559007 w 1559007"/>
                <a:gd name="connsiteY2" fmla="*/ 1366561 h 1366561"/>
                <a:gd name="connsiteX3" fmla="*/ 0 w 1559007"/>
                <a:gd name="connsiteY3" fmla="*/ 1366561 h 1366561"/>
                <a:gd name="connsiteX4" fmla="*/ 0 w 1559007"/>
                <a:gd name="connsiteY4" fmla="*/ 0 h 136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9007" h="1366561">
                  <a:moveTo>
                    <a:pt x="0" y="0"/>
                  </a:moveTo>
                  <a:lnTo>
                    <a:pt x="1559007" y="0"/>
                  </a:lnTo>
                  <a:lnTo>
                    <a:pt x="1559007" y="1366561"/>
                  </a:lnTo>
                  <a:lnTo>
                    <a:pt x="0" y="1366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0030" tIns="240030" rIns="240030" bIns="240030" numCol="1" spcCol="1270" anchor="t" anchorCtr="0">
              <a:noAutofit/>
            </a:bodyPr>
            <a:lstStyle/>
            <a:p>
              <a:pPr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6300"/>
            </a:p>
          </p:txBody>
        </p:sp>
      </p:grpSp>
      <p:sp>
        <p:nvSpPr>
          <p:cNvPr id="95" name="TextBox 4"/>
          <p:cNvSpPr txBox="1"/>
          <p:nvPr/>
        </p:nvSpPr>
        <p:spPr>
          <a:xfrm>
            <a:off x="1703513" y="4844141"/>
            <a:ext cx="435987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err="1">
                <a:solidFill>
                  <a:schemeClr val="accent2"/>
                </a:solidFill>
              </a:rPr>
              <a:t>Identification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and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analysis</a:t>
            </a:r>
            <a:r>
              <a:rPr lang="en-CA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methods</a:t>
            </a:r>
            <a:r>
              <a:rPr lang="sl-SI" dirty="0">
                <a:solidFill>
                  <a:schemeClr val="accent2"/>
                </a:solidFill>
              </a:rPr>
              <a:t>:</a:t>
            </a:r>
            <a:endParaRPr lang="en-CA" dirty="0">
              <a:solidFill>
                <a:schemeClr val="accent2"/>
              </a:solidFill>
            </a:endParaRPr>
          </a:p>
          <a:p>
            <a:pPr algn="ctr"/>
            <a:r>
              <a:rPr lang="en-CA" dirty="0"/>
              <a:t>interviews, focus groups, participant observation</a:t>
            </a:r>
            <a:r>
              <a:rPr lang="sl-SI" dirty="0"/>
              <a:t>, </a:t>
            </a:r>
            <a:r>
              <a:rPr lang="sl-SI" dirty="0" err="1"/>
              <a:t>questionnaires</a:t>
            </a:r>
            <a:r>
              <a:rPr lang="sl-SI" dirty="0"/>
              <a:t>, </a:t>
            </a:r>
            <a:r>
              <a:rPr lang="sl-SI" dirty="0" err="1"/>
              <a:t>etc</a:t>
            </a:r>
            <a:r>
              <a:rPr lang="sl-SI" dirty="0"/>
              <a:t>.</a:t>
            </a:r>
            <a:endParaRPr lang="en-CA" dirty="0"/>
          </a:p>
        </p:txBody>
      </p:sp>
      <p:sp>
        <p:nvSpPr>
          <p:cNvPr id="96" name="TextBox 11"/>
          <p:cNvSpPr txBox="1"/>
          <p:nvPr/>
        </p:nvSpPr>
        <p:spPr>
          <a:xfrm>
            <a:off x="8500335" y="1776139"/>
            <a:ext cx="1847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/>
              <a:t>STEP 4:</a:t>
            </a:r>
            <a:endParaRPr lang="sl-SI" sz="12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CA" sz="2000" dirty="0">
                <a:solidFill>
                  <a:schemeClr val="accent2">
                    <a:lumMod val="50000"/>
                  </a:schemeClr>
                </a:solidFill>
              </a:rPr>
              <a:t>TESTING</a:t>
            </a:r>
          </a:p>
          <a:p>
            <a:pPr lvl="0"/>
            <a:r>
              <a:rPr lang="en-CA" sz="1400" dirty="0"/>
              <a:t>Why does it matter to the people?</a:t>
            </a:r>
          </a:p>
        </p:txBody>
      </p:sp>
      <p:sp>
        <p:nvSpPr>
          <p:cNvPr id="97" name="TextBox 12"/>
          <p:cNvSpPr txBox="1"/>
          <p:nvPr/>
        </p:nvSpPr>
        <p:spPr>
          <a:xfrm>
            <a:off x="6560126" y="4201486"/>
            <a:ext cx="4007893" cy="3693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d</a:t>
            </a:r>
            <a:r>
              <a:rPr lang="en-CA" dirty="0" err="1">
                <a:solidFill>
                  <a:schemeClr val="bg2">
                    <a:lumMod val="50000"/>
                  </a:schemeClr>
                </a:solidFill>
              </a:rPr>
              <a:t>esign</a:t>
            </a:r>
            <a:r>
              <a:rPr lang="en-CA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CA" dirty="0" err="1">
                <a:solidFill>
                  <a:schemeClr val="bg2">
                    <a:lumMod val="50000"/>
                  </a:schemeClr>
                </a:solidFill>
              </a:rPr>
              <a:t>developmen</a:t>
            </a:r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t</a:t>
            </a:r>
            <a:endParaRPr lang="en-CA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8" name="Elbow Connector 17"/>
          <p:cNvCxnSpPr/>
          <p:nvPr/>
        </p:nvCxnSpPr>
        <p:spPr>
          <a:xfrm rot="16200000" flipH="1">
            <a:off x="6209186" y="3363330"/>
            <a:ext cx="825250" cy="664595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26"/>
          <p:cNvCxnSpPr/>
          <p:nvPr/>
        </p:nvCxnSpPr>
        <p:spPr>
          <a:xfrm>
            <a:off x="9220415" y="2780772"/>
            <a:ext cx="0" cy="128726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29"/>
          <p:cNvCxnSpPr/>
          <p:nvPr/>
        </p:nvCxnSpPr>
        <p:spPr>
          <a:xfrm flipH="1" flipV="1">
            <a:off x="9580749" y="2820493"/>
            <a:ext cx="3778" cy="125642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33"/>
          <p:cNvSpPr txBox="1"/>
          <p:nvPr/>
        </p:nvSpPr>
        <p:spPr>
          <a:xfrm>
            <a:off x="8056443" y="3343736"/>
            <a:ext cx="2706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2">
                    <a:lumMod val="50000"/>
                  </a:schemeClr>
                </a:solidFill>
              </a:rPr>
              <a:t>improvements</a:t>
            </a:r>
          </a:p>
        </p:txBody>
      </p:sp>
      <p:sp>
        <p:nvSpPr>
          <p:cNvPr id="102" name="PoljeZBesedilom 101"/>
          <p:cNvSpPr txBox="1"/>
          <p:nvPr/>
        </p:nvSpPr>
        <p:spPr>
          <a:xfrm>
            <a:off x="1703512" y="2318015"/>
            <a:ext cx="4369764" cy="230832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103" name="PoljeZBesedilom 102"/>
          <p:cNvSpPr txBox="1"/>
          <p:nvPr/>
        </p:nvSpPr>
        <p:spPr>
          <a:xfrm>
            <a:off x="1721302" y="1893782"/>
            <a:ext cx="4342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2"/>
                </a:solidFill>
              </a:rPr>
              <a:t>OFTEN LEFT OUT</a:t>
            </a:r>
          </a:p>
        </p:txBody>
      </p:sp>
      <p:sp>
        <p:nvSpPr>
          <p:cNvPr id="104" name="Naslov 1"/>
          <p:cNvSpPr>
            <a:spLocks noGrp="1"/>
          </p:cNvSpPr>
          <p:nvPr>
            <p:ph type="title"/>
          </p:nvPr>
        </p:nvSpPr>
        <p:spPr>
          <a:xfrm>
            <a:off x="1003191" y="-106502"/>
            <a:ext cx="9957882" cy="11430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4 STEPS OF THE PEOPLE-CENTRED DEVELOPMENT</a:t>
            </a:r>
            <a:endParaRPr lang="sl-SI" sz="36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5" name="Kolenski povezovalnik 104"/>
          <p:cNvCxnSpPr/>
          <p:nvPr/>
        </p:nvCxnSpPr>
        <p:spPr>
          <a:xfrm rot="16200000" flipV="1">
            <a:off x="5756069" y="-1868703"/>
            <a:ext cx="576064" cy="6320780"/>
          </a:xfrm>
          <a:prstGeom prst="bentConnector2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ven puščični povezovalnik 105"/>
          <p:cNvCxnSpPr/>
          <p:nvPr/>
        </p:nvCxnSpPr>
        <p:spPr>
          <a:xfrm>
            <a:off x="2883711" y="1003655"/>
            <a:ext cx="0" cy="2001331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4"/>
          <p:cNvSpPr txBox="1"/>
          <p:nvPr/>
        </p:nvSpPr>
        <p:spPr>
          <a:xfrm>
            <a:off x="6218498" y="4844141"/>
            <a:ext cx="435987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err="1">
                <a:solidFill>
                  <a:schemeClr val="accent2"/>
                </a:solidFill>
              </a:rPr>
              <a:t>Interpretation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and</a:t>
            </a:r>
            <a:r>
              <a:rPr lang="sl-SI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testing</a:t>
            </a:r>
            <a:r>
              <a:rPr lang="en-CA" dirty="0">
                <a:solidFill>
                  <a:schemeClr val="accent2"/>
                </a:solidFill>
              </a:rPr>
              <a:t> </a:t>
            </a:r>
            <a:r>
              <a:rPr lang="sl-SI" dirty="0" err="1">
                <a:solidFill>
                  <a:schemeClr val="accent2"/>
                </a:solidFill>
              </a:rPr>
              <a:t>methods</a:t>
            </a:r>
            <a:r>
              <a:rPr lang="sl-SI" dirty="0">
                <a:solidFill>
                  <a:schemeClr val="accent2"/>
                </a:solidFill>
              </a:rPr>
              <a:t>:</a:t>
            </a:r>
            <a:endParaRPr lang="en-CA" dirty="0">
              <a:solidFill>
                <a:schemeClr val="accent2"/>
              </a:solidFill>
            </a:endParaRPr>
          </a:p>
          <a:p>
            <a:pPr algn="ctr"/>
            <a:r>
              <a:rPr lang="sl-SI" dirty="0" err="1"/>
              <a:t>prototyping</a:t>
            </a:r>
            <a:r>
              <a:rPr lang="sl-SI" dirty="0"/>
              <a:t>, </a:t>
            </a:r>
            <a:r>
              <a:rPr lang="sl-SI" dirty="0" err="1"/>
              <a:t>scenarios</a:t>
            </a:r>
            <a:r>
              <a:rPr lang="sl-SI" dirty="0"/>
              <a:t>, </a:t>
            </a:r>
            <a:r>
              <a:rPr lang="sl-SI" dirty="0" err="1"/>
              <a:t>card</a:t>
            </a:r>
            <a:r>
              <a:rPr lang="sl-SI" dirty="0"/>
              <a:t> </a:t>
            </a:r>
            <a:r>
              <a:rPr lang="sl-SI" dirty="0" err="1"/>
              <a:t>sorting</a:t>
            </a:r>
            <a:r>
              <a:rPr lang="sl-SI" dirty="0"/>
              <a:t>, </a:t>
            </a:r>
            <a:r>
              <a:rPr lang="sl-SI" dirty="0" err="1"/>
              <a:t>think</a:t>
            </a:r>
            <a:r>
              <a:rPr lang="sl-SI" dirty="0"/>
              <a:t> </a:t>
            </a:r>
            <a:r>
              <a:rPr lang="sl-SI" dirty="0" err="1"/>
              <a:t>aloud</a:t>
            </a:r>
            <a:r>
              <a:rPr lang="sl-SI" dirty="0"/>
              <a:t>, </a:t>
            </a:r>
            <a:r>
              <a:rPr lang="sl-SI" dirty="0" err="1"/>
              <a:t>etc</a:t>
            </a:r>
            <a:r>
              <a:rPr lang="sl-SI" dirty="0"/>
              <a:t>.</a:t>
            </a:r>
            <a:endParaRPr lang="en-CA" dirty="0"/>
          </a:p>
        </p:txBody>
      </p:sp>
      <p:pic>
        <p:nvPicPr>
          <p:cNvPr id="37" name="Slika 36">
            <a:extLst>
              <a:ext uri="{FF2B5EF4-FFF2-40B4-BE49-F238E27FC236}">
                <a16:creationId xmlns:a16="http://schemas.microsoft.com/office/drawing/2014/main" id="{3013964A-3E52-4C73-BECD-A8E2BBA1B77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27" y="6317883"/>
            <a:ext cx="1334417" cy="4589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" name="Slika 37">
            <a:extLst>
              <a:ext uri="{FF2B5EF4-FFF2-40B4-BE49-F238E27FC236}">
                <a16:creationId xmlns:a16="http://schemas.microsoft.com/office/drawing/2014/main" id="{B848DA1C-B4C7-471D-B1CF-9DC774B701B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32" y="6082956"/>
            <a:ext cx="1440160" cy="5040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34822" r="49318" b="28085"/>
          <a:stretch>
            <a:fillRect/>
          </a:stretch>
        </p:blipFill>
        <p:spPr bwMode="auto">
          <a:xfrm>
            <a:off x="10844863" y="5993847"/>
            <a:ext cx="129716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2" y="6317883"/>
            <a:ext cx="1271464" cy="393867"/>
          </a:xfrm>
          <a:prstGeom prst="rect">
            <a:avLst/>
          </a:prstGeom>
        </p:spPr>
      </p:pic>
      <p:pic>
        <p:nvPicPr>
          <p:cNvPr id="40" name="Picture 11">
            <a:extLst>
              <a:ext uri="{FF2B5EF4-FFF2-40B4-BE49-F238E27FC236}">
                <a16:creationId xmlns:a16="http://schemas.microsoft.com/office/drawing/2014/main" id="{93300DF0-FD16-496C-9CA7-30CEF8BAB3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0573" y="5848978"/>
            <a:ext cx="980630" cy="97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3943475" y="1790372"/>
            <a:ext cx="4116795" cy="197411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058177" y="3917313"/>
            <a:ext cx="138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expert</a:t>
            </a:r>
            <a:endParaRPr lang="sl-SI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l-SI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development</a:t>
            </a:r>
            <a:endParaRPr lang="sl-SI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8785824" y="3921044"/>
            <a:ext cx="1529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planet-</a:t>
            </a:r>
            <a:r>
              <a:rPr lang="sl-SI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centred</a:t>
            </a:r>
            <a:endParaRPr lang="sl-SI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l-SI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development</a:t>
            </a:r>
            <a:endParaRPr lang="sl-SI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808453" y="5002138"/>
            <a:ext cx="25764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700" dirty="0">
                <a:solidFill>
                  <a:schemeClr val="bg1"/>
                </a:solidFill>
                <a:latin typeface="Arial Narrow" panose="020B0606020202030204" pitchFamily="34" charset="0"/>
              </a:rPr>
              <a:t>PARADIGM </a:t>
            </a:r>
            <a:r>
              <a:rPr lang="sl-SI" sz="27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SHIFT</a:t>
            </a:r>
            <a:endParaRPr lang="sl-SI" sz="27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3665796" y="4271256"/>
            <a:ext cx="119112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/>
          <p:cNvSpPr txBox="1"/>
          <p:nvPr/>
        </p:nvSpPr>
        <p:spPr>
          <a:xfrm>
            <a:off x="5302211" y="3921044"/>
            <a:ext cx="158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people-centred</a:t>
            </a:r>
            <a:endParaRPr lang="sl-SI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l-SI" sz="20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development</a:t>
            </a:r>
            <a:endParaRPr lang="sl-SI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Raven puščični povezovalnik 11"/>
          <p:cNvCxnSpPr/>
          <p:nvPr/>
        </p:nvCxnSpPr>
        <p:spPr>
          <a:xfrm>
            <a:off x="7208169" y="4271256"/>
            <a:ext cx="119112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/>
          <p:cNvSpPr txBox="1"/>
          <p:nvPr/>
        </p:nvSpPr>
        <p:spPr>
          <a:xfrm>
            <a:off x="4525104" y="1249945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EGO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618253" y="125957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ECO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93300DF0-FD16-496C-9CA7-30CEF8BAB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360" y="116632"/>
            <a:ext cx="2708822" cy="2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-1035496"/>
            <a:ext cx="7536160" cy="10351969"/>
          </a:xfrm>
          <a:prstGeom prst="rect">
            <a:avLst/>
          </a:prstGeom>
        </p:spPr>
      </p:pic>
      <p:pic>
        <p:nvPicPr>
          <p:cNvPr id="5" name="Picture 4" descr="https://lh3.googleusercontent.com/SIEUSReDCMvzKZB0NQsq0NYFtG19trno4xRCIE53pAu4dsbGRZQs9GDdGc31bdxYBNpvGneq1jnRtAwCmAGaxgjYHMb6tgvZa2iHK7oeshyooCyoq6QETYrkdGoItMGh6UaL98fvZzcFZ3V0s49DAkypsm8MMOZtb6-BxRnNiZyyk5Ceh3qLAWDzTDcnp7MlB0GahpS5sbDnPDQ8W5nvkrN8z5snOixReP9q0n0PItdSB5hxC8bfl0NmZkVdS6YS77_MKIGAkoIoPwzh4dMnXB5OrerZ_s6b6zgJ5KJ7fmo34KQIKizddWSh_0_FcWMR6Wh3Cr31ZkUWCg8NOin6NoDDvZ2LiehYx-LMKYoWARktjy-ak2skMOceSed8MFbvW2pcSMbk9nW3knvUA6JloxAgNdCDAgkxEuZ5rrZepK3NqHIc5rZ_hvKpln7zcv3tq7LvOKQEuTkCUgIFlzPknKqzKphp34sXvJf4TwdJSu4Lp4YL1h_bpwYJZUgja3xm7D9WppGgsNIwCEPHCVRTqZe80wJirLkD1H3lOX66ONN1oWzRq3SknVWonAt-aU3FX4FLL5csfRDcmMgr2jA69Yif3IJ7LA5RhH-bsYgPmN8hdBwJVsJ2LYUA2qwetfR0eUOMhJs_8xCpauCONC-gUe8VzuUxG6P-Me2mJR67jRJP8jPCkDHVh-ysCRgjTg=w1355-h1805-no?authus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/>
          <a:stretch/>
        </p:blipFill>
        <p:spPr bwMode="auto">
          <a:xfrm>
            <a:off x="0" y="-360577"/>
            <a:ext cx="4705100" cy="72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457201"/>
            <a:ext cx="2835071" cy="30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71" y="457200"/>
            <a:ext cx="2808312" cy="30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43400" y="2840754"/>
            <a:ext cx="2167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sz="1000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sl-SI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7370" y="5187079"/>
            <a:ext cx="2487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l-SI" sz="1000" b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altLang="sl-SI">
              <a:latin typeface="Arial" panose="020B0604020202020204" pitchFamily="34" charset="0"/>
            </a:endParaRPr>
          </a:p>
        </p:txBody>
      </p:sp>
      <p:graphicFrame>
        <p:nvGraphicFramePr>
          <p:cNvPr id="9" name="Grafikon 8"/>
          <p:cNvGraphicFramePr/>
          <p:nvPr>
            <p:extLst/>
          </p:nvPr>
        </p:nvGraphicFramePr>
        <p:xfrm>
          <a:off x="3450241" y="2348881"/>
          <a:ext cx="5680092" cy="381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044425" y="6093296"/>
            <a:ext cx="849172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b="1" dirty="0">
                <a:ln>
                  <a:solidFill>
                    <a:schemeClr val="bg1"/>
                  </a:solidFill>
                </a:ln>
              </a:rPr>
              <a:t>Guna, Jože, Katarina Polajnar Horvat &amp; Dan Podjed. 2022. </a:t>
            </a:r>
            <a:r>
              <a:rPr lang="sl-SI" sz="2000" b="1" dirty="0" err="1">
                <a:ln>
                  <a:solidFill>
                    <a:schemeClr val="bg1"/>
                  </a:solidFill>
                </a:ln>
              </a:rPr>
              <a:t>People-centred</a:t>
            </a:r>
            <a:r>
              <a:rPr lang="sl-SI" sz="2000" b="1" dirty="0">
                <a:ln>
                  <a:solidFill>
                    <a:schemeClr val="bg1"/>
                  </a:solidFill>
                </a:ln>
              </a:rPr>
              <a:t> Development </a:t>
            </a:r>
            <a:r>
              <a:rPr lang="sl-SI" sz="2000" b="1" dirty="0" err="1">
                <a:ln>
                  <a:solidFill>
                    <a:schemeClr val="bg1"/>
                  </a:solidFill>
                </a:ln>
              </a:rPr>
              <a:t>of</a:t>
            </a:r>
            <a:r>
              <a:rPr lang="sl-SI" sz="2000" b="1" dirty="0">
                <a:ln>
                  <a:solidFill>
                    <a:schemeClr val="bg1"/>
                  </a:solidFill>
                </a:ln>
              </a:rPr>
              <a:t> a Smart </a:t>
            </a:r>
            <a:r>
              <a:rPr lang="sl-SI" sz="2000" b="1" dirty="0" err="1">
                <a:ln>
                  <a:solidFill>
                    <a:schemeClr val="bg1"/>
                  </a:solidFill>
                </a:ln>
              </a:rPr>
              <a:t>Waste</a:t>
            </a:r>
            <a:r>
              <a:rPr lang="sl-SI" sz="2000" b="1" dirty="0">
                <a:ln>
                  <a:solidFill>
                    <a:schemeClr val="bg1"/>
                  </a:solidFill>
                </a:ln>
              </a:rPr>
              <a:t> Bin. </a:t>
            </a:r>
            <a:r>
              <a:rPr lang="sl-SI" sz="2000" b="1" i="1" dirty="0">
                <a:ln>
                  <a:solidFill>
                    <a:schemeClr val="bg1"/>
                  </a:solidFill>
                </a:ln>
              </a:rPr>
              <a:t>Sensors</a:t>
            </a:r>
            <a:r>
              <a:rPr lang="sl-SI" sz="2000" b="1" dirty="0">
                <a:ln>
                  <a:solidFill>
                    <a:schemeClr val="bg1"/>
                  </a:solidFill>
                </a:ln>
              </a:rPr>
              <a:t> 3 (1288): 1-14</a:t>
            </a:r>
            <a:r>
              <a:rPr lang="sl-SI" sz="2000" b="1" dirty="0" smtClean="0">
                <a:ln>
                  <a:solidFill>
                    <a:schemeClr val="bg1"/>
                  </a:solidFill>
                </a:ln>
              </a:rPr>
              <a:t>.</a:t>
            </a:r>
            <a:endParaRPr lang="sl-SI" sz="2000" b="1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192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2M3Eprqy7UkYZ4f2cCkiB38BxMRKARyALNxVlX92pwBNHMdJhmOhaYuEQXobH3m854zf6afYvPPwsoRorjb0hZEirN0OwH9aX1gSwImIaTA5gIh4Jh42Fl8XLRCL2jEbdt_S-P4HELolkAMrBdatIDqZ1qkJ9PkwqmUkF4jId9Z5MgWcleyeH2AjFIxjtsbTuIU-5IxJ3AmbFm-kYkSuGF0u-ZIKhBzSf4S5h-52EYRniY6lfl1_Q780-_OZaFyRcUrH-2iHh5AaJ8hHm7y7xWoRg4GvZ89sOHd9hivYdGXcAL-yqblsx7rKapQ7k9lEDAFHXLuOow4Xugk7Oc8XJPF6nP0IBEztl5lWT38PNRPS7_lFyBTTQavwhKqZLVHCOQKW51n0wkQORbTiNr29SExYRTW_NVptOZt5vWIx98Q2aJC1g9T_v0D88Iizkja2bb4LLnHkoGC3_edxCLENnWxJBs7CAYqZD0Z67YsNEuTTDvpX5mS2oFLlv1TOeN0l83HWGKTTXLC40xLyVNDfD9niHfbyuS_8iSnFlDntYuI2wbWPXb9SiF5i8trKYtmM_sDhHBqgonu8i3qEonhIiN_bC9ZqAI1N07dJiQ3cuGfysRKUqI7hi7qJBXWx_To898X01_WLgrS6toWwliUjIDeiOyt7QVTI-tGLlu0p4WfXW3PwUbBB64o=w2408-h1805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96" y="-1267467"/>
            <a:ext cx="12360696" cy="92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 alternative text description for this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12177152" cy="121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232</Words>
  <Application>Microsoft Office PowerPoint</Application>
  <PresentationFormat>Širokozaslonsko</PresentationFormat>
  <Paragraphs>55</Paragraphs>
  <Slides>9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Arial Unicode MS</vt:lpstr>
      <vt:lpstr>Calibri</vt:lpstr>
      <vt:lpstr>Calibri Light</vt:lpstr>
      <vt:lpstr>Palatino Linotype</vt:lpstr>
      <vt:lpstr>Times New Roman</vt:lpstr>
      <vt:lpstr>Officeova tema</vt:lpstr>
      <vt:lpstr>The Dirty Game Development of a Card Game to Promote Sustainable Waste Management</vt:lpstr>
      <vt:lpstr>PowerPointova predstavitev</vt:lpstr>
      <vt:lpstr>PowerPointova predstavitev</vt:lpstr>
      <vt:lpstr>4 STEPS OF THE PEOPLE-CENTRED DEVELOPMENT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Dirty Game</dc:title>
  <dc:creator>Dan Podjed</dc:creator>
  <cp:lastModifiedBy>Dan Podjed</cp:lastModifiedBy>
  <cp:revision>5</cp:revision>
  <dcterms:created xsi:type="dcterms:W3CDTF">2023-02-01T08:01:01Z</dcterms:created>
  <dcterms:modified xsi:type="dcterms:W3CDTF">2023-02-01T08:24:48Z</dcterms:modified>
</cp:coreProperties>
</file>