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2"/>
  </p:notesMasterIdLst>
  <p:sldIdLst>
    <p:sldId id="256" r:id="rId2"/>
    <p:sldId id="286" r:id="rId3"/>
    <p:sldId id="318" r:id="rId4"/>
    <p:sldId id="334" r:id="rId5"/>
    <p:sldId id="648" r:id="rId6"/>
    <p:sldId id="642" r:id="rId7"/>
    <p:sldId id="319" r:id="rId8"/>
    <p:sldId id="320" r:id="rId9"/>
    <p:sldId id="335" r:id="rId10"/>
    <p:sldId id="258" r:id="rId11"/>
    <p:sldId id="649" r:id="rId12"/>
    <p:sldId id="336" r:id="rId13"/>
    <p:sldId id="293" r:id="rId14"/>
    <p:sldId id="337" r:id="rId15"/>
    <p:sldId id="325" r:id="rId16"/>
    <p:sldId id="296" r:id="rId17"/>
    <p:sldId id="640" r:id="rId18"/>
    <p:sldId id="297" r:id="rId19"/>
    <p:sldId id="326" r:id="rId20"/>
    <p:sldId id="332" r:id="rId21"/>
    <p:sldId id="303" r:id="rId22"/>
    <p:sldId id="333" r:id="rId23"/>
    <p:sldId id="304" r:id="rId24"/>
    <p:sldId id="305" r:id="rId25"/>
    <p:sldId id="340" r:id="rId26"/>
    <p:sldId id="307" r:id="rId27"/>
    <p:sldId id="643" r:id="rId28"/>
    <p:sldId id="644" r:id="rId29"/>
    <p:sldId id="645" r:id="rId30"/>
    <p:sldId id="323" r:id="rId31"/>
    <p:sldId id="646" r:id="rId32"/>
    <p:sldId id="647" r:id="rId33"/>
    <p:sldId id="308" r:id="rId34"/>
    <p:sldId id="309" r:id="rId35"/>
    <p:sldId id="310" r:id="rId36"/>
    <p:sldId id="311" r:id="rId37"/>
    <p:sldId id="312" r:id="rId38"/>
    <p:sldId id="313" r:id="rId39"/>
    <p:sldId id="314" r:id="rId40"/>
    <p:sldId id="650"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2" d="100"/>
          <a:sy n="72" d="100"/>
        </p:scale>
        <p:origin x="660"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E67D7E-D04E-4F3F-BED0-5ACFD20994C9}"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lang="en-US"/>
        </a:p>
      </dgm:t>
    </dgm:pt>
    <dgm:pt modelId="{3FAF290F-E881-494B-8A0F-D37AD583DFF1}">
      <dgm:prSet/>
      <dgm:spPr/>
      <dgm:t>
        <a:bodyPr/>
        <a:lstStyle/>
        <a:p>
          <a:r>
            <a:rPr lang="en-US" dirty="0"/>
            <a:t>“Carbon credit” is a phrase and as a credit can be earned by any industrial or other organizations by decreasing the amount of carbon dioxide and/or greenhouse gas emissions (GHGs) (any gas generated naturally or by human activity) that absorbs atmospheric infrared radiation. The organizations get </a:t>
          </a:r>
          <a:r>
            <a:rPr lang="en-US" b="1" dirty="0"/>
            <a:t>a set number of credits that decreases over a period</a:t>
          </a:r>
          <a:r>
            <a:rPr lang="en-US" dirty="0"/>
            <a:t>. They can sell or trade any excess to other organizations. Thus, </a:t>
          </a:r>
          <a:r>
            <a:rPr lang="en-US" b="1" dirty="0"/>
            <a:t>"cap-and-trade" is an incentive to reduce emissions</a:t>
          </a:r>
          <a:r>
            <a:rPr lang="en-US" dirty="0"/>
            <a:t>. Industrial, governmental, and private organizations in Canada can buy carbon credits to regulate emissions of GHGs. </a:t>
          </a:r>
          <a:endParaRPr lang="en-US" dirty="0">
            <a:latin typeface="Times New Roman" panose="02020603050405020304" pitchFamily="18" charset="0"/>
            <a:cs typeface="Times New Roman" panose="02020603050405020304" pitchFamily="18" charset="0"/>
          </a:endParaRPr>
        </a:p>
      </dgm:t>
    </dgm:pt>
    <dgm:pt modelId="{60444C9B-3384-4772-A849-EDFB271B6954}" type="parTrans" cxnId="{0DA2B0C5-7386-4C5E-AE8F-8B18829982C7}">
      <dgm:prSet/>
      <dgm:spPr/>
      <dgm:t>
        <a:bodyPr/>
        <a:lstStyle/>
        <a:p>
          <a:endParaRPr lang="en-US"/>
        </a:p>
      </dgm:t>
    </dgm:pt>
    <dgm:pt modelId="{50B557E1-8D48-4462-8AF5-3426BAED40D2}" type="sibTrans" cxnId="{0DA2B0C5-7386-4C5E-AE8F-8B18829982C7}">
      <dgm:prSet/>
      <dgm:spPr/>
      <dgm:t>
        <a:bodyPr/>
        <a:lstStyle/>
        <a:p>
          <a:endParaRPr lang="en-US"/>
        </a:p>
      </dgm:t>
    </dgm:pt>
    <dgm:pt modelId="{0773C737-FF2C-4781-BE25-B7B3F78F6F98}" type="pres">
      <dgm:prSet presAssocID="{71E67D7E-D04E-4F3F-BED0-5ACFD20994C9}" presName="linear" presStyleCnt="0">
        <dgm:presLayoutVars>
          <dgm:animLvl val="lvl"/>
          <dgm:resizeHandles val="exact"/>
        </dgm:presLayoutVars>
      </dgm:prSet>
      <dgm:spPr/>
    </dgm:pt>
    <dgm:pt modelId="{AF40D214-7221-4B0C-B062-62F35C3F625A}" type="pres">
      <dgm:prSet presAssocID="{3FAF290F-E881-494B-8A0F-D37AD583DFF1}" presName="parentText" presStyleLbl="node1" presStyleIdx="0" presStyleCnt="1" custScaleY="100268">
        <dgm:presLayoutVars>
          <dgm:chMax val="0"/>
          <dgm:bulletEnabled val="1"/>
        </dgm:presLayoutVars>
      </dgm:prSet>
      <dgm:spPr/>
    </dgm:pt>
  </dgm:ptLst>
  <dgm:cxnLst>
    <dgm:cxn modelId="{6BEF0123-9501-41BC-8AEB-77C6FF0E94FD}" type="presOf" srcId="{71E67D7E-D04E-4F3F-BED0-5ACFD20994C9}" destId="{0773C737-FF2C-4781-BE25-B7B3F78F6F98}" srcOrd="0" destOrd="0" presId="urn:microsoft.com/office/officeart/2005/8/layout/vList2"/>
    <dgm:cxn modelId="{DF3112B1-F20A-4A9A-9E3C-C45FC4305DAE}" type="presOf" srcId="{3FAF290F-E881-494B-8A0F-D37AD583DFF1}" destId="{AF40D214-7221-4B0C-B062-62F35C3F625A}" srcOrd="0" destOrd="0" presId="urn:microsoft.com/office/officeart/2005/8/layout/vList2"/>
    <dgm:cxn modelId="{0DA2B0C5-7386-4C5E-AE8F-8B18829982C7}" srcId="{71E67D7E-D04E-4F3F-BED0-5ACFD20994C9}" destId="{3FAF290F-E881-494B-8A0F-D37AD583DFF1}" srcOrd="0" destOrd="0" parTransId="{60444C9B-3384-4772-A849-EDFB271B6954}" sibTransId="{50B557E1-8D48-4462-8AF5-3426BAED40D2}"/>
    <dgm:cxn modelId="{6471D2FB-4026-4E25-AE04-F824A9CB017B}" type="presParOf" srcId="{0773C737-FF2C-4781-BE25-B7B3F78F6F98}" destId="{AF40D214-7221-4B0C-B062-62F35C3F625A}"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40D214-7221-4B0C-B062-62F35C3F625A}">
      <dsp:nvSpPr>
        <dsp:cNvPr id="0" name=""/>
        <dsp:cNvSpPr/>
      </dsp:nvSpPr>
      <dsp:spPr>
        <a:xfrm>
          <a:off x="0" y="114956"/>
          <a:ext cx="5837750" cy="4828626"/>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t>“Carbon credit” is a phrase and as a credit can be earned by any industrial or other organizations by decreasing the amount of carbon dioxide and/or greenhouse gas emissions (GHGs) (any gas generated naturally or by human activity) that absorbs atmospheric infrared radiation. The organizations get </a:t>
          </a:r>
          <a:r>
            <a:rPr lang="en-US" sz="2100" b="1" kern="1200" dirty="0"/>
            <a:t>a set number of credits that decreases over a period</a:t>
          </a:r>
          <a:r>
            <a:rPr lang="en-US" sz="2100" kern="1200" dirty="0"/>
            <a:t>. They can sell or trade any excess to other organizations. Thus, </a:t>
          </a:r>
          <a:r>
            <a:rPr lang="en-US" sz="2100" b="1" kern="1200" dirty="0"/>
            <a:t>"cap-and-trade" is an incentive to reduce emissions</a:t>
          </a:r>
          <a:r>
            <a:rPr lang="en-US" sz="2100" kern="1200" dirty="0"/>
            <a:t>. Industrial, governmental, and private organizations in Canada can buy carbon credits to regulate emissions of GHGs. </a:t>
          </a:r>
          <a:endParaRPr lang="en-US" sz="2100" kern="1200" dirty="0">
            <a:latin typeface="Times New Roman" panose="02020603050405020304" pitchFamily="18" charset="0"/>
            <a:cs typeface="Times New Roman" panose="02020603050405020304" pitchFamily="18" charset="0"/>
          </a:endParaRPr>
        </a:p>
      </dsp:txBody>
      <dsp:txXfrm>
        <a:off x="235714" y="350670"/>
        <a:ext cx="5366322" cy="4357198"/>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30B3738-C85F-4633-A51A-054F3618BCD3}" type="datetimeFigureOut">
              <a:rPr lang="en-CA" smtClean="0"/>
              <a:t>2021-03-21</a:t>
            </a:fld>
            <a:endParaRPr lang="en-CA"/>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89630F5-AF59-4535-8667-AC5AD5840C6D}" type="slidenum">
              <a:rPr lang="en-CA" smtClean="0"/>
              <a:t>‹#›</a:t>
            </a:fld>
            <a:endParaRPr lang="en-CA"/>
          </a:p>
        </p:txBody>
      </p:sp>
    </p:spTree>
    <p:extLst>
      <p:ext uri="{BB962C8B-B14F-4D97-AF65-F5344CB8AC3E}">
        <p14:creationId xmlns:p14="http://schemas.microsoft.com/office/powerpoint/2010/main" val="14352317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E52F9A-354C-4FB9-A6B2-8C3284DE5A5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1232731-14E4-48D2-86EF-31ACC9FFD0D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566F2E3-3AB0-4325-9DB9-B4EBA7AC0710}"/>
              </a:ext>
            </a:extLst>
          </p:cNvPr>
          <p:cNvSpPr>
            <a:spLocks noGrp="1"/>
          </p:cNvSpPr>
          <p:nvPr>
            <p:ph type="dt" sz="half" idx="10"/>
          </p:nvPr>
        </p:nvSpPr>
        <p:spPr/>
        <p:txBody>
          <a:bodyPr/>
          <a:lstStyle/>
          <a:p>
            <a:fld id="{B567B2D9-155A-4E4C-98E7-055912E09F41}" type="datetime1">
              <a:rPr lang="en-US" smtClean="0"/>
              <a:t>3/21/2021</a:t>
            </a:fld>
            <a:endParaRPr lang="en-US"/>
          </a:p>
        </p:txBody>
      </p:sp>
      <p:sp>
        <p:nvSpPr>
          <p:cNvPr id="5" name="Footer Placeholder 4">
            <a:extLst>
              <a:ext uri="{FF2B5EF4-FFF2-40B4-BE49-F238E27FC236}">
                <a16:creationId xmlns:a16="http://schemas.microsoft.com/office/drawing/2014/main" id="{E427E734-3C43-4408-90D0-9F110E3E5C2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D95BA76-C9B3-4F03-9749-A8594B5C12F4}"/>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39419883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331F7-EFC2-4107-BE1B-A19DDC26C91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AC4D73E-4157-444B-B6C7-339B450CCEC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346FB1-3535-4A42-A652-F542B1E11A56}"/>
              </a:ext>
            </a:extLst>
          </p:cNvPr>
          <p:cNvSpPr>
            <a:spLocks noGrp="1"/>
          </p:cNvSpPr>
          <p:nvPr>
            <p:ph type="dt" sz="half" idx="10"/>
          </p:nvPr>
        </p:nvSpPr>
        <p:spPr/>
        <p:txBody>
          <a:bodyPr/>
          <a:lstStyle/>
          <a:p>
            <a:fld id="{4C2772F9-A79F-49C5-8A09-5D3A1BE2F3FD}" type="datetime1">
              <a:rPr lang="en-US" smtClean="0"/>
              <a:t>3/21/2021</a:t>
            </a:fld>
            <a:endParaRPr lang="en-US"/>
          </a:p>
        </p:txBody>
      </p:sp>
      <p:sp>
        <p:nvSpPr>
          <p:cNvPr id="5" name="Footer Placeholder 4">
            <a:extLst>
              <a:ext uri="{FF2B5EF4-FFF2-40B4-BE49-F238E27FC236}">
                <a16:creationId xmlns:a16="http://schemas.microsoft.com/office/drawing/2014/main" id="{15BE0D96-9905-47B4-9CC6-C2DF23A199B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6BF4955-53EE-4E7D-932A-918BB9746CD6}"/>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7248981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6C0DBFF-777F-4035-BCAA-D04438142BE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020C4E5-C124-4D98-A8F0-56E7683A3BD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FCC70D-3499-4405-97C6-A8DC9662D6DB}"/>
              </a:ext>
            </a:extLst>
          </p:cNvPr>
          <p:cNvSpPr>
            <a:spLocks noGrp="1"/>
          </p:cNvSpPr>
          <p:nvPr>
            <p:ph type="dt" sz="half" idx="10"/>
          </p:nvPr>
        </p:nvSpPr>
        <p:spPr/>
        <p:txBody>
          <a:bodyPr/>
          <a:lstStyle/>
          <a:p>
            <a:fld id="{FB840771-5197-472D-AC32-155EC6D47F41}" type="datetime1">
              <a:rPr lang="en-US" smtClean="0"/>
              <a:t>3/21/2021</a:t>
            </a:fld>
            <a:endParaRPr lang="en-US"/>
          </a:p>
        </p:txBody>
      </p:sp>
      <p:sp>
        <p:nvSpPr>
          <p:cNvPr id="5" name="Footer Placeholder 4">
            <a:extLst>
              <a:ext uri="{FF2B5EF4-FFF2-40B4-BE49-F238E27FC236}">
                <a16:creationId xmlns:a16="http://schemas.microsoft.com/office/drawing/2014/main" id="{31AC616D-61A9-431C-9021-AE20E3C21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89D34E-DE47-48DA-B074-2B291E96ABA3}"/>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28400955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828800" y="609600"/>
            <a:ext cx="9838267" cy="1143000"/>
          </a:xfrm>
        </p:spPr>
        <p:txBody>
          <a:bodyPr/>
          <a:lstStyle/>
          <a:p>
            <a:r>
              <a:rPr lang="en-US"/>
              <a:t>Click to edit Master title style</a:t>
            </a:r>
          </a:p>
        </p:txBody>
      </p:sp>
      <p:sp>
        <p:nvSpPr>
          <p:cNvPr id="3" name="Text Placeholder 2"/>
          <p:cNvSpPr>
            <a:spLocks noGrp="1"/>
          </p:cNvSpPr>
          <p:nvPr>
            <p:ph type="body" sz="half" idx="1"/>
          </p:nvPr>
        </p:nvSpPr>
        <p:spPr>
          <a:xfrm>
            <a:off x="1079500" y="2214563"/>
            <a:ext cx="5202767" cy="38814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485467" y="2214564"/>
            <a:ext cx="5204884" cy="1863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485467" y="4230688"/>
            <a:ext cx="5204884" cy="18653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8"/>
          <p:cNvSpPr>
            <a:spLocks noGrp="1" noChangeArrowheads="1"/>
          </p:cNvSpPr>
          <p:nvPr>
            <p:ph type="ftr" sz="quarter" idx="10"/>
          </p:nvPr>
        </p:nvSpPr>
        <p:spPr>
          <a:ln/>
        </p:spPr>
        <p:txBody>
          <a:bodyPr/>
          <a:lstStyle>
            <a:lvl1pPr>
              <a:defRPr/>
            </a:lvl1pPr>
          </a:lstStyle>
          <a:p>
            <a:pPr>
              <a:defRPr/>
            </a:pPr>
            <a:r>
              <a:rPr lang="en-US"/>
              <a:t>Copyright 2006 John Wiley &amp; Sons, Inc.</a:t>
            </a:r>
          </a:p>
        </p:txBody>
      </p:sp>
      <p:sp>
        <p:nvSpPr>
          <p:cNvPr id="7" name="Rectangle 109"/>
          <p:cNvSpPr>
            <a:spLocks noGrp="1" noChangeArrowheads="1"/>
          </p:cNvSpPr>
          <p:nvPr>
            <p:ph type="sldNum" sz="quarter" idx="11"/>
          </p:nvPr>
        </p:nvSpPr>
        <p:spPr>
          <a:ln/>
        </p:spPr>
        <p:txBody>
          <a:bodyPr/>
          <a:lstStyle>
            <a:lvl1pPr>
              <a:defRPr/>
            </a:lvl1pPr>
          </a:lstStyle>
          <a:p>
            <a:pPr>
              <a:defRPr/>
            </a:pPr>
            <a:r>
              <a:rPr lang="en-US"/>
              <a:t>3-</a:t>
            </a:r>
            <a:fld id="{D8A93154-7977-41BB-AD4D-F8DD0C3BE87C}" type="slidenum">
              <a:rPr lang="en-US"/>
              <a:pPr>
                <a:defRPr/>
              </a:pPr>
              <a:t>‹#›</a:t>
            </a:fld>
            <a:endParaRPr lang="en-US"/>
          </a:p>
        </p:txBody>
      </p:sp>
    </p:spTree>
    <p:extLst>
      <p:ext uri="{BB962C8B-B14F-4D97-AF65-F5344CB8AC3E}">
        <p14:creationId xmlns:p14="http://schemas.microsoft.com/office/powerpoint/2010/main" val="2493051559"/>
      </p:ext>
    </p:extLst>
  </p:cSld>
  <p:clrMapOvr>
    <a:masterClrMapping/>
  </p:clrMapOvr>
  <p:transition advClick="0">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EAD79-AC8E-4C6C-9AD9-28A09ECB348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ECD2B26-B89C-42E0-88CC-1B354442B8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2A5BBA-6B35-4892-B0B6-4C46FCB0ACA5}"/>
              </a:ext>
            </a:extLst>
          </p:cNvPr>
          <p:cNvSpPr>
            <a:spLocks noGrp="1"/>
          </p:cNvSpPr>
          <p:nvPr>
            <p:ph type="dt" sz="half" idx="10"/>
          </p:nvPr>
        </p:nvSpPr>
        <p:spPr/>
        <p:txBody>
          <a:bodyPr/>
          <a:lstStyle/>
          <a:p>
            <a:fld id="{AF85F502-4F2B-4EE1-A36E-6B83BF689644}" type="datetime1">
              <a:rPr lang="en-US" smtClean="0"/>
              <a:t>3/21/2021</a:t>
            </a:fld>
            <a:endParaRPr lang="en-US"/>
          </a:p>
        </p:txBody>
      </p:sp>
      <p:sp>
        <p:nvSpPr>
          <p:cNvPr id="5" name="Footer Placeholder 4">
            <a:extLst>
              <a:ext uri="{FF2B5EF4-FFF2-40B4-BE49-F238E27FC236}">
                <a16:creationId xmlns:a16="http://schemas.microsoft.com/office/drawing/2014/main" id="{ED7A330E-39CC-491D-9DA7-AA4E861007E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4182AED-5F50-4D86-84B3-30B815197CDE}"/>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23605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75FD78-DA27-4B47-B513-A0A89DD58D0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842FBA6-D47D-43B1-B399-3BD6523DA93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68D1D09-47CA-49CD-AB8A-F1F841FE7836}"/>
              </a:ext>
            </a:extLst>
          </p:cNvPr>
          <p:cNvSpPr>
            <a:spLocks noGrp="1"/>
          </p:cNvSpPr>
          <p:nvPr>
            <p:ph type="dt" sz="half" idx="10"/>
          </p:nvPr>
        </p:nvSpPr>
        <p:spPr/>
        <p:txBody>
          <a:bodyPr/>
          <a:lstStyle/>
          <a:p>
            <a:fld id="{0B411A5F-9792-44BD-B175-2792364E476A}" type="datetime1">
              <a:rPr lang="en-US" smtClean="0"/>
              <a:t>3/21/2021</a:t>
            </a:fld>
            <a:endParaRPr lang="en-US"/>
          </a:p>
        </p:txBody>
      </p:sp>
      <p:sp>
        <p:nvSpPr>
          <p:cNvPr id="5" name="Footer Placeholder 4">
            <a:extLst>
              <a:ext uri="{FF2B5EF4-FFF2-40B4-BE49-F238E27FC236}">
                <a16:creationId xmlns:a16="http://schemas.microsoft.com/office/drawing/2014/main" id="{420DB47D-0934-43EC-A979-EFC6958796A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93FD206-EEBC-4596-AF51-34B9AF566F33}"/>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727064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F514ED-803D-4AEC-B970-5B510A1EE3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3680BF-74FE-4FDF-B9A8-88F6604425D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D5556F3-C153-449A-9636-95F2499D58B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2E3831-4E7B-4FE5-8C5C-19FE024372FB}"/>
              </a:ext>
            </a:extLst>
          </p:cNvPr>
          <p:cNvSpPr>
            <a:spLocks noGrp="1"/>
          </p:cNvSpPr>
          <p:nvPr>
            <p:ph type="dt" sz="half" idx="10"/>
          </p:nvPr>
        </p:nvSpPr>
        <p:spPr/>
        <p:txBody>
          <a:bodyPr/>
          <a:lstStyle/>
          <a:p>
            <a:fld id="{EE78E2F0-CD35-4A2D-847B-E0C52C44451A}" type="datetime1">
              <a:rPr lang="en-US" smtClean="0"/>
              <a:t>3/21/2021</a:t>
            </a:fld>
            <a:endParaRPr lang="en-US"/>
          </a:p>
        </p:txBody>
      </p:sp>
      <p:sp>
        <p:nvSpPr>
          <p:cNvPr id="6" name="Footer Placeholder 5">
            <a:extLst>
              <a:ext uri="{FF2B5EF4-FFF2-40B4-BE49-F238E27FC236}">
                <a16:creationId xmlns:a16="http://schemas.microsoft.com/office/drawing/2014/main" id="{805B5B38-7DDA-4A90-8426-6E427D3F9D3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879DDC2-7C3C-468B-AF0B-97CE3A26729B}"/>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39432404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F75060-8C4C-4277-A4BB-8E63876FC74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AF07D6C-2EE6-43A9-B42D-AD107605C40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6B98459-30D3-4632-A609-5D8EEFB78B1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8555E0E-E36B-4784-AB35-76DBC30DE36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801698-96AB-4B80-BEF3-5120ACF32DD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5BDE275-0E9C-4BE8-A5E7-164F1B4648A2}"/>
              </a:ext>
            </a:extLst>
          </p:cNvPr>
          <p:cNvSpPr>
            <a:spLocks noGrp="1"/>
          </p:cNvSpPr>
          <p:nvPr>
            <p:ph type="dt" sz="half" idx="10"/>
          </p:nvPr>
        </p:nvSpPr>
        <p:spPr/>
        <p:txBody>
          <a:bodyPr/>
          <a:lstStyle/>
          <a:p>
            <a:fld id="{4A3F8D22-95DE-4352-825D-9B542B9501CB}" type="datetime1">
              <a:rPr lang="en-US" smtClean="0"/>
              <a:t>3/21/2021</a:t>
            </a:fld>
            <a:endParaRPr lang="en-US"/>
          </a:p>
        </p:txBody>
      </p:sp>
      <p:sp>
        <p:nvSpPr>
          <p:cNvPr id="8" name="Footer Placeholder 7">
            <a:extLst>
              <a:ext uri="{FF2B5EF4-FFF2-40B4-BE49-F238E27FC236}">
                <a16:creationId xmlns:a16="http://schemas.microsoft.com/office/drawing/2014/main" id="{9C731FF8-0D97-444A-99A4-8F2092474CB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674709-D6E7-4C82-AC48-E9A1548B908A}"/>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4273007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1FC579-3282-4EAD-BF26-FB40BF553FE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A57CC6C-2EB9-469D-9DB5-9F128F2AFAA5}"/>
              </a:ext>
            </a:extLst>
          </p:cNvPr>
          <p:cNvSpPr>
            <a:spLocks noGrp="1"/>
          </p:cNvSpPr>
          <p:nvPr>
            <p:ph type="dt" sz="half" idx="10"/>
          </p:nvPr>
        </p:nvSpPr>
        <p:spPr/>
        <p:txBody>
          <a:bodyPr/>
          <a:lstStyle/>
          <a:p>
            <a:fld id="{88B25256-B957-469C-AD28-55B756A7F446}" type="datetime1">
              <a:rPr lang="en-US" smtClean="0"/>
              <a:t>3/21/2021</a:t>
            </a:fld>
            <a:endParaRPr lang="en-US"/>
          </a:p>
        </p:txBody>
      </p:sp>
      <p:sp>
        <p:nvSpPr>
          <p:cNvPr id="4" name="Footer Placeholder 3">
            <a:extLst>
              <a:ext uri="{FF2B5EF4-FFF2-40B4-BE49-F238E27FC236}">
                <a16:creationId xmlns:a16="http://schemas.microsoft.com/office/drawing/2014/main" id="{3138693E-0A19-4052-908E-CB45372ED8D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C2D2035-E329-463E-A64E-B87EC53F2FF1}"/>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31678364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8F10D1-42C9-4FE5-9546-95E781F229A9}"/>
              </a:ext>
            </a:extLst>
          </p:cNvPr>
          <p:cNvSpPr>
            <a:spLocks noGrp="1"/>
          </p:cNvSpPr>
          <p:nvPr>
            <p:ph type="dt" sz="half" idx="10"/>
          </p:nvPr>
        </p:nvSpPr>
        <p:spPr/>
        <p:txBody>
          <a:bodyPr/>
          <a:lstStyle/>
          <a:p>
            <a:fld id="{47B503DA-E97C-4BFC-BC8D-692D1B99A2B9}" type="datetime1">
              <a:rPr lang="en-US" smtClean="0"/>
              <a:t>3/21/2021</a:t>
            </a:fld>
            <a:endParaRPr lang="en-US"/>
          </a:p>
        </p:txBody>
      </p:sp>
      <p:sp>
        <p:nvSpPr>
          <p:cNvPr id="3" name="Footer Placeholder 2">
            <a:extLst>
              <a:ext uri="{FF2B5EF4-FFF2-40B4-BE49-F238E27FC236}">
                <a16:creationId xmlns:a16="http://schemas.microsoft.com/office/drawing/2014/main" id="{5CD3B59F-529E-42D5-8865-4342AD61B67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259A826-7BCE-4C01-AFEC-D3E098BEADF5}"/>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546612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656538-C677-44B0-B4A8-BE748A1AA3C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25EF6F2-0C82-4865-9B6F-52E603A711A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57CE19B-5EF8-431D-BEEB-80F0BED8708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0963599-090D-4707-8D55-4621EA38EE0A}"/>
              </a:ext>
            </a:extLst>
          </p:cNvPr>
          <p:cNvSpPr>
            <a:spLocks noGrp="1"/>
          </p:cNvSpPr>
          <p:nvPr>
            <p:ph type="dt" sz="half" idx="10"/>
          </p:nvPr>
        </p:nvSpPr>
        <p:spPr/>
        <p:txBody>
          <a:bodyPr/>
          <a:lstStyle/>
          <a:p>
            <a:fld id="{7243DBFD-28BE-4963-9D2C-B38E825B3AB9}" type="datetime1">
              <a:rPr lang="en-US" smtClean="0"/>
              <a:t>3/21/2021</a:t>
            </a:fld>
            <a:endParaRPr lang="en-US"/>
          </a:p>
        </p:txBody>
      </p:sp>
      <p:sp>
        <p:nvSpPr>
          <p:cNvPr id="6" name="Footer Placeholder 5">
            <a:extLst>
              <a:ext uri="{FF2B5EF4-FFF2-40B4-BE49-F238E27FC236}">
                <a16:creationId xmlns:a16="http://schemas.microsoft.com/office/drawing/2014/main" id="{581349C9-FCD7-48E9-ABC7-7E3CC16CB85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12F2DF7-3B46-43F8-B704-5EC199F47C27}"/>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37540350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0C8E43-2E3B-4891-86D4-31F0E3BDF75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B19356A-7B45-45BF-A622-39A7157DCD2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B882C40-8FEF-4B57-A31F-8AED0B7A09F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72A72D0-A8B1-4F0D-922D-EE40DEFC5819}"/>
              </a:ext>
            </a:extLst>
          </p:cNvPr>
          <p:cNvSpPr>
            <a:spLocks noGrp="1"/>
          </p:cNvSpPr>
          <p:nvPr>
            <p:ph type="dt" sz="half" idx="10"/>
          </p:nvPr>
        </p:nvSpPr>
        <p:spPr/>
        <p:txBody>
          <a:bodyPr/>
          <a:lstStyle/>
          <a:p>
            <a:fld id="{79E81EFB-1C37-4876-AA80-7684FE1D9D5B}" type="datetime1">
              <a:rPr lang="en-US" smtClean="0"/>
              <a:t>3/21/2021</a:t>
            </a:fld>
            <a:endParaRPr lang="en-US"/>
          </a:p>
        </p:txBody>
      </p:sp>
      <p:sp>
        <p:nvSpPr>
          <p:cNvPr id="6" name="Footer Placeholder 5">
            <a:extLst>
              <a:ext uri="{FF2B5EF4-FFF2-40B4-BE49-F238E27FC236}">
                <a16:creationId xmlns:a16="http://schemas.microsoft.com/office/drawing/2014/main" id="{A00AE79A-73D1-4D69-9A76-3265D01B038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5E1C31F-D3F8-421D-8654-B52EFF04B0C9}"/>
              </a:ext>
            </a:extLst>
          </p:cNvPr>
          <p:cNvSpPr>
            <a:spLocks noGrp="1"/>
          </p:cNvSpPr>
          <p:nvPr>
            <p:ph type="sldNum" sz="quarter" idx="12"/>
          </p:nvPr>
        </p:nvSpPr>
        <p:spPr/>
        <p:txBody>
          <a:bodyPr/>
          <a:lstStyle/>
          <a:p>
            <a:fld id="{07C7FEC9-823B-411C-9F20-A0DC9D0A7E4E}" type="slidenum">
              <a:rPr lang="en-US" smtClean="0"/>
              <a:t>‹#›</a:t>
            </a:fld>
            <a:endParaRPr lang="en-US"/>
          </a:p>
        </p:txBody>
      </p:sp>
    </p:spTree>
    <p:extLst>
      <p:ext uri="{BB962C8B-B14F-4D97-AF65-F5344CB8AC3E}">
        <p14:creationId xmlns:p14="http://schemas.microsoft.com/office/powerpoint/2010/main" val="26850464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3782FEC-0190-429B-98F9-5A418C90D35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DDE38ED-DEF4-42C4-BA6F-8A42161BB6C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E36C08-A1E3-43C1-9C47-8AF94108A9F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84F8EF-14DC-47A9-A0B2-EF10381D527E}" type="datetime1">
              <a:rPr lang="en-US" smtClean="0"/>
              <a:t>3/21/2021</a:t>
            </a:fld>
            <a:endParaRPr lang="en-US"/>
          </a:p>
        </p:txBody>
      </p:sp>
      <p:sp>
        <p:nvSpPr>
          <p:cNvPr id="5" name="Footer Placeholder 4">
            <a:extLst>
              <a:ext uri="{FF2B5EF4-FFF2-40B4-BE49-F238E27FC236}">
                <a16:creationId xmlns:a16="http://schemas.microsoft.com/office/drawing/2014/main" id="{48A52C3A-905B-448B-BE3E-936660BBC7B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851BD87-E351-471E-B041-9B4F8B54F07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7C7FEC9-823B-411C-9F20-A0DC9D0A7E4E}" type="slidenum">
              <a:rPr lang="en-US" smtClean="0"/>
              <a:t>‹#›</a:t>
            </a:fld>
            <a:endParaRPr lang="en-US"/>
          </a:p>
        </p:txBody>
      </p:sp>
    </p:spTree>
    <p:extLst>
      <p:ext uri="{BB962C8B-B14F-4D97-AF65-F5344CB8AC3E}">
        <p14:creationId xmlns:p14="http://schemas.microsoft.com/office/powerpoint/2010/main" val="63482755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2" Type="http://schemas.openxmlformats.org/officeDocument/2006/relationships/hyperlink" Target="https://en.wikipedia.org/wiki/Greenhouse_gas"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s://www.canada.ca/en/environment-climate-change/services/climate-change/greenhouse-gas-emissions/sources-sinks-executive-summary-2020.html"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hyperlink" Target="https://www.canada.ca/en/services/environment/weather/climatechange/climate-action/pricing-carbon-pollution/estimated-impacts-federal-system.html" TargetMode="External"/><Relationship Id="rId2" Type="http://schemas.openxmlformats.org/officeDocument/2006/relationships/hyperlink" Target="https://www.amap.no/documents/doc/snow-water-ice-and-permafrost-in-the-arctic-swipa-climate-change-and-the-cryosphere/743"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hyperlink" Target="https://www.weforum.org/agenda/2017/09/everything-you-need-to-know-about-carbon-trading/" TargetMode="External"/><Relationship Id="rId2" Type="http://schemas.openxmlformats.org/officeDocument/2006/relationships/hyperlink" Target="https://www.forest-trends.org/publications/state-of-the-voluntary-carbon-markets-2009/"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73">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75"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68D32DBF-7502-4CE5-9700-11C14543BE37}"/>
              </a:ext>
            </a:extLst>
          </p:cNvPr>
          <p:cNvPicPr>
            <a:picLocks noChangeAspect="1"/>
          </p:cNvPicPr>
          <p:nvPr/>
        </p:nvPicPr>
        <p:blipFill>
          <a:blip r:embed="rId2"/>
          <a:stretch>
            <a:fillRect/>
          </a:stretch>
        </p:blipFill>
        <p:spPr>
          <a:xfrm>
            <a:off x="6803647" y="2183545"/>
            <a:ext cx="4730214" cy="2490910"/>
          </a:xfrm>
          <a:prstGeom prst="rect">
            <a:avLst/>
          </a:prstGeom>
        </p:spPr>
      </p:pic>
      <p:grpSp>
        <p:nvGrpSpPr>
          <p:cNvPr id="78" name="Group 7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79" name="Freeform: Shape 7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0" name="Freeform: Shape 7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1" name="Freeform: Shape 8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2" name="Freeform: Shape 8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3" name="Freeform: Shape 8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9" name="Freeform: Shape 8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0" name="Freeform: Shape 8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418ABC1-1307-4497-81C0-9C822164D358}"/>
              </a:ext>
            </a:extLst>
          </p:cNvPr>
          <p:cNvSpPr>
            <a:spLocks noGrp="1"/>
          </p:cNvSpPr>
          <p:nvPr>
            <p:ph type="ctrTitle"/>
          </p:nvPr>
        </p:nvSpPr>
        <p:spPr>
          <a:xfrm>
            <a:off x="789708" y="1014574"/>
            <a:ext cx="5633531" cy="2226769"/>
          </a:xfrm>
        </p:spPr>
        <p:txBody>
          <a:bodyPr anchor="ctr">
            <a:normAutofit fontScale="90000"/>
          </a:bodyPr>
          <a:lstStyle/>
          <a:p>
            <a:pPr algn="l"/>
            <a:r>
              <a:rPr lang="en-US" sz="2800" b="1" dirty="0">
                <a:solidFill>
                  <a:schemeClr val="accent6">
                    <a:lumMod val="40000"/>
                    <a:lumOff val="60000"/>
                  </a:schemeClr>
                </a:solidFill>
                <a:effectLst/>
                <a:latin typeface="Times New Roman" panose="02020603050405020304" pitchFamily="18" charset="0"/>
                <a:ea typeface="Times New Roman" panose="02020603050405020304" pitchFamily="18" charset="0"/>
              </a:rPr>
              <a:t>Analysis of Carbon Credit Trading (CCT) Practices: A Study of Manufacturing Organizations in British Columbia, Canada</a:t>
            </a:r>
            <a:br>
              <a:rPr lang="en-CA" sz="2300" dirty="0">
                <a:solidFill>
                  <a:schemeClr val="bg1"/>
                </a:solidFill>
                <a:effectLst/>
                <a:latin typeface="Times New Roman" panose="02020603050405020304" pitchFamily="18" charset="0"/>
                <a:ea typeface="Times New Roman" panose="02020603050405020304" pitchFamily="18" charset="0"/>
              </a:rPr>
            </a:br>
            <a:br>
              <a:rPr lang="en-US" sz="2300" dirty="0">
                <a:solidFill>
                  <a:schemeClr val="bg1"/>
                </a:solidFill>
              </a:rPr>
            </a:br>
            <a:endParaRPr lang="en-US" sz="2300" dirty="0">
              <a:solidFill>
                <a:schemeClr val="bg1"/>
              </a:solidFill>
            </a:endParaRPr>
          </a:p>
        </p:txBody>
      </p:sp>
      <p:sp>
        <p:nvSpPr>
          <p:cNvPr id="3" name="Subtitle 2">
            <a:extLst>
              <a:ext uri="{FF2B5EF4-FFF2-40B4-BE49-F238E27FC236}">
                <a16:creationId xmlns:a16="http://schemas.microsoft.com/office/drawing/2014/main" id="{B5F9D604-6AD4-45DF-A66E-8095516BD250}"/>
              </a:ext>
            </a:extLst>
          </p:cNvPr>
          <p:cNvSpPr>
            <a:spLocks noGrp="1"/>
          </p:cNvSpPr>
          <p:nvPr>
            <p:ph type="subTitle" idx="1"/>
          </p:nvPr>
        </p:nvSpPr>
        <p:spPr>
          <a:xfrm>
            <a:off x="993422" y="3640633"/>
            <a:ext cx="4394931" cy="2487212"/>
          </a:xfrm>
        </p:spPr>
        <p:txBody>
          <a:bodyPr anchor="ctr">
            <a:normAutofit fontScale="70000" lnSpcReduction="20000"/>
          </a:bodyPr>
          <a:lstStyle/>
          <a:p>
            <a:pPr algn="l"/>
            <a:r>
              <a:rPr lang="en-US" b="1" dirty="0">
                <a:solidFill>
                  <a:schemeClr val="tx2"/>
                </a:solidFill>
                <a:latin typeface="Times New Roman" panose="02020603050405020304" pitchFamily="18" charset="0"/>
                <a:cs typeface="Times New Roman" panose="02020603050405020304" pitchFamily="18" charset="0"/>
              </a:rPr>
              <a:t>Ajay K.</a:t>
            </a:r>
            <a:r>
              <a:rPr lang="en-US" i="1" dirty="0">
                <a:solidFill>
                  <a:schemeClr val="tx2"/>
                </a:solidFill>
                <a:latin typeface="Times New Roman" panose="02020603050405020304" pitchFamily="18" charset="0"/>
                <a:cs typeface="Times New Roman" panose="02020603050405020304" pitchFamily="18" charset="0"/>
              </a:rPr>
              <a:t> </a:t>
            </a:r>
            <a:r>
              <a:rPr lang="en-US" b="1" dirty="0">
                <a:solidFill>
                  <a:schemeClr val="tx2"/>
                </a:solidFill>
                <a:latin typeface="Times New Roman" panose="02020603050405020304" pitchFamily="18" charset="0"/>
                <a:cs typeface="Times New Roman" panose="02020603050405020304" pitchFamily="18" charset="0"/>
              </a:rPr>
              <a:t>Garg,</a:t>
            </a:r>
          </a:p>
          <a:p>
            <a:pPr algn="l"/>
            <a:r>
              <a:rPr lang="en-US" b="1" dirty="0">
                <a:solidFill>
                  <a:schemeClr val="tx2"/>
                </a:solidFill>
                <a:latin typeface="Times New Roman" panose="02020603050405020304" pitchFamily="18" charset="0"/>
                <a:cs typeface="Times New Roman" panose="02020603050405020304" pitchFamily="18" charset="0"/>
              </a:rPr>
              <a:t>Associate Professor and Associate Director,</a:t>
            </a:r>
          </a:p>
          <a:p>
            <a:pPr algn="l"/>
            <a:r>
              <a:rPr lang="en-US" b="1" dirty="0">
                <a:solidFill>
                  <a:schemeClr val="tx2"/>
                </a:solidFill>
                <a:latin typeface="Times New Roman" panose="02020603050405020304" pitchFamily="18" charset="0"/>
                <a:cs typeface="Times New Roman" panose="02020603050405020304" pitchFamily="18" charset="0"/>
              </a:rPr>
              <a:t>School of Public and Global Affairs,</a:t>
            </a:r>
          </a:p>
          <a:p>
            <a:pPr algn="l"/>
            <a:r>
              <a:rPr lang="en-US" b="1" dirty="0">
                <a:solidFill>
                  <a:schemeClr val="tx2"/>
                </a:solidFill>
                <a:latin typeface="Times New Roman" panose="02020603050405020304" pitchFamily="18" charset="0"/>
                <a:cs typeface="Times New Roman" panose="02020603050405020304" pitchFamily="18" charset="0"/>
              </a:rPr>
              <a:t>Fairleigh Dickinson University-Vancouver</a:t>
            </a:r>
          </a:p>
          <a:p>
            <a:pPr algn="l"/>
            <a:r>
              <a:rPr lang="en-US" b="1" dirty="0">
                <a:solidFill>
                  <a:schemeClr val="tx2"/>
                </a:solidFill>
                <a:latin typeface="Times New Roman" panose="02020603050405020304" pitchFamily="18" charset="0"/>
                <a:cs typeface="Times New Roman" panose="02020603050405020304" pitchFamily="18" charset="0"/>
              </a:rPr>
              <a:t>Email: ajaykgarg7@gmail.com</a:t>
            </a:r>
          </a:p>
          <a:p>
            <a:pPr algn="l"/>
            <a:br>
              <a:rPr lang="en-US" dirty="0">
                <a:solidFill>
                  <a:schemeClr val="tx2"/>
                </a:solidFill>
                <a:highlight>
                  <a:srgbClr val="00FFFF"/>
                </a:highlight>
                <a:latin typeface="Times New Roman" panose="02020603050405020304" pitchFamily="18" charset="0"/>
                <a:cs typeface="Times New Roman" panose="02020603050405020304" pitchFamily="18" charset="0"/>
              </a:rPr>
            </a:br>
            <a:endParaRPr lang="en-US" dirty="0">
              <a:solidFill>
                <a:schemeClr val="tx2"/>
              </a:solidFill>
              <a:highlight>
                <a:srgbClr val="00FFFF"/>
              </a:highlight>
              <a:latin typeface="Times New Roman" panose="02020603050405020304" pitchFamily="18" charset="0"/>
              <a:cs typeface="Times New Roman" panose="02020603050405020304" pitchFamily="18" charset="0"/>
            </a:endParaRPr>
          </a:p>
        </p:txBody>
      </p:sp>
      <p:sp>
        <p:nvSpPr>
          <p:cNvPr id="5" name="Slide Number Placeholder 4">
            <a:extLst>
              <a:ext uri="{FF2B5EF4-FFF2-40B4-BE49-F238E27FC236}">
                <a16:creationId xmlns:a16="http://schemas.microsoft.com/office/drawing/2014/main" id="{239BEFC0-7A76-4C73-BA98-7D49EB2ADB6A}"/>
              </a:ext>
            </a:extLst>
          </p:cNvPr>
          <p:cNvSpPr>
            <a:spLocks noGrp="1"/>
          </p:cNvSpPr>
          <p:nvPr>
            <p:ph type="sldNum" sz="quarter" idx="12"/>
          </p:nvPr>
        </p:nvSpPr>
        <p:spPr>
          <a:xfrm>
            <a:off x="11548272" y="6217920"/>
            <a:ext cx="640080" cy="640080"/>
          </a:xfrm>
        </p:spPr>
        <p:txBody>
          <a:bodyPr>
            <a:normAutofit/>
          </a:bodyPr>
          <a:lstStyle/>
          <a:p>
            <a:pPr algn="ctr">
              <a:spcAft>
                <a:spcPts val="600"/>
              </a:spcAft>
            </a:pPr>
            <a:fld id="{07C7FEC9-823B-411C-9F20-A0DC9D0A7E4E}" type="slidenum">
              <a:rPr lang="en-US" sz="1600">
                <a:solidFill>
                  <a:schemeClr val="tx2"/>
                </a:solidFill>
              </a:rPr>
              <a:pPr algn="ctr">
                <a:spcAft>
                  <a:spcPts val="600"/>
                </a:spcAft>
              </a:pPr>
              <a:t>1</a:t>
            </a:fld>
            <a:endParaRPr lang="en-US" sz="1600">
              <a:solidFill>
                <a:schemeClr val="tx2"/>
              </a:solidFill>
            </a:endParaRPr>
          </a:p>
        </p:txBody>
      </p:sp>
    </p:spTree>
    <p:extLst>
      <p:ext uri="{BB962C8B-B14F-4D97-AF65-F5344CB8AC3E}">
        <p14:creationId xmlns:p14="http://schemas.microsoft.com/office/powerpoint/2010/main" val="21178532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2" name="Rectangle 39">
            <a:extLst>
              <a:ext uri="{FF2B5EF4-FFF2-40B4-BE49-F238E27FC236}">
                <a16:creationId xmlns:a16="http://schemas.microsoft.com/office/drawing/2014/main" id="{FF81F8D5-515A-45DC-B296-30AB11F2C1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41">
            <a:extLst>
              <a:ext uri="{FF2B5EF4-FFF2-40B4-BE49-F238E27FC236}">
                <a16:creationId xmlns:a16="http://schemas.microsoft.com/office/drawing/2014/main" id="{90464369-70FA-42AF-948F-80664CA7BF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2146816"/>
          </a:xfrm>
          <a:prstGeom prst="rect">
            <a:avLst/>
          </a:prstGeom>
          <a:solidFill>
            <a:schemeClr val="bg1">
              <a:lumMod val="85000"/>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E63AF69-850A-403E-B901-6D367417BB46}"/>
              </a:ext>
            </a:extLst>
          </p:cNvPr>
          <p:cNvSpPr>
            <a:spLocks noGrp="1"/>
          </p:cNvSpPr>
          <p:nvPr>
            <p:ph type="title"/>
          </p:nvPr>
        </p:nvSpPr>
        <p:spPr>
          <a:xfrm>
            <a:off x="581646" y="349665"/>
            <a:ext cx="6427875" cy="900295"/>
          </a:xfrm>
        </p:spPr>
        <p:txBody>
          <a:bodyPr vert="horz" lIns="91440" tIns="45720" rIns="91440" bIns="45720" rtlCol="0" anchor="b">
            <a:normAutofit fontScale="90000"/>
          </a:bodyPr>
          <a:lstStyle/>
          <a:p>
            <a:pPr algn="ctr"/>
            <a:r>
              <a:rPr lang="en-US" sz="3700" dirty="0">
                <a:highlight>
                  <a:srgbClr val="00FF00"/>
                </a:highlight>
              </a:rPr>
              <a:t>CARBON CREDIT</a:t>
            </a:r>
            <a:br>
              <a:rPr lang="en-US" sz="3700" dirty="0"/>
            </a:br>
            <a:endParaRPr lang="en-US" sz="3700" dirty="0"/>
          </a:p>
        </p:txBody>
      </p:sp>
      <p:sp>
        <p:nvSpPr>
          <p:cNvPr id="54" name="Rectangle 43">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669568" y="277912"/>
            <a:ext cx="524256" cy="1186339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45">
            <a:extLst>
              <a:ext uri="{FF2B5EF4-FFF2-40B4-BE49-F238E27FC236}">
                <a16:creationId xmlns:a16="http://schemas.microsoft.com/office/drawing/2014/main" id="{CC552A98-EF7D-4D42-AB69-066B786AB5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215447" y="399675"/>
            <a:ext cx="4647368" cy="580993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13B0020-B132-48A7-B2E3-EB601E328F13}"/>
              </a:ext>
            </a:extLst>
          </p:cNvPr>
          <p:cNvPicPr/>
          <p:nvPr/>
        </p:nvPicPr>
        <p:blipFill rotWithShape="1">
          <a:blip r:embed="rId2"/>
          <a:srcRect l="15388" r="11427" b="-1"/>
          <a:stretch/>
        </p:blipFill>
        <p:spPr>
          <a:xfrm>
            <a:off x="7976693" y="648393"/>
            <a:ext cx="3248133" cy="2062962"/>
          </a:xfrm>
          <a:prstGeom prst="rect">
            <a:avLst/>
          </a:prstGeom>
        </p:spPr>
      </p:pic>
      <p:sp>
        <p:nvSpPr>
          <p:cNvPr id="56" name="Rectangle 47">
            <a:extLst>
              <a:ext uri="{FF2B5EF4-FFF2-40B4-BE49-F238E27FC236}">
                <a16:creationId xmlns:a16="http://schemas.microsoft.com/office/drawing/2014/main" id="{A648176E-454C-437C-B0FC-9B82FCF32B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774185" y="6131892"/>
            <a:ext cx="524256"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27786B5A-3E34-400D-8601-699DDE3309D1}"/>
              </a:ext>
            </a:extLst>
          </p:cNvPr>
          <p:cNvSpPr>
            <a:spLocks noGrp="1"/>
          </p:cNvSpPr>
          <p:nvPr>
            <p:ph type="sldNum" sz="quarter" idx="12"/>
          </p:nvPr>
        </p:nvSpPr>
        <p:spPr>
          <a:xfrm>
            <a:off x="8610600" y="6492240"/>
            <a:ext cx="2743200" cy="365125"/>
          </a:xfrm>
        </p:spPr>
        <p:txBody>
          <a:bodyPr vert="horz" lIns="91440" tIns="45720" rIns="91440" bIns="45720" rtlCol="0">
            <a:normAutofit/>
          </a:bodyPr>
          <a:lstStyle/>
          <a:p>
            <a:pPr>
              <a:spcAft>
                <a:spcPts val="600"/>
              </a:spcAft>
              <a:defRPr/>
            </a:pPr>
            <a:fld id="{07C7FEC9-823B-411C-9F20-A0DC9D0A7E4E}" type="slidenum">
              <a:rPr lang="en-US">
                <a:latin typeface="Calibri" panose="020F0502020204030204"/>
              </a:rPr>
              <a:pPr>
                <a:spcAft>
                  <a:spcPts val="600"/>
                </a:spcAft>
                <a:defRPr/>
              </a:pPr>
              <a:t>10</a:t>
            </a:fld>
            <a:endParaRPr lang="en-US">
              <a:latin typeface="Calibri" panose="020F0502020204030204"/>
            </a:endParaRPr>
          </a:p>
        </p:txBody>
      </p:sp>
      <p:graphicFrame>
        <p:nvGraphicFramePr>
          <p:cNvPr id="5" name="Content Placeholder 2">
            <a:extLst>
              <a:ext uri="{FF2B5EF4-FFF2-40B4-BE49-F238E27FC236}">
                <a16:creationId xmlns:a16="http://schemas.microsoft.com/office/drawing/2014/main" id="{CB75A16D-A921-48E1-A2A0-1195132543CC}"/>
              </a:ext>
            </a:extLst>
          </p:cNvPr>
          <p:cNvGraphicFramePr>
            <a:graphicFrameLocks noGrp="1"/>
          </p:cNvGraphicFramePr>
          <p:nvPr>
            <p:ph idx="1"/>
            <p:extLst>
              <p:ext uri="{D42A27DB-BD31-4B8C-83A1-F6EECF244321}">
                <p14:modId xmlns:p14="http://schemas.microsoft.com/office/powerpoint/2010/main" val="1988477158"/>
              </p:ext>
            </p:extLst>
          </p:nvPr>
        </p:nvGraphicFramePr>
        <p:xfrm>
          <a:off x="587988" y="922789"/>
          <a:ext cx="5837750" cy="50585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9" name="Picture 18">
            <a:extLst>
              <a:ext uri="{FF2B5EF4-FFF2-40B4-BE49-F238E27FC236}">
                <a16:creationId xmlns:a16="http://schemas.microsoft.com/office/drawing/2014/main" id="{D228BF8D-2081-46C9-A4F0-77F6EDD5823F}"/>
              </a:ext>
            </a:extLst>
          </p:cNvPr>
          <p:cNvPicPr/>
          <p:nvPr/>
        </p:nvPicPr>
        <p:blipFill>
          <a:blip r:embed="rId8"/>
          <a:stretch>
            <a:fillRect/>
          </a:stretch>
        </p:blipFill>
        <p:spPr>
          <a:xfrm>
            <a:off x="7976693" y="3115166"/>
            <a:ext cx="3377107" cy="2352761"/>
          </a:xfrm>
          <a:prstGeom prst="rect">
            <a:avLst/>
          </a:prstGeom>
        </p:spPr>
      </p:pic>
    </p:spTree>
    <p:extLst>
      <p:ext uri="{BB962C8B-B14F-4D97-AF65-F5344CB8AC3E}">
        <p14:creationId xmlns:p14="http://schemas.microsoft.com/office/powerpoint/2010/main" val="20495962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0" name="Group 10">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1" name="Rectangle 11">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12">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14">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4"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95A415C-EC00-4853-BCDF-5B5EDD17A3E2}"/>
              </a:ext>
            </a:extLst>
          </p:cNvPr>
          <p:cNvSpPr>
            <a:spLocks noGrp="1"/>
          </p:cNvSpPr>
          <p:nvPr>
            <p:ph type="title"/>
          </p:nvPr>
        </p:nvSpPr>
        <p:spPr>
          <a:xfrm>
            <a:off x="877956" y="1676400"/>
            <a:ext cx="3853070" cy="1358348"/>
          </a:xfrm>
        </p:spPr>
        <p:txBody>
          <a:bodyPr anchor="t">
            <a:normAutofit/>
          </a:bodyPr>
          <a:lstStyle/>
          <a:p>
            <a:r>
              <a:rPr lang="en-CA" sz="4000" dirty="0">
                <a:solidFill>
                  <a:schemeClr val="accent6">
                    <a:lumMod val="50000"/>
                  </a:schemeClr>
                </a:solidFill>
                <a:latin typeface="Times New Roman" panose="02020603050405020304" pitchFamily="18" charset="0"/>
                <a:cs typeface="Times New Roman" panose="02020603050405020304" pitchFamily="18" charset="0"/>
              </a:rPr>
              <a:t>BACKGROUND</a:t>
            </a:r>
            <a:endParaRPr lang="en-CA" sz="4000" dirty="0">
              <a:solidFill>
                <a:schemeClr val="accent6">
                  <a:lumMod val="50000"/>
                </a:schemeClr>
              </a:solidFill>
            </a:endParaRPr>
          </a:p>
        </p:txBody>
      </p:sp>
      <p:sp>
        <p:nvSpPr>
          <p:cNvPr id="3" name="Content Placeholder 2">
            <a:extLst>
              <a:ext uri="{FF2B5EF4-FFF2-40B4-BE49-F238E27FC236}">
                <a16:creationId xmlns:a16="http://schemas.microsoft.com/office/drawing/2014/main" id="{99344A60-106A-425B-B7EF-9DF82319CE32}"/>
              </a:ext>
            </a:extLst>
          </p:cNvPr>
          <p:cNvSpPr>
            <a:spLocks noGrp="1"/>
          </p:cNvSpPr>
          <p:nvPr>
            <p:ph idx="1"/>
          </p:nvPr>
        </p:nvSpPr>
        <p:spPr>
          <a:xfrm>
            <a:off x="5459896" y="1557130"/>
            <a:ext cx="5751442" cy="4191000"/>
          </a:xfrm>
        </p:spPr>
        <p:txBody>
          <a:bodyPr>
            <a:normAutofit lnSpcReduction="10000"/>
          </a:bodyPr>
          <a:lstStyle/>
          <a:p>
            <a:pPr marL="0" indent="0">
              <a:buNone/>
            </a:pPr>
            <a:r>
              <a:rPr lang="en-US" b="1" dirty="0" err="1">
                <a:latin typeface="Times New Roman" panose="02020603050405020304" pitchFamily="18" charset="0"/>
                <a:cs typeface="Times New Roman" panose="02020603050405020304" pitchFamily="18" charset="0"/>
              </a:rPr>
              <a:t>CleanBC</a:t>
            </a:r>
            <a:r>
              <a:rPr lang="en-US" dirty="0">
                <a:latin typeface="Times New Roman" panose="02020603050405020304" pitchFamily="18" charset="0"/>
                <a:cs typeface="Times New Roman" panose="02020603050405020304" pitchFamily="18" charset="0"/>
              </a:rPr>
              <a:t> was established in December 2018 in British Columbia to promote the reduction in Greenhouse Gas emissions (GHG). Canada has set up a </a:t>
            </a:r>
            <a:r>
              <a:rPr lang="en-US" b="1" dirty="0">
                <a:latin typeface="Times New Roman" panose="02020603050405020304" pitchFamily="18" charset="0"/>
                <a:cs typeface="Times New Roman" panose="02020603050405020304" pitchFamily="18" charset="0"/>
              </a:rPr>
              <a:t>goal to reduce GHGs</a:t>
            </a:r>
            <a:r>
              <a:rPr lang="en-US" dirty="0">
                <a:latin typeface="Times New Roman" panose="02020603050405020304" pitchFamily="18" charset="0"/>
                <a:cs typeface="Times New Roman" panose="02020603050405020304" pitchFamily="18" charset="0"/>
              </a:rPr>
              <a:t> by 30 % by the year 2030 and by 80% by 2050 to promote broader participation in GHG reduction. A carbon offset* is the best incentive (</a:t>
            </a:r>
            <a:r>
              <a:rPr lang="en-US" dirty="0" err="1">
                <a:latin typeface="Times New Roman" panose="02020603050405020304" pitchFamily="18" charset="0"/>
                <a:cs typeface="Times New Roman" panose="02020603050405020304" pitchFamily="18" charset="0"/>
              </a:rPr>
              <a:t>CleanBC</a:t>
            </a:r>
            <a:r>
              <a:rPr lang="en-US" dirty="0">
                <a:latin typeface="Times New Roman" panose="02020603050405020304" pitchFamily="18" charset="0"/>
                <a:cs typeface="Times New Roman" panose="02020603050405020304" pitchFamily="18" charset="0"/>
              </a:rPr>
              <a:t>, 2020). </a:t>
            </a:r>
          </a:p>
          <a:p>
            <a:pPr marL="0" indent="0">
              <a:buNone/>
            </a:pPr>
            <a:r>
              <a:rPr lang="en-US" sz="1400" b="1" dirty="0">
                <a:solidFill>
                  <a:schemeClr val="tx1">
                    <a:alpha val="55000"/>
                  </a:schemeClr>
                </a:solidFill>
                <a:latin typeface="Times New Roman" panose="02020603050405020304" pitchFamily="18" charset="0"/>
                <a:cs typeface="Times New Roman" panose="02020603050405020304" pitchFamily="18" charset="0"/>
              </a:rPr>
              <a:t>*</a:t>
            </a:r>
            <a:r>
              <a:rPr lang="en-US" sz="1400" dirty="0"/>
              <a:t> A </a:t>
            </a:r>
            <a:r>
              <a:rPr lang="en-US" sz="1400" b="1" dirty="0"/>
              <a:t>carbon offset</a:t>
            </a:r>
            <a:r>
              <a:rPr lang="en-US" sz="1400" dirty="0"/>
              <a:t> is a reduction in emissions of carbon dioxide or other </a:t>
            </a:r>
            <a:r>
              <a:rPr lang="en-US" sz="1400" dirty="0">
                <a:hlinkClick r:id="rId2" tooltip="Greenhouse gas"/>
              </a:rPr>
              <a:t>greenhouse gases</a:t>
            </a:r>
            <a:r>
              <a:rPr lang="en-US" sz="1400" dirty="0"/>
              <a:t> made in order to compensate for emissions made elsewhere.</a:t>
            </a:r>
            <a:endParaRPr lang="en-US" sz="1400" b="1" dirty="0">
              <a:solidFill>
                <a:schemeClr val="tx1">
                  <a:alpha val="55000"/>
                </a:schemeClr>
              </a:solidFill>
              <a:latin typeface="Times New Roman" panose="02020603050405020304" pitchFamily="18" charset="0"/>
              <a:cs typeface="Times New Roman" panose="02020603050405020304" pitchFamily="18" charset="0"/>
            </a:endParaRPr>
          </a:p>
          <a:p>
            <a:pPr marL="0" indent="0">
              <a:buNone/>
            </a:pPr>
            <a:endParaRPr lang="en-CA" sz="1700" dirty="0">
              <a:solidFill>
                <a:schemeClr val="tx1">
                  <a:alpha val="55000"/>
                </a:schemeClr>
              </a:solidFill>
            </a:endParaRPr>
          </a:p>
        </p:txBody>
      </p:sp>
      <p:sp>
        <p:nvSpPr>
          <p:cNvPr id="4" name="Slide Number Placeholder 3">
            <a:extLst>
              <a:ext uri="{FF2B5EF4-FFF2-40B4-BE49-F238E27FC236}">
                <a16:creationId xmlns:a16="http://schemas.microsoft.com/office/drawing/2014/main" id="{2D63699C-251D-467C-A251-638E1F6AE47C}"/>
              </a:ext>
            </a:extLst>
          </p:cNvPr>
          <p:cNvSpPr>
            <a:spLocks noGrp="1"/>
          </p:cNvSpPr>
          <p:nvPr>
            <p:ph type="sldNum" sz="quarter" idx="12"/>
          </p:nvPr>
        </p:nvSpPr>
        <p:spPr>
          <a:xfrm>
            <a:off x="11049000" y="6400800"/>
            <a:ext cx="685800" cy="457200"/>
          </a:xfrm>
        </p:spPr>
        <p:txBody>
          <a:bodyPr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07C7FEC9-823B-411C-9F20-A0DC9D0A7E4E}" type="slidenum">
              <a:rPr kumimoji="0" lang="en-US" sz="1000" b="0" i="0" u="none" strike="noStrike" kern="1200" cap="none" spc="0" normalizeH="0" baseline="0" noProof="0">
                <a:ln>
                  <a:noFill/>
                </a:ln>
                <a:solidFill>
                  <a:srgbClr val="000000">
                    <a:alpha val="7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11</a:t>
            </a:fld>
            <a:endParaRPr kumimoji="0" lang="en-US" sz="1000" b="0" i="0" u="none" strike="noStrike" kern="1200" cap="none" spc="0" normalizeH="0" baseline="0" noProof="0">
              <a:ln>
                <a:noFill/>
              </a:ln>
              <a:solidFill>
                <a:srgbClr val="000000">
                  <a:alpha val="7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39996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0" name="Group 10">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1" name="Rectangle 11">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12">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14">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4"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C95A415C-EC00-4853-BCDF-5B5EDD17A3E2}"/>
              </a:ext>
            </a:extLst>
          </p:cNvPr>
          <p:cNvSpPr>
            <a:spLocks noGrp="1"/>
          </p:cNvSpPr>
          <p:nvPr>
            <p:ph type="title"/>
          </p:nvPr>
        </p:nvSpPr>
        <p:spPr>
          <a:xfrm>
            <a:off x="877956" y="1676400"/>
            <a:ext cx="3853070" cy="1358348"/>
          </a:xfrm>
        </p:spPr>
        <p:txBody>
          <a:bodyPr anchor="t">
            <a:normAutofit/>
          </a:bodyPr>
          <a:lstStyle/>
          <a:p>
            <a:r>
              <a:rPr lang="en-CA" sz="4000" dirty="0">
                <a:solidFill>
                  <a:schemeClr val="accent6">
                    <a:lumMod val="50000"/>
                  </a:schemeClr>
                </a:solidFill>
                <a:latin typeface="Times New Roman" panose="02020603050405020304" pitchFamily="18" charset="0"/>
                <a:cs typeface="Times New Roman" panose="02020603050405020304" pitchFamily="18" charset="0"/>
              </a:rPr>
              <a:t>BACKGROUND</a:t>
            </a:r>
            <a:endParaRPr lang="en-CA" sz="4000" dirty="0">
              <a:solidFill>
                <a:schemeClr val="accent6">
                  <a:lumMod val="50000"/>
                </a:schemeClr>
              </a:solidFill>
            </a:endParaRPr>
          </a:p>
        </p:txBody>
      </p:sp>
      <p:sp>
        <p:nvSpPr>
          <p:cNvPr id="3" name="Content Placeholder 2">
            <a:extLst>
              <a:ext uri="{FF2B5EF4-FFF2-40B4-BE49-F238E27FC236}">
                <a16:creationId xmlns:a16="http://schemas.microsoft.com/office/drawing/2014/main" id="{99344A60-106A-425B-B7EF-9DF82319CE32}"/>
              </a:ext>
            </a:extLst>
          </p:cNvPr>
          <p:cNvSpPr>
            <a:spLocks noGrp="1"/>
          </p:cNvSpPr>
          <p:nvPr>
            <p:ph idx="1"/>
          </p:nvPr>
        </p:nvSpPr>
        <p:spPr>
          <a:xfrm>
            <a:off x="5188226" y="1676400"/>
            <a:ext cx="6333214" cy="4191000"/>
          </a:xfrm>
        </p:spPr>
        <p:txBody>
          <a:bodyPr>
            <a:normAutofit/>
          </a:bodyPr>
          <a:lstStyle/>
          <a:p>
            <a:pPr indent="0">
              <a:spcAft>
                <a:spcPts val="800"/>
              </a:spcAft>
              <a:buNone/>
            </a:pPr>
            <a:r>
              <a:rPr lang="en-US" dirty="0"/>
              <a:t>According to the Paris Agreement (</a:t>
            </a:r>
            <a:r>
              <a:rPr lang="en-CA" dirty="0"/>
              <a:t>in Le Bourget, France)</a:t>
            </a:r>
            <a:r>
              <a:rPr lang="en-US" dirty="0"/>
              <a:t>, adopted on December 12, 2015, Canada and 194 other countries agreed to keep "the </a:t>
            </a:r>
            <a:r>
              <a:rPr lang="en-US" b="1" dirty="0"/>
              <a:t>global average temperature increase should be well below 2</a:t>
            </a:r>
            <a:r>
              <a:rPr lang="en-US" sz="2800" dirty="0">
                <a:effectLst/>
                <a:latin typeface="Times New Roman" panose="02020603050405020304" pitchFamily="18" charset="0"/>
                <a:ea typeface="Calibri" panose="020F0502020204030204" pitchFamily="34" charset="0"/>
                <a:cs typeface="Mangal" panose="02040503050203030202" pitchFamily="18" charset="0"/>
              </a:rPr>
              <a:t>°</a:t>
            </a:r>
            <a:r>
              <a:rPr lang="en-US" sz="800" b="1" dirty="0"/>
              <a:t> </a:t>
            </a:r>
            <a:r>
              <a:rPr lang="en-US" b="1" dirty="0"/>
              <a:t>C above pre-industrial levels </a:t>
            </a:r>
            <a:r>
              <a:rPr lang="en-US" dirty="0"/>
              <a:t>that would considerably decrease the hazards and effects of climate change"(United Nations Framework Convention  on Climate Change, 2015). </a:t>
            </a:r>
            <a:endParaRPr lang="en-CA" dirty="0"/>
          </a:p>
          <a:p>
            <a:pPr marL="0" indent="0">
              <a:buNone/>
            </a:pPr>
            <a:endParaRPr lang="en-CA" sz="1700" dirty="0">
              <a:solidFill>
                <a:schemeClr val="tx1">
                  <a:alpha val="55000"/>
                </a:schemeClr>
              </a:solidFill>
            </a:endParaRPr>
          </a:p>
        </p:txBody>
      </p:sp>
      <p:sp>
        <p:nvSpPr>
          <p:cNvPr id="4" name="Slide Number Placeholder 3">
            <a:extLst>
              <a:ext uri="{FF2B5EF4-FFF2-40B4-BE49-F238E27FC236}">
                <a16:creationId xmlns:a16="http://schemas.microsoft.com/office/drawing/2014/main" id="{2D63699C-251D-467C-A251-638E1F6AE47C}"/>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12</a:t>
            </a:fld>
            <a:endParaRPr lang="en-US" sz="1000">
              <a:solidFill>
                <a:srgbClr val="000000">
                  <a:alpha val="70000"/>
                </a:srgbClr>
              </a:solidFill>
            </a:endParaRPr>
          </a:p>
        </p:txBody>
      </p:sp>
      <p:pic>
        <p:nvPicPr>
          <p:cNvPr id="5" name="Picture 4">
            <a:extLst>
              <a:ext uri="{FF2B5EF4-FFF2-40B4-BE49-F238E27FC236}">
                <a16:creationId xmlns:a16="http://schemas.microsoft.com/office/drawing/2014/main" id="{3A562889-FA93-40C7-B82D-2E39F058029B}"/>
              </a:ext>
            </a:extLst>
          </p:cNvPr>
          <p:cNvPicPr>
            <a:picLocks noChangeAspect="1"/>
          </p:cNvPicPr>
          <p:nvPr/>
        </p:nvPicPr>
        <p:blipFill>
          <a:blip r:embed="rId2"/>
          <a:stretch>
            <a:fillRect/>
          </a:stretch>
        </p:blipFill>
        <p:spPr>
          <a:xfrm>
            <a:off x="511938" y="3720548"/>
            <a:ext cx="4426080" cy="2145978"/>
          </a:xfrm>
          <a:prstGeom prst="rect">
            <a:avLst/>
          </a:prstGeom>
        </p:spPr>
      </p:pic>
    </p:spTree>
    <p:extLst>
      <p:ext uri="{BB962C8B-B14F-4D97-AF65-F5344CB8AC3E}">
        <p14:creationId xmlns:p14="http://schemas.microsoft.com/office/powerpoint/2010/main" val="6647548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2" name="Rectangle 11">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BC18F580-834E-41D3-AEFF-AF61C31BDFF5}"/>
              </a:ext>
            </a:extLst>
          </p:cNvPr>
          <p:cNvSpPr>
            <a:spLocks noGrp="1"/>
          </p:cNvSpPr>
          <p:nvPr>
            <p:ph type="title"/>
          </p:nvPr>
        </p:nvSpPr>
        <p:spPr>
          <a:xfrm>
            <a:off x="649356" y="1676400"/>
            <a:ext cx="3810000" cy="3505200"/>
          </a:xfrm>
        </p:spPr>
        <p:txBody>
          <a:bodyPr anchor="t">
            <a:normAutofit/>
          </a:bodyPr>
          <a:lstStyle/>
          <a:p>
            <a:r>
              <a:rPr lang="en-CA" sz="4000" dirty="0">
                <a:solidFill>
                  <a:schemeClr val="accent6">
                    <a:lumMod val="50000"/>
                  </a:schemeClr>
                </a:solidFill>
                <a:latin typeface="Times New Roman" panose="02020603050405020304" pitchFamily="18" charset="0"/>
                <a:cs typeface="Times New Roman" panose="02020603050405020304" pitchFamily="18" charset="0"/>
              </a:rPr>
              <a:t>BACKGROUND</a:t>
            </a:r>
            <a:endParaRPr lang="en-CA" sz="4000" dirty="0">
              <a:solidFill>
                <a:schemeClr val="accent6">
                  <a:lumMod val="50000"/>
                </a:schemeClr>
              </a:solidFill>
            </a:endParaRPr>
          </a:p>
        </p:txBody>
      </p:sp>
      <p:sp>
        <p:nvSpPr>
          <p:cNvPr id="3" name="Content Placeholder 2">
            <a:extLst>
              <a:ext uri="{FF2B5EF4-FFF2-40B4-BE49-F238E27FC236}">
                <a16:creationId xmlns:a16="http://schemas.microsoft.com/office/drawing/2014/main" id="{A5611005-922A-48A1-85A4-5DD8C93BB006}"/>
              </a:ext>
            </a:extLst>
          </p:cNvPr>
          <p:cNvSpPr>
            <a:spLocks noGrp="1"/>
          </p:cNvSpPr>
          <p:nvPr>
            <p:ph idx="1"/>
          </p:nvPr>
        </p:nvSpPr>
        <p:spPr>
          <a:xfrm>
            <a:off x="5446644" y="1851991"/>
            <a:ext cx="6096000" cy="3154018"/>
          </a:xfrm>
        </p:spPr>
        <p:txBody>
          <a:bodyPr>
            <a:normAutofit fontScale="92500" lnSpcReduction="20000"/>
          </a:bodyPr>
          <a:lstStyle/>
          <a:p>
            <a:pPr marL="0" indent="0">
              <a:buNone/>
            </a:pPr>
            <a:r>
              <a:rPr lang="en-US" sz="3000" dirty="0">
                <a:latin typeface="Times New Roman" panose="02020603050405020304" pitchFamily="18" charset="0"/>
                <a:ea typeface="+mj-ea"/>
                <a:cs typeface="Times New Roman" panose="02020603050405020304" pitchFamily="18" charset="0"/>
              </a:rPr>
              <a:t>Currently, Canada has become one of the leaders in Carbon Capture and Storage (CCS). In a few projects like the SaskPower Boundary Dam power station in Saskatchewan in 2014 Canada has implemented the world’s first power plant with CCS, followed by Shell’s Quest CSS project in Edmonton, Alberta in 2015, which began capturing CO2 from bitumen. </a:t>
            </a:r>
          </a:p>
          <a:p>
            <a:endParaRPr lang="en-CA" sz="1300" dirty="0">
              <a:solidFill>
                <a:schemeClr val="tx1">
                  <a:alpha val="55000"/>
                </a:schemeClr>
              </a:solidFill>
            </a:endParaRPr>
          </a:p>
        </p:txBody>
      </p:sp>
      <p:sp>
        <p:nvSpPr>
          <p:cNvPr id="4" name="Slide Number Placeholder 3">
            <a:extLst>
              <a:ext uri="{FF2B5EF4-FFF2-40B4-BE49-F238E27FC236}">
                <a16:creationId xmlns:a16="http://schemas.microsoft.com/office/drawing/2014/main" id="{AAC5A728-AF67-40C3-9080-A84F6DB9815B}"/>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13</a:t>
            </a:fld>
            <a:endParaRPr lang="en-US" sz="1000">
              <a:solidFill>
                <a:srgbClr val="000000">
                  <a:alpha val="70000"/>
                </a:srgbClr>
              </a:solidFill>
            </a:endParaRPr>
          </a:p>
        </p:txBody>
      </p:sp>
    </p:spTree>
    <p:extLst>
      <p:ext uri="{BB962C8B-B14F-4D97-AF65-F5344CB8AC3E}">
        <p14:creationId xmlns:p14="http://schemas.microsoft.com/office/powerpoint/2010/main" val="17358496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2" name="Rectangle 11">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BC18F580-834E-41D3-AEFF-AF61C31BDFF5}"/>
              </a:ext>
            </a:extLst>
          </p:cNvPr>
          <p:cNvSpPr>
            <a:spLocks noGrp="1"/>
          </p:cNvSpPr>
          <p:nvPr>
            <p:ph type="title"/>
          </p:nvPr>
        </p:nvSpPr>
        <p:spPr>
          <a:xfrm>
            <a:off x="649356" y="1676400"/>
            <a:ext cx="3810000" cy="3505200"/>
          </a:xfrm>
        </p:spPr>
        <p:txBody>
          <a:bodyPr anchor="t">
            <a:normAutofit/>
          </a:bodyPr>
          <a:lstStyle/>
          <a:p>
            <a:r>
              <a:rPr lang="en-CA" sz="4000" dirty="0">
                <a:solidFill>
                  <a:schemeClr val="accent6">
                    <a:lumMod val="50000"/>
                  </a:schemeClr>
                </a:solidFill>
                <a:latin typeface="Times New Roman" panose="02020603050405020304" pitchFamily="18" charset="0"/>
                <a:cs typeface="Times New Roman" panose="02020603050405020304" pitchFamily="18" charset="0"/>
              </a:rPr>
              <a:t>BACKGROUND</a:t>
            </a:r>
            <a:endParaRPr lang="en-CA" sz="4000" dirty="0">
              <a:solidFill>
                <a:schemeClr val="accent6">
                  <a:lumMod val="50000"/>
                </a:schemeClr>
              </a:solidFill>
            </a:endParaRPr>
          </a:p>
        </p:txBody>
      </p:sp>
      <p:sp>
        <p:nvSpPr>
          <p:cNvPr id="4" name="Slide Number Placeholder 3">
            <a:extLst>
              <a:ext uri="{FF2B5EF4-FFF2-40B4-BE49-F238E27FC236}">
                <a16:creationId xmlns:a16="http://schemas.microsoft.com/office/drawing/2014/main" id="{AAC5A728-AF67-40C3-9080-A84F6DB9815B}"/>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14</a:t>
            </a:fld>
            <a:endParaRPr lang="en-US" sz="1000">
              <a:solidFill>
                <a:srgbClr val="000000">
                  <a:alpha val="70000"/>
                </a:srgbClr>
              </a:solidFill>
            </a:endParaRPr>
          </a:p>
        </p:txBody>
      </p:sp>
      <p:sp>
        <p:nvSpPr>
          <p:cNvPr id="14" name="Content Placeholder 2">
            <a:extLst>
              <a:ext uri="{FF2B5EF4-FFF2-40B4-BE49-F238E27FC236}">
                <a16:creationId xmlns:a16="http://schemas.microsoft.com/office/drawing/2014/main" id="{15D53F0A-823F-49F8-A1C1-D919D1B4E83A}"/>
              </a:ext>
            </a:extLst>
          </p:cNvPr>
          <p:cNvSpPr>
            <a:spLocks noGrp="1"/>
          </p:cNvSpPr>
          <p:nvPr>
            <p:ph idx="1"/>
          </p:nvPr>
        </p:nvSpPr>
        <p:spPr>
          <a:xfrm>
            <a:off x="6096000" y="1706838"/>
            <a:ext cx="5446644" cy="3764308"/>
          </a:xfrm>
        </p:spPr>
        <p:txBody>
          <a:bodyPr>
            <a:normAutofit lnSpcReduction="10000"/>
          </a:bodyPr>
          <a:lstStyle/>
          <a:p>
            <a:pPr marL="0" indent="0">
              <a:buNone/>
            </a:pPr>
            <a:r>
              <a:rPr lang="en-US" dirty="0">
                <a:latin typeface="Times New Roman" panose="02020603050405020304" pitchFamily="18" charset="0"/>
                <a:cs typeface="Times New Roman" panose="02020603050405020304" pitchFamily="18" charset="0"/>
              </a:rPr>
              <a:t>The Alberta Carbon Truck Line (ACTL) project has been completed in July 2020. The government of British Columbia (Canada) took initiative to offset the effects of carbons generated by ACTL in BC and purchased 23 Carbon offsets of 1.92 million tons of projects worth about $ 23.7 million in  2013 and 2014. </a:t>
            </a:r>
          </a:p>
          <a:p>
            <a:endParaRPr lang="en-CA" sz="1300" dirty="0">
              <a:solidFill>
                <a:schemeClr val="tx1">
                  <a:alpha val="55000"/>
                </a:schemeClr>
              </a:solidFill>
            </a:endParaRPr>
          </a:p>
        </p:txBody>
      </p:sp>
    </p:spTree>
    <p:extLst>
      <p:ext uri="{BB962C8B-B14F-4D97-AF65-F5344CB8AC3E}">
        <p14:creationId xmlns:p14="http://schemas.microsoft.com/office/powerpoint/2010/main" val="32276600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17AB3D3-3C9C-4DED-809A-78734805B8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1CCBF01-44A7-48F8-A797-DB3C04D64203}"/>
              </a:ext>
            </a:extLst>
          </p:cNvPr>
          <p:cNvSpPr>
            <a:spLocks noGrp="1"/>
          </p:cNvSpPr>
          <p:nvPr>
            <p:ph type="title"/>
          </p:nvPr>
        </p:nvSpPr>
        <p:spPr>
          <a:xfrm>
            <a:off x="793662" y="386930"/>
            <a:ext cx="10066122" cy="1298448"/>
          </a:xfrm>
        </p:spPr>
        <p:txBody>
          <a:bodyPr anchor="b">
            <a:normAutofit fontScale="90000"/>
          </a:bodyPr>
          <a:lstStyle/>
          <a:p>
            <a:br>
              <a:rPr lang="en-US" sz="1900" b="1" i="0" dirty="0">
                <a:effectLst/>
                <a:latin typeface="Montserrat"/>
              </a:rPr>
            </a:br>
            <a:r>
              <a:rPr lang="en-US" sz="3200" b="1" i="0" dirty="0">
                <a:effectLst/>
                <a:latin typeface="Montserrat"/>
              </a:rPr>
              <a:t>GHGs Emissions in Energy and Other Industrial Sectors</a:t>
            </a:r>
            <a:br>
              <a:rPr lang="en-US" sz="3200" b="1" i="0" dirty="0">
                <a:effectLst/>
                <a:latin typeface="Montserrat"/>
              </a:rPr>
            </a:br>
            <a:r>
              <a:rPr lang="en-US" sz="3200" b="1" i="0" dirty="0">
                <a:effectLst/>
                <a:latin typeface="Montserrat"/>
              </a:rPr>
              <a:t>in Canada in the year 2020</a:t>
            </a:r>
            <a:br>
              <a:rPr lang="en-US" sz="1900" b="1" i="0" dirty="0">
                <a:effectLst/>
                <a:latin typeface="Montserrat"/>
              </a:rPr>
            </a:br>
            <a:endParaRPr lang="en-CA" sz="1900" dirty="0"/>
          </a:p>
        </p:txBody>
      </p:sp>
      <p:sp>
        <p:nvSpPr>
          <p:cNvPr id="13" name="Rectangle 12">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6583B2DB-9684-4008-A085-23907D8A4AA8}"/>
              </a:ext>
            </a:extLst>
          </p:cNvPr>
          <p:cNvSpPr>
            <a:spLocks noGrp="1"/>
          </p:cNvSpPr>
          <p:nvPr>
            <p:ph idx="1"/>
          </p:nvPr>
        </p:nvSpPr>
        <p:spPr>
          <a:xfrm>
            <a:off x="793661" y="2389218"/>
            <a:ext cx="4530898" cy="3639450"/>
          </a:xfrm>
        </p:spPr>
        <p:txBody>
          <a:bodyPr anchor="ctr">
            <a:normAutofit/>
          </a:bodyPr>
          <a:lstStyle/>
          <a:p>
            <a:pPr marL="0" indent="0">
              <a:buNone/>
            </a:pPr>
            <a:endParaRPr lang="en-CA" sz="2000" b="0" i="0" dirty="0">
              <a:effectLst/>
              <a:latin typeface="Montserrat"/>
            </a:endParaRPr>
          </a:p>
          <a:p>
            <a:endParaRPr lang="en-CA" sz="2000" dirty="0"/>
          </a:p>
        </p:txBody>
      </p:sp>
      <p:pic>
        <p:nvPicPr>
          <p:cNvPr id="6" name="Picture 5">
            <a:extLst>
              <a:ext uri="{FF2B5EF4-FFF2-40B4-BE49-F238E27FC236}">
                <a16:creationId xmlns:a16="http://schemas.microsoft.com/office/drawing/2014/main" id="{572FE967-450E-4913-8601-C42E8A2EE445}"/>
              </a:ext>
            </a:extLst>
          </p:cNvPr>
          <p:cNvPicPr/>
          <p:nvPr/>
        </p:nvPicPr>
        <p:blipFill rotWithShape="1">
          <a:blip r:embed="rId2"/>
          <a:srcRect l="7196" r="5839" b="2"/>
          <a:stretch/>
        </p:blipFill>
        <p:spPr>
          <a:xfrm>
            <a:off x="6262255" y="2181909"/>
            <a:ext cx="4783526" cy="3286781"/>
          </a:xfrm>
          <a:prstGeom prst="rect">
            <a:avLst/>
          </a:prstGeom>
        </p:spPr>
      </p:pic>
      <p:sp>
        <p:nvSpPr>
          <p:cNvPr id="17" name="Rectangle 16">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F5DE13F5-01CA-4909-883F-7D5FC883F799}"/>
              </a:ext>
            </a:extLst>
          </p:cNvPr>
          <p:cNvSpPr>
            <a:spLocks noGrp="1"/>
          </p:cNvSpPr>
          <p:nvPr>
            <p:ph type="sldNum" sz="quarter" idx="12"/>
          </p:nvPr>
        </p:nvSpPr>
        <p:spPr>
          <a:xfrm>
            <a:off x="8610600" y="6492240"/>
            <a:ext cx="2743200" cy="365125"/>
          </a:xfrm>
        </p:spPr>
        <p:txBody>
          <a:bodyPr>
            <a:normAutofit/>
          </a:bodyPr>
          <a:lstStyle/>
          <a:p>
            <a:pPr>
              <a:spcAft>
                <a:spcPts val="600"/>
              </a:spcAft>
            </a:pPr>
            <a:fld id="{07C7FEC9-823B-411C-9F20-A0DC9D0A7E4E}" type="slidenum">
              <a:rPr lang="en-US" smtClean="0"/>
              <a:pPr>
                <a:spcAft>
                  <a:spcPts val="600"/>
                </a:spcAft>
              </a:pPr>
              <a:t>15</a:t>
            </a:fld>
            <a:endParaRPr lang="en-US"/>
          </a:p>
        </p:txBody>
      </p:sp>
      <p:sp>
        <p:nvSpPr>
          <p:cNvPr id="12" name="Content Placeholder 2">
            <a:extLst>
              <a:ext uri="{FF2B5EF4-FFF2-40B4-BE49-F238E27FC236}">
                <a16:creationId xmlns:a16="http://schemas.microsoft.com/office/drawing/2014/main" id="{B5DA6434-8B35-44A3-8F25-0029D7B8C38B}"/>
              </a:ext>
            </a:extLst>
          </p:cNvPr>
          <p:cNvSpPr txBox="1">
            <a:spLocks/>
          </p:cNvSpPr>
          <p:nvPr/>
        </p:nvSpPr>
        <p:spPr>
          <a:xfrm>
            <a:off x="737406" y="2224017"/>
            <a:ext cx="4908019" cy="4343290"/>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CA" sz="2000" dirty="0">
                <a:latin typeface="Montserrat"/>
              </a:rPr>
              <a:t>Energy Combustion, Oil and natural gas – 317 Mt CO2e (45%)</a:t>
            </a:r>
          </a:p>
          <a:p>
            <a:r>
              <a:rPr lang="en-CA" sz="2000" dirty="0">
                <a:latin typeface="Montserrat"/>
              </a:rPr>
              <a:t>Transportation – 199 Mt CO2e (28.3%)</a:t>
            </a:r>
          </a:p>
          <a:p>
            <a:r>
              <a:rPr lang="en-CA" sz="2000" dirty="0">
                <a:latin typeface="Montserrat"/>
              </a:rPr>
              <a:t>Buildings – 85 Mt CO2e (11.5%)</a:t>
            </a:r>
          </a:p>
          <a:p>
            <a:r>
              <a:rPr lang="en-CA" sz="2000" dirty="0">
                <a:latin typeface="Montserrat"/>
              </a:rPr>
              <a:t>Energy and Fugitive Sources – 56 Mt CO2e (7.9%)</a:t>
            </a:r>
          </a:p>
          <a:p>
            <a:r>
              <a:rPr lang="en-CA" sz="2000" dirty="0">
                <a:latin typeface="Montserrat"/>
              </a:rPr>
              <a:t>Industry products and processes – 53 Mt CO2e (7.6%)</a:t>
            </a:r>
          </a:p>
          <a:p>
            <a:r>
              <a:rPr lang="en-CA" sz="2000" dirty="0">
                <a:latin typeface="Montserrat"/>
              </a:rPr>
              <a:t>Agriculture – 60 Mt CO2e (8.5%)</a:t>
            </a:r>
          </a:p>
          <a:p>
            <a:r>
              <a:rPr lang="en-CA" sz="2000" dirty="0">
                <a:latin typeface="Montserrat"/>
              </a:rPr>
              <a:t>Waste and others 19 Mt CO2e (2.6%)</a:t>
            </a:r>
          </a:p>
          <a:p>
            <a:pPr marL="0" indent="0">
              <a:buFont typeface="Arial" panose="020B0604020202020204" pitchFamily="34" charset="0"/>
              <a:buNone/>
            </a:pPr>
            <a:endParaRPr lang="en-CA" sz="2000" dirty="0">
              <a:latin typeface="Montserrat"/>
            </a:endParaRPr>
          </a:p>
          <a:p>
            <a:endParaRPr lang="en-CA" sz="2000" dirty="0"/>
          </a:p>
        </p:txBody>
      </p:sp>
      <p:sp>
        <p:nvSpPr>
          <p:cNvPr id="14" name="TextBox 13">
            <a:extLst>
              <a:ext uri="{FF2B5EF4-FFF2-40B4-BE49-F238E27FC236}">
                <a16:creationId xmlns:a16="http://schemas.microsoft.com/office/drawing/2014/main" id="{19B2E648-35E5-49E4-84AA-91EFABADEFD0}"/>
              </a:ext>
            </a:extLst>
          </p:cNvPr>
          <p:cNvSpPr txBox="1"/>
          <p:nvPr/>
        </p:nvSpPr>
        <p:spPr>
          <a:xfrm>
            <a:off x="164734" y="5853690"/>
            <a:ext cx="11073109" cy="781699"/>
          </a:xfrm>
          <a:prstGeom prst="rect">
            <a:avLst/>
          </a:prstGeom>
        </p:spPr>
        <p:txBody>
          <a:bodyPr vert="horz" lIns="91440" tIns="45720" rIns="91440" bIns="45720" rtlCol="0" anchor="ctr">
            <a:normAutofit/>
          </a:bodyPr>
          <a:lstStyle/>
          <a:p>
            <a:pPr marL="228600" marR="0" lvl="0" indent="0" algn="l" defTabSz="914400" rtl="0" eaLnBrk="1" fontAlgn="auto" latinLnBrk="0" hangingPunct="1">
              <a:lnSpc>
                <a:spcPct val="90000"/>
              </a:lnSpc>
              <a:spcBef>
                <a:spcPts val="0"/>
              </a:spcBef>
              <a:spcAft>
                <a:spcPts val="80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mn-cs"/>
              </a:rPr>
              <a:t>Source: </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Environment and Climate Change Canada. (2020).</a:t>
            </a:r>
            <a:r>
              <a:rPr kumimoji="0" lang="en-US" sz="1000" b="0" i="1" u="none" strike="noStrike" kern="1200" cap="none" spc="0" normalizeH="0" baseline="0" noProof="0" dirty="0">
                <a:ln>
                  <a:noFill/>
                </a:ln>
                <a:solidFill>
                  <a:prstClr val="black"/>
                </a:solidFill>
                <a:effectLst/>
                <a:uLnTx/>
                <a:uFillTx/>
                <a:latin typeface="Calibri" panose="020F0502020204030204"/>
                <a:ea typeface="+mn-ea"/>
                <a:cs typeface="+mn-cs"/>
              </a:rPr>
              <a:t> Greenhouse Gas Emissions</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000" b="0" i="1" u="none" strike="noStrike" kern="1200" cap="none" spc="0" normalizeH="0" baseline="0" noProof="0" dirty="0">
                <a:ln>
                  <a:noFill/>
                </a:ln>
                <a:solidFill>
                  <a:prstClr val="black"/>
                </a:solidFill>
                <a:effectLst/>
                <a:uLnTx/>
                <a:uFillTx/>
                <a:latin typeface="Calibri" panose="020F0502020204030204"/>
                <a:ea typeface="+mn-ea"/>
                <a:cs typeface="+mn-cs"/>
              </a:rPr>
              <a:t>Canadian Environmental Sustainability Indicators</a:t>
            </a:r>
            <a:r>
              <a:rPr kumimoji="0" lang="en-US" sz="1000" b="0" i="0" u="sng"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https://www.canada.ca/content/dam/eccc/documents/pdf/cesindicators/ghg-emissions/2020/greenhouse-gas-emissions-en.pdf</a:t>
            </a:r>
          </a:p>
        </p:txBody>
      </p:sp>
    </p:spTree>
    <p:extLst>
      <p:ext uri="{BB962C8B-B14F-4D97-AF65-F5344CB8AC3E}">
        <p14:creationId xmlns:p14="http://schemas.microsoft.com/office/powerpoint/2010/main" val="41264247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DD0C26-70D5-4519-A29C-8863C86E86A2}"/>
              </a:ext>
            </a:extLst>
          </p:cNvPr>
          <p:cNvSpPr>
            <a:spLocks noGrp="1"/>
          </p:cNvSpPr>
          <p:nvPr>
            <p:ph type="title"/>
          </p:nvPr>
        </p:nvSpPr>
        <p:spPr>
          <a:xfrm>
            <a:off x="1143000" y="566217"/>
            <a:ext cx="9906000" cy="533713"/>
          </a:xfrm>
        </p:spPr>
        <p:txBody>
          <a:bodyPr anchor="t">
            <a:normAutofit fontScale="90000"/>
          </a:bodyPr>
          <a:lstStyle/>
          <a:p>
            <a:pPr algn="ctr"/>
            <a:r>
              <a:rPr lang="en-US" sz="3100" b="1" dirty="0">
                <a:solidFill>
                  <a:srgbClr val="FF0000"/>
                </a:solidFill>
                <a:effectLst/>
                <a:latin typeface="Times New Roman" panose="02020603050405020304" pitchFamily="18" charset="0"/>
                <a:ea typeface="Calibri" panose="020F0502020204030204" pitchFamily="34" charset="0"/>
                <a:cs typeface="Mangal" panose="02040503050203030202" pitchFamily="18" charset="0"/>
              </a:rPr>
              <a:t>The breakdown of Canada’s emissions by greenhouse gases</a:t>
            </a:r>
            <a:br>
              <a:rPr lang="en-CA" sz="1900" dirty="0">
                <a:solidFill>
                  <a:srgbClr val="FF0000"/>
                </a:solidFill>
                <a:effectLst/>
                <a:latin typeface="Calibri" panose="020F0502020204030204" pitchFamily="34" charset="0"/>
                <a:ea typeface="Calibri" panose="020F0502020204030204" pitchFamily="34" charset="0"/>
                <a:cs typeface="Mangal" panose="02040503050203030202" pitchFamily="18" charset="0"/>
              </a:rPr>
            </a:br>
            <a:endParaRPr lang="en-CA" sz="1900" dirty="0">
              <a:solidFill>
                <a:srgbClr val="FF0000"/>
              </a:solidFill>
            </a:endParaRPr>
          </a:p>
        </p:txBody>
      </p:sp>
      <p:sp>
        <p:nvSpPr>
          <p:cNvPr id="4" name="Slide Number Placeholder 3">
            <a:extLst>
              <a:ext uri="{FF2B5EF4-FFF2-40B4-BE49-F238E27FC236}">
                <a16:creationId xmlns:a16="http://schemas.microsoft.com/office/drawing/2014/main" id="{5391E3A8-6C33-4441-929F-C2970963BE74}"/>
              </a:ext>
            </a:extLst>
          </p:cNvPr>
          <p:cNvSpPr>
            <a:spLocks noGrp="1"/>
          </p:cNvSpPr>
          <p:nvPr>
            <p:ph type="sldNum" sz="quarter" idx="12"/>
          </p:nvPr>
        </p:nvSpPr>
        <p:spPr>
          <a:xfrm>
            <a:off x="11049000" y="6400800"/>
            <a:ext cx="685800" cy="457200"/>
          </a:xfrm>
        </p:spPr>
        <p:txBody>
          <a:bodyPr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07C7FEC9-823B-411C-9F20-A0DC9D0A7E4E}" type="slidenum">
              <a:rPr kumimoji="0" lang="en-US" sz="1000" b="0" i="0" u="none" strike="noStrike" kern="1200" cap="none" spc="0" normalizeH="0" baseline="0" noProof="0">
                <a:ln>
                  <a:noFill/>
                </a:ln>
                <a:solidFill>
                  <a:srgbClr val="000000">
                    <a:alpha val="7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16</a:t>
            </a:fld>
            <a:endParaRPr kumimoji="0" lang="en-US" sz="1000" b="0" i="0" u="none" strike="noStrike" kern="1200" cap="none" spc="0" normalizeH="0" baseline="0" noProof="0">
              <a:ln>
                <a:noFill/>
              </a:ln>
              <a:solidFill>
                <a:srgbClr val="000000">
                  <a:alpha val="70000"/>
                </a:srgbClr>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9BA37EF4-90CD-4508-A943-7E0E51B82EBD}"/>
              </a:ext>
            </a:extLst>
          </p:cNvPr>
          <p:cNvSpPr/>
          <p:nvPr/>
        </p:nvSpPr>
        <p:spPr>
          <a:xfrm>
            <a:off x="685800" y="5200470"/>
            <a:ext cx="10618303" cy="1477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Carbon Dioxide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(CO2), </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Methane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(CH4), </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Nitrous Oxide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(N2O), </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Hydrofluorocarbon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HFC</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 Perfluorocarbon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PFC</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 Nitrogen Trifluoride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NF3</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Sulfur Hexafluoride</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CA" sz="1800" b="1" i="0" u="none" strike="noStrike" kern="1200" cap="none" spc="0" normalizeH="0" baseline="0" noProof="0" dirty="0">
                <a:ln>
                  <a:noFill/>
                </a:ln>
                <a:solidFill>
                  <a:prstClr val="black"/>
                </a:solidFill>
                <a:effectLst/>
                <a:uLnTx/>
                <a:uFillTx/>
                <a:latin typeface="Calibri" panose="020F0502020204030204"/>
                <a:ea typeface="+mn-ea"/>
                <a:cs typeface="+mn-cs"/>
              </a:rPr>
              <a:t>SF6</a:t>
            </a:r>
            <a:r>
              <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algn="ctr"/>
            <a:r>
              <a:rPr lang="en-CA" u="sng" dirty="0">
                <a:hlinkClick r:id="rId2"/>
              </a:rPr>
              <a:t>Source: https://www.canada.ca/en/environment-climate-change/services/climate-change/greenhouse-gas-emissions/sources-sinks-executive-summary-2020.html</a:t>
            </a:r>
            <a:endParaRPr lang="en-CA" dirty="0"/>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 name="Content Placeholder 19">
            <a:extLst>
              <a:ext uri="{FF2B5EF4-FFF2-40B4-BE49-F238E27FC236}">
                <a16:creationId xmlns:a16="http://schemas.microsoft.com/office/drawing/2014/main" id="{F16FA827-63D3-4EF0-AAE0-ABDB36FDD4C5}"/>
              </a:ext>
            </a:extLst>
          </p:cNvPr>
          <p:cNvPicPr>
            <a:picLocks noGrp="1"/>
          </p:cNvPicPr>
          <p:nvPr>
            <p:ph idx="1"/>
          </p:nvPr>
        </p:nvPicPr>
        <p:blipFill>
          <a:blip r:embed="rId3"/>
          <a:stretch>
            <a:fillRect/>
          </a:stretch>
        </p:blipFill>
        <p:spPr>
          <a:xfrm>
            <a:off x="1016000" y="1557131"/>
            <a:ext cx="9753600" cy="3591925"/>
          </a:xfrm>
          <a:prstGeom prst="rect">
            <a:avLst/>
          </a:prstGeom>
        </p:spPr>
      </p:pic>
    </p:spTree>
    <p:extLst>
      <p:ext uri="{BB962C8B-B14F-4D97-AF65-F5344CB8AC3E}">
        <p14:creationId xmlns:p14="http://schemas.microsoft.com/office/powerpoint/2010/main" val="395728161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79442" y="61805"/>
            <a:ext cx="10190923" cy="826091"/>
          </a:xfrm>
        </p:spPr>
        <p:txBody>
          <a:bodyPr>
            <a:normAutofit/>
          </a:bodyPr>
          <a:lstStyle/>
          <a:p>
            <a:pPr algn="ctr"/>
            <a:r>
              <a:rPr lang="en-US" sz="3600" b="1" dirty="0">
                <a:solidFill>
                  <a:srgbClr val="FF0000"/>
                </a:solidFill>
              </a:rPr>
              <a:t>Carbon-dioxide Emission of Top 10 Countries</a:t>
            </a:r>
            <a:endParaRPr lang="en-US" sz="3600" dirty="0">
              <a:solidFill>
                <a:srgbClr val="FF0000"/>
              </a:solidFill>
            </a:endParaRPr>
          </a:p>
        </p:txBody>
      </p:sp>
      <p:graphicFrame>
        <p:nvGraphicFramePr>
          <p:cNvPr id="8" name="Table 7"/>
          <p:cNvGraphicFramePr>
            <a:graphicFrameLocks noGrp="1"/>
          </p:cNvGraphicFramePr>
          <p:nvPr>
            <p:extLst>
              <p:ext uri="{D42A27DB-BD31-4B8C-83A1-F6EECF244321}">
                <p14:modId xmlns:p14="http://schemas.microsoft.com/office/powerpoint/2010/main" val="2813982301"/>
              </p:ext>
            </p:extLst>
          </p:nvPr>
        </p:nvGraphicFramePr>
        <p:xfrm>
          <a:off x="2388702" y="887896"/>
          <a:ext cx="7772402" cy="5327378"/>
        </p:xfrm>
        <a:graphic>
          <a:graphicData uri="http://schemas.openxmlformats.org/drawingml/2006/table">
            <a:tbl>
              <a:tblPr/>
              <a:tblGrid>
                <a:gridCol w="871242">
                  <a:extLst>
                    <a:ext uri="{9D8B030D-6E8A-4147-A177-3AD203B41FA5}">
                      <a16:colId xmlns:a16="http://schemas.microsoft.com/office/drawing/2014/main" val="20000"/>
                    </a:ext>
                  </a:extLst>
                </a:gridCol>
                <a:gridCol w="1866292">
                  <a:extLst>
                    <a:ext uri="{9D8B030D-6E8A-4147-A177-3AD203B41FA5}">
                      <a16:colId xmlns:a16="http://schemas.microsoft.com/office/drawing/2014/main" val="20001"/>
                    </a:ext>
                  </a:extLst>
                </a:gridCol>
                <a:gridCol w="1921320">
                  <a:extLst>
                    <a:ext uri="{9D8B030D-6E8A-4147-A177-3AD203B41FA5}">
                      <a16:colId xmlns:a16="http://schemas.microsoft.com/office/drawing/2014/main" val="20002"/>
                    </a:ext>
                  </a:extLst>
                </a:gridCol>
                <a:gridCol w="1237166">
                  <a:extLst>
                    <a:ext uri="{9D8B030D-6E8A-4147-A177-3AD203B41FA5}">
                      <a16:colId xmlns:a16="http://schemas.microsoft.com/office/drawing/2014/main" val="20003"/>
                    </a:ext>
                  </a:extLst>
                </a:gridCol>
                <a:gridCol w="1876382">
                  <a:extLst>
                    <a:ext uri="{9D8B030D-6E8A-4147-A177-3AD203B41FA5}">
                      <a16:colId xmlns:a16="http://schemas.microsoft.com/office/drawing/2014/main" val="20004"/>
                    </a:ext>
                  </a:extLst>
                </a:gridCol>
              </a:tblGrid>
              <a:tr h="459929">
                <a:tc gridSpan="5">
                  <a:txBody>
                    <a:bodyPr/>
                    <a:lstStyle/>
                    <a:p>
                      <a:pPr marL="0" marR="0" algn="ctr">
                        <a:lnSpc>
                          <a:spcPct val="150000"/>
                        </a:lnSpc>
                        <a:spcBef>
                          <a:spcPts val="0"/>
                        </a:spcBef>
                        <a:spcAft>
                          <a:spcPts val="0"/>
                        </a:spcAft>
                      </a:pPr>
                      <a:r>
                        <a:rPr lang="en-US" sz="2000" b="1" dirty="0">
                          <a:solidFill>
                            <a:srgbClr val="333399"/>
                          </a:solidFill>
                          <a:latin typeface="+mj-lt"/>
                          <a:ea typeface="Times New Roman"/>
                          <a:cs typeface="Times New Roman"/>
                        </a:rPr>
                        <a:t>Carbon-dioxide Emission of Top 10 Countries</a:t>
                      </a:r>
                      <a:endParaRPr lang="en-US" sz="2000" dirty="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20692">
                <a:tc>
                  <a:txBody>
                    <a:bodyPr/>
                    <a:lstStyle/>
                    <a:p>
                      <a:pPr marL="0" marR="0" algn="ctr">
                        <a:lnSpc>
                          <a:spcPct val="150000"/>
                        </a:lnSpc>
                        <a:spcBef>
                          <a:spcPts val="0"/>
                        </a:spcBef>
                        <a:spcAft>
                          <a:spcPts val="0"/>
                        </a:spcAft>
                      </a:pPr>
                      <a:r>
                        <a:rPr lang="en-US" sz="1600" b="1" dirty="0">
                          <a:solidFill>
                            <a:srgbClr val="333399"/>
                          </a:solidFill>
                          <a:latin typeface="+mj-lt"/>
                          <a:ea typeface="Times New Roman"/>
                          <a:cs typeface="Times New Roman"/>
                        </a:rPr>
                        <a:t>S. No.</a:t>
                      </a:r>
                      <a:endParaRPr lang="en-US" sz="1600" dirty="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dirty="0">
                          <a:solidFill>
                            <a:srgbClr val="333399"/>
                          </a:solidFill>
                          <a:latin typeface="+mj-lt"/>
                          <a:ea typeface="Times New Roman"/>
                          <a:cs typeface="Times New Roman"/>
                        </a:rPr>
                        <a:t>Country Name</a:t>
                      </a:r>
                      <a:endParaRPr lang="en-US" sz="1600" dirty="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600" b="1" dirty="0">
                          <a:solidFill>
                            <a:srgbClr val="333399"/>
                          </a:solidFill>
                          <a:latin typeface="+mj-lt"/>
                          <a:ea typeface="Times New Roman"/>
                          <a:cs typeface="Times New Roman"/>
                        </a:rPr>
                        <a:t>Carbon-dioxide Emission</a:t>
                      </a:r>
                      <a:endParaRPr lang="en-US" sz="1600" dirty="0">
                        <a:solidFill>
                          <a:srgbClr val="333399"/>
                        </a:solidFill>
                        <a:latin typeface="+mj-lt"/>
                        <a:ea typeface="Times New Roman"/>
                        <a:cs typeface="Times New Roman"/>
                      </a:endParaRPr>
                    </a:p>
                    <a:p>
                      <a:pPr marL="0" marR="0" algn="ctr">
                        <a:lnSpc>
                          <a:spcPct val="100000"/>
                        </a:lnSpc>
                        <a:spcBef>
                          <a:spcPts val="0"/>
                        </a:spcBef>
                        <a:spcAft>
                          <a:spcPts val="0"/>
                        </a:spcAft>
                      </a:pPr>
                      <a:r>
                        <a:rPr lang="en-US" sz="1600" b="1" dirty="0">
                          <a:solidFill>
                            <a:srgbClr val="333399"/>
                          </a:solidFill>
                          <a:latin typeface="+mj-lt"/>
                          <a:ea typeface="Times New Roman"/>
                          <a:cs typeface="Times New Roman"/>
                        </a:rPr>
                        <a:t>(in metric ton)</a:t>
                      </a:r>
                      <a:endParaRPr lang="en-US" sz="1600" dirty="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a:solidFill>
                            <a:srgbClr val="333399"/>
                          </a:solidFill>
                          <a:latin typeface="+mj-lt"/>
                          <a:ea typeface="Times New Roman"/>
                          <a:cs typeface="Times New Roman"/>
                        </a:rPr>
                        <a:t>Percentage</a:t>
                      </a:r>
                      <a:endParaRPr lang="en-US" sz="160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0000"/>
                        </a:lnSpc>
                        <a:spcBef>
                          <a:spcPts val="0"/>
                        </a:spcBef>
                        <a:spcAft>
                          <a:spcPts val="0"/>
                        </a:spcAft>
                      </a:pPr>
                      <a:r>
                        <a:rPr lang="en-US" sz="1600" b="1" dirty="0">
                          <a:solidFill>
                            <a:srgbClr val="333399"/>
                          </a:solidFill>
                          <a:latin typeface="+mj-lt"/>
                          <a:ea typeface="Times New Roman"/>
                          <a:cs typeface="Times New Roman"/>
                        </a:rPr>
                        <a:t>Carbon- dioxide Emission per Capita</a:t>
                      </a:r>
                      <a:endParaRPr lang="en-US" sz="1600" dirty="0">
                        <a:solidFill>
                          <a:srgbClr val="333399"/>
                        </a:solidFill>
                        <a:latin typeface="+mj-lt"/>
                        <a:ea typeface="Times New Roman"/>
                        <a:cs typeface="Times New Roman"/>
                      </a:endParaRPr>
                    </a:p>
                    <a:p>
                      <a:pPr marL="0" marR="0" algn="ctr">
                        <a:lnSpc>
                          <a:spcPct val="100000"/>
                        </a:lnSpc>
                        <a:spcBef>
                          <a:spcPts val="0"/>
                        </a:spcBef>
                        <a:spcAft>
                          <a:spcPts val="0"/>
                        </a:spcAft>
                      </a:pPr>
                      <a:r>
                        <a:rPr lang="en-US" sz="1600" b="1" dirty="0">
                          <a:solidFill>
                            <a:srgbClr val="333399"/>
                          </a:solidFill>
                          <a:latin typeface="+mj-lt"/>
                          <a:ea typeface="Times New Roman"/>
                          <a:cs typeface="Times New Roman"/>
                        </a:rPr>
                        <a:t>(in  metric ton)</a:t>
                      </a:r>
                      <a:endParaRPr lang="en-US" sz="1600" dirty="0">
                        <a:solidFill>
                          <a:srgbClr val="333399"/>
                        </a:solidFill>
                        <a:latin typeface="+mj-lt"/>
                        <a:ea typeface="Times New Roman"/>
                        <a:cs typeface="Times New Roman"/>
                      </a:endParaRP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 *</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World</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36061.710</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100</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 </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China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10641.789</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29.51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7.7</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2</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USA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5172.338</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14.34</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16.1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3</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India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2454.968</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6.81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1.9</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4</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Russia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1760.895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4.88</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12.3</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Japan</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1252.890</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3.47</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9.9</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6</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Germany</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777.905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2.16</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9.6</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7</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Iran</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633.750</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1.76</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8</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8</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South Korea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617.285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1.71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12.3</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9</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Canada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555.401</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1.54</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15.5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67887">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10</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dirty="0">
                          <a:solidFill>
                            <a:srgbClr val="333399"/>
                          </a:solidFill>
                          <a:latin typeface="+mj-lt"/>
                          <a:ea typeface="Times New Roman"/>
                          <a:cs typeface="Times New Roman"/>
                        </a:rPr>
                        <a:t>Saudi Arabia</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a:lnSpc>
                          <a:spcPct val="150000"/>
                        </a:lnSpc>
                        <a:spcBef>
                          <a:spcPts val="0"/>
                        </a:spcBef>
                        <a:spcAft>
                          <a:spcPts val="0"/>
                        </a:spcAft>
                      </a:pPr>
                      <a:r>
                        <a:rPr lang="en-US" sz="1600" dirty="0">
                          <a:solidFill>
                            <a:srgbClr val="333399"/>
                          </a:solidFill>
                          <a:latin typeface="+mj-lt"/>
                          <a:ea typeface="Times New Roman"/>
                          <a:cs typeface="Times New Roman"/>
                        </a:rPr>
                        <a:t>505.565</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a:solidFill>
                            <a:srgbClr val="333399"/>
                          </a:solidFill>
                          <a:latin typeface="+mj-lt"/>
                          <a:ea typeface="Times New Roman"/>
                          <a:cs typeface="Times New Roman"/>
                        </a:rPr>
                        <a:t>1.4</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dirty="0">
                          <a:solidFill>
                            <a:srgbClr val="333399"/>
                          </a:solidFill>
                          <a:latin typeface="+mj-lt"/>
                          <a:ea typeface="Times New Roman"/>
                          <a:cs typeface="Times New Roman"/>
                        </a:rPr>
                        <a:t>16</a:t>
                      </a:r>
                    </a:p>
                  </a:txBody>
                  <a:tcPr marL="39077" marR="390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5" name="Rectangle 4">
            <a:extLst>
              <a:ext uri="{FF2B5EF4-FFF2-40B4-BE49-F238E27FC236}">
                <a16:creationId xmlns:a16="http://schemas.microsoft.com/office/drawing/2014/main" id="{D724A5B1-D7A8-4FE8-8805-9260ABBE1B72}"/>
              </a:ext>
            </a:extLst>
          </p:cNvPr>
          <p:cNvSpPr/>
          <p:nvPr/>
        </p:nvSpPr>
        <p:spPr>
          <a:xfrm>
            <a:off x="1683025" y="6215274"/>
            <a:ext cx="9356035" cy="369332"/>
          </a:xfrm>
          <a:prstGeom prst="rect">
            <a:avLst/>
          </a:prstGeom>
        </p:spPr>
        <p:txBody>
          <a:bodyPr wrap="square">
            <a:spAutoFit/>
          </a:bodyPr>
          <a:lstStyle/>
          <a:p>
            <a:pPr algn="ctr"/>
            <a:r>
              <a:rPr lang="en-CA" dirty="0"/>
              <a:t>Source: https://www.ucsusa.org/resources/each-countrys-share-co2-emissions</a:t>
            </a:r>
          </a:p>
        </p:txBody>
      </p:sp>
    </p:spTree>
  </p:cSld>
  <p:clrMapOvr>
    <a:masterClrMapping/>
  </p:clrMapOvr>
  <p:transition advClick="0">
    <p:fade/>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0" name="Group 10">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21" name="Rectangle 11">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12">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14">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4"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032CFC99-479F-403A-9624-E27355BC14D4}"/>
              </a:ext>
            </a:extLst>
          </p:cNvPr>
          <p:cNvSpPr>
            <a:spLocks noGrp="1"/>
          </p:cNvSpPr>
          <p:nvPr>
            <p:ph type="title"/>
          </p:nvPr>
        </p:nvSpPr>
        <p:spPr>
          <a:xfrm>
            <a:off x="1143001" y="1676400"/>
            <a:ext cx="3223590" cy="3505200"/>
          </a:xfrm>
        </p:spPr>
        <p:txBody>
          <a:bodyPr anchor="t">
            <a:normAutofit/>
          </a:bodyPr>
          <a:lstStyle/>
          <a:p>
            <a:r>
              <a:rPr lang="en-US" sz="4000" b="1" dirty="0">
                <a:solidFill>
                  <a:srgbClr val="FF0000"/>
                </a:solidFill>
                <a:effectLst/>
                <a:latin typeface="Times New Roman" panose="02020603050405020304" pitchFamily="18" charset="0"/>
                <a:ea typeface="Calibri" panose="020F0502020204030204" pitchFamily="34" charset="0"/>
              </a:rPr>
              <a:t>CAUSES OF</a:t>
            </a:r>
            <a:r>
              <a:rPr lang="en-US" sz="4000" b="1" spc="-105" dirty="0">
                <a:solidFill>
                  <a:srgbClr val="FF0000"/>
                </a:solidFill>
                <a:effectLst/>
                <a:latin typeface="Times New Roman" panose="02020603050405020304" pitchFamily="18" charset="0"/>
                <a:ea typeface="Calibri" panose="020F0502020204030204" pitchFamily="34" charset="0"/>
              </a:rPr>
              <a:t> </a:t>
            </a:r>
            <a:r>
              <a:rPr lang="en-US" sz="4000" b="1" dirty="0">
                <a:solidFill>
                  <a:srgbClr val="FF0000"/>
                </a:solidFill>
                <a:effectLst/>
                <a:latin typeface="Times New Roman" panose="02020603050405020304" pitchFamily="18" charset="0"/>
                <a:ea typeface="Calibri" panose="020F0502020204030204" pitchFamily="34" charset="0"/>
              </a:rPr>
              <a:t>GHGs</a:t>
            </a:r>
            <a:endParaRPr lang="en-CA" sz="4000" dirty="0">
              <a:solidFill>
                <a:srgbClr val="FF0000"/>
              </a:solidFill>
            </a:endParaRPr>
          </a:p>
        </p:txBody>
      </p:sp>
      <p:sp>
        <p:nvSpPr>
          <p:cNvPr id="3" name="Content Placeholder 2">
            <a:extLst>
              <a:ext uri="{FF2B5EF4-FFF2-40B4-BE49-F238E27FC236}">
                <a16:creationId xmlns:a16="http://schemas.microsoft.com/office/drawing/2014/main" id="{964D7600-092F-454D-8FCC-44FFCBECED34}"/>
              </a:ext>
            </a:extLst>
          </p:cNvPr>
          <p:cNvSpPr>
            <a:spLocks noGrp="1"/>
          </p:cNvSpPr>
          <p:nvPr>
            <p:ph idx="1"/>
          </p:nvPr>
        </p:nvSpPr>
        <p:spPr>
          <a:xfrm>
            <a:off x="4823791" y="1676399"/>
            <a:ext cx="6374296" cy="3756991"/>
          </a:xfrm>
        </p:spPr>
        <p:txBody>
          <a:bodyPr>
            <a:normAutofit/>
          </a:bodyPr>
          <a:lstStyle/>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Transportation </a:t>
            </a:r>
            <a:r>
              <a:rPr lang="en-US" sz="2000" b="1" dirty="0">
                <a:solidFill>
                  <a:schemeClr val="tx1">
                    <a:alpha val="55000"/>
                  </a:schemeClr>
                </a:solidFill>
                <a:latin typeface="Times New Roman" panose="02020603050405020304" pitchFamily="18" charset="0"/>
              </a:rPr>
              <a:t>(e.g., by road, water, railways, or air)</a:t>
            </a:r>
            <a:endParaRPr lang="en-CA" sz="2000" b="1" dirty="0">
              <a:solidFill>
                <a:schemeClr val="tx1">
                  <a:alpha val="55000"/>
                </a:schemeClr>
              </a:solidFill>
              <a:latin typeface="Times New Roman" panose="02020603050405020304" pitchFamily="18" charset="0"/>
            </a:endParaRPr>
          </a:p>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Use of fuel for heating and electricity</a:t>
            </a:r>
            <a:endParaRPr lang="en-CA" sz="2000" b="1" dirty="0">
              <a:solidFill>
                <a:schemeClr val="tx1">
                  <a:alpha val="55000"/>
                </a:schemeClr>
              </a:solidFill>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Use of fossil fuels</a:t>
            </a:r>
            <a:endParaRPr lang="en-CA" sz="2000" b="1" dirty="0">
              <a:solidFill>
                <a:schemeClr val="tx1">
                  <a:alpha val="55000"/>
                </a:schemeClr>
              </a:solidFill>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Livestock, rice cultivation and agricultural fertilizers releasing greenhouse gases such as methane and nitrous oxide</a:t>
            </a:r>
            <a:endParaRPr lang="en-CA" sz="2000" b="1" dirty="0">
              <a:solidFill>
                <a:schemeClr val="tx1">
                  <a:alpha val="55000"/>
                </a:schemeClr>
              </a:solidFill>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Clearing forests</a:t>
            </a:r>
            <a:endParaRPr lang="en-CA" sz="2000" b="1" dirty="0">
              <a:solidFill>
                <a:schemeClr val="tx1">
                  <a:alpha val="55000"/>
                </a:schemeClr>
              </a:solidFill>
              <a:effectLst/>
              <a:latin typeface="Times New Roman" panose="02020603050405020304" pitchFamily="18" charset="0"/>
              <a:ea typeface="Times New Roman" panose="02020603050405020304" pitchFamily="18" charset="0"/>
            </a:endParaRPr>
          </a:p>
          <a:p>
            <a:pPr marL="342900" lvl="0" indent="-342900">
              <a:buFont typeface="Symbol" panose="05050102010706020507" pitchFamily="18" charset="2"/>
              <a:buChar char=""/>
            </a:pP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Waste that is discarded in </a:t>
            </a:r>
            <a:r>
              <a:rPr lang="en-US" sz="2000" b="1" dirty="0">
                <a:solidFill>
                  <a:schemeClr val="tx1">
                    <a:alpha val="55000"/>
                  </a:schemeClr>
                </a:solidFill>
                <a:latin typeface="Times New Roman" panose="02020603050405020304" pitchFamily="18" charset="0"/>
              </a:rPr>
              <a:t>landfills decays </a:t>
            </a: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into the greenhouse gases (CH</a:t>
            </a:r>
            <a:r>
              <a:rPr lang="en-US" sz="2000" b="1" baseline="-25000" dirty="0">
                <a:solidFill>
                  <a:schemeClr val="tx1">
                    <a:alpha val="55000"/>
                  </a:schemeClr>
                </a:solidFill>
                <a:effectLst/>
                <a:latin typeface="Times New Roman" panose="02020603050405020304" pitchFamily="18" charset="0"/>
                <a:ea typeface="Times New Roman" panose="02020603050405020304" pitchFamily="18" charset="0"/>
              </a:rPr>
              <a:t>4 </a:t>
            </a: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and CO</a:t>
            </a:r>
            <a:r>
              <a:rPr lang="en-US" sz="2000" b="1" baseline="-25000" dirty="0">
                <a:solidFill>
                  <a:schemeClr val="tx1">
                    <a:alpha val="55000"/>
                  </a:schemeClr>
                </a:solidFill>
                <a:effectLst/>
                <a:latin typeface="Times New Roman" panose="02020603050405020304" pitchFamily="18" charset="0"/>
                <a:ea typeface="Times New Roman" panose="02020603050405020304" pitchFamily="18" charset="0"/>
              </a:rPr>
              <a:t>2</a:t>
            </a:r>
            <a:r>
              <a:rPr lang="en-US" sz="2000" b="1" dirty="0">
                <a:solidFill>
                  <a:schemeClr val="tx1">
                    <a:alpha val="55000"/>
                  </a:schemeClr>
                </a:solidFill>
                <a:effectLst/>
                <a:latin typeface="Times New Roman" panose="02020603050405020304" pitchFamily="18" charset="0"/>
                <a:ea typeface="Times New Roman" panose="02020603050405020304" pitchFamily="18" charset="0"/>
              </a:rPr>
              <a:t>)</a:t>
            </a:r>
            <a:endParaRPr lang="en-CA" sz="2000" b="1" dirty="0">
              <a:solidFill>
                <a:schemeClr val="tx1">
                  <a:alpha val="55000"/>
                </a:schemeClr>
              </a:solidFill>
              <a:effectLst/>
              <a:latin typeface="Times New Roman" panose="02020603050405020304" pitchFamily="18" charset="0"/>
              <a:ea typeface="Times New Roman" panose="02020603050405020304" pitchFamily="18" charset="0"/>
            </a:endParaRPr>
          </a:p>
          <a:p>
            <a:pPr marL="0" indent="0">
              <a:buNone/>
            </a:pPr>
            <a:r>
              <a:rPr lang="en-CA" sz="2000" b="1" dirty="0">
                <a:solidFill>
                  <a:schemeClr val="tx1">
                    <a:alpha val="55000"/>
                  </a:schemeClr>
                </a:solidFill>
              </a:rPr>
              <a:t>      Source: </a:t>
            </a:r>
            <a:r>
              <a:rPr lang="en-CA" sz="2000" b="1" dirty="0" err="1">
                <a:solidFill>
                  <a:schemeClr val="tx1">
                    <a:alpha val="55000"/>
                  </a:schemeClr>
                </a:solidFill>
              </a:rPr>
              <a:t>CleanBC</a:t>
            </a:r>
            <a:r>
              <a:rPr lang="en-CA" sz="2000" b="1" dirty="0">
                <a:solidFill>
                  <a:schemeClr val="tx1">
                    <a:alpha val="55000"/>
                  </a:schemeClr>
                </a:solidFill>
              </a:rPr>
              <a:t>, 2020.</a:t>
            </a:r>
          </a:p>
          <a:p>
            <a:pPr marL="0" indent="0">
              <a:buNone/>
            </a:pPr>
            <a:endParaRPr lang="en-CA" sz="2000" dirty="0">
              <a:solidFill>
                <a:schemeClr val="tx1">
                  <a:alpha val="55000"/>
                </a:schemeClr>
              </a:solidFill>
            </a:endParaRPr>
          </a:p>
        </p:txBody>
      </p:sp>
      <p:sp>
        <p:nvSpPr>
          <p:cNvPr id="4" name="Slide Number Placeholder 3">
            <a:extLst>
              <a:ext uri="{FF2B5EF4-FFF2-40B4-BE49-F238E27FC236}">
                <a16:creationId xmlns:a16="http://schemas.microsoft.com/office/drawing/2014/main" id="{AEA65748-E679-4CE5-8FE0-40C46818F8E6}"/>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18</a:t>
            </a:fld>
            <a:endParaRPr lang="en-US" sz="1000">
              <a:solidFill>
                <a:srgbClr val="000000">
                  <a:alpha val="70000"/>
                </a:srgbClr>
              </a:solidFill>
            </a:endParaRPr>
          </a:p>
        </p:txBody>
      </p:sp>
      <p:pic>
        <p:nvPicPr>
          <p:cNvPr id="11" name="Picture 10">
            <a:extLst>
              <a:ext uri="{FF2B5EF4-FFF2-40B4-BE49-F238E27FC236}">
                <a16:creationId xmlns:a16="http://schemas.microsoft.com/office/drawing/2014/main" id="{1138D867-BFF4-4D36-B388-014AFDA54659}"/>
              </a:ext>
            </a:extLst>
          </p:cNvPr>
          <p:cNvPicPr/>
          <p:nvPr/>
        </p:nvPicPr>
        <p:blipFill>
          <a:blip r:embed="rId2"/>
          <a:stretch>
            <a:fillRect/>
          </a:stretch>
        </p:blipFill>
        <p:spPr>
          <a:xfrm>
            <a:off x="1040296" y="3209926"/>
            <a:ext cx="3429000" cy="1771650"/>
          </a:xfrm>
          <a:prstGeom prst="rect">
            <a:avLst/>
          </a:prstGeom>
        </p:spPr>
      </p:pic>
    </p:spTree>
    <p:extLst>
      <p:ext uri="{BB962C8B-B14F-4D97-AF65-F5344CB8AC3E}">
        <p14:creationId xmlns:p14="http://schemas.microsoft.com/office/powerpoint/2010/main" val="14813649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0F8A8F-060D-4142-981B-1752FF935370}"/>
              </a:ext>
            </a:extLst>
          </p:cNvPr>
          <p:cNvSpPr>
            <a:spLocks noGrp="1"/>
          </p:cNvSpPr>
          <p:nvPr>
            <p:ph type="title"/>
          </p:nvPr>
        </p:nvSpPr>
        <p:spPr>
          <a:xfrm>
            <a:off x="145774" y="365126"/>
            <a:ext cx="12046226" cy="771584"/>
          </a:xfrm>
        </p:spPr>
        <p:txBody>
          <a:bodyPr>
            <a:normAutofit/>
          </a:bodyPr>
          <a:lstStyle/>
          <a:p>
            <a:r>
              <a:rPr lang="en-US" sz="2800" b="1" dirty="0">
                <a:solidFill>
                  <a:srgbClr val="FF0000"/>
                </a:solidFill>
                <a:effectLst/>
                <a:latin typeface="Times New Roman" panose="02020603050405020304" pitchFamily="18" charset="0"/>
                <a:cs typeface="Times New Roman" panose="02020603050405020304" pitchFamily="18" charset="0"/>
              </a:rPr>
              <a:t>GHGs EMISSIONS FROM EXTENSIVE INDUSTRIAL FACILITIES IN BC</a:t>
            </a:r>
            <a:endParaRPr lang="en-CA" sz="2800" dirty="0">
              <a:solidFill>
                <a:srgbClr val="FF0000"/>
              </a:solidFill>
            </a:endParaRPr>
          </a:p>
        </p:txBody>
      </p:sp>
      <p:pic>
        <p:nvPicPr>
          <p:cNvPr id="6" name="Content Placeholder 5">
            <a:extLst>
              <a:ext uri="{FF2B5EF4-FFF2-40B4-BE49-F238E27FC236}">
                <a16:creationId xmlns:a16="http://schemas.microsoft.com/office/drawing/2014/main" id="{227533D2-C406-4C4E-80FA-5347CE0B4D0B}"/>
              </a:ext>
            </a:extLst>
          </p:cNvPr>
          <p:cNvPicPr>
            <a:picLocks noGrp="1" noChangeAspect="1"/>
          </p:cNvPicPr>
          <p:nvPr>
            <p:ph idx="1"/>
          </p:nvPr>
        </p:nvPicPr>
        <p:blipFill>
          <a:blip r:embed="rId2"/>
          <a:stretch>
            <a:fillRect/>
          </a:stretch>
        </p:blipFill>
        <p:spPr>
          <a:xfrm>
            <a:off x="1468073" y="2164360"/>
            <a:ext cx="9093666" cy="3556931"/>
          </a:xfrm>
        </p:spPr>
      </p:pic>
      <p:sp>
        <p:nvSpPr>
          <p:cNvPr id="4" name="Slide Number Placeholder 3">
            <a:extLst>
              <a:ext uri="{FF2B5EF4-FFF2-40B4-BE49-F238E27FC236}">
                <a16:creationId xmlns:a16="http://schemas.microsoft.com/office/drawing/2014/main" id="{A344B3F8-83F3-41E3-905A-ED2B0DDEBD80}"/>
              </a:ext>
            </a:extLst>
          </p:cNvPr>
          <p:cNvSpPr>
            <a:spLocks noGrp="1"/>
          </p:cNvSpPr>
          <p:nvPr>
            <p:ph type="sldNum" sz="quarter" idx="12"/>
          </p:nvPr>
        </p:nvSpPr>
        <p:spPr/>
        <p:txBody>
          <a:bodyPr/>
          <a:lstStyle/>
          <a:p>
            <a:fld id="{07C7FEC9-823B-411C-9F20-A0DC9D0A7E4E}" type="slidenum">
              <a:rPr lang="en-US" smtClean="0"/>
              <a:t>19</a:t>
            </a:fld>
            <a:endParaRPr lang="en-US"/>
          </a:p>
        </p:txBody>
      </p:sp>
      <p:sp>
        <p:nvSpPr>
          <p:cNvPr id="8" name="TextBox 7">
            <a:extLst>
              <a:ext uri="{FF2B5EF4-FFF2-40B4-BE49-F238E27FC236}">
                <a16:creationId xmlns:a16="http://schemas.microsoft.com/office/drawing/2014/main" id="{05BD1F08-A6BE-44FE-9E19-B98C8A9CAB8D}"/>
              </a:ext>
            </a:extLst>
          </p:cNvPr>
          <p:cNvSpPr txBox="1"/>
          <p:nvPr/>
        </p:nvSpPr>
        <p:spPr>
          <a:xfrm>
            <a:off x="2001078" y="5940887"/>
            <a:ext cx="7991061" cy="366575"/>
          </a:xfrm>
          <a:prstGeom prst="rect">
            <a:avLst/>
          </a:prstGeom>
          <a:noFill/>
        </p:spPr>
        <p:txBody>
          <a:bodyPr wrap="square">
            <a:spAutoFit/>
          </a:bodyPr>
          <a:lstStyle/>
          <a:p>
            <a:pPr>
              <a:lnSpc>
                <a:spcPct val="115000"/>
              </a:lnSpc>
              <a:spcAft>
                <a:spcPts val="800"/>
              </a:spcAft>
            </a:pPr>
            <a:r>
              <a:rPr lang="en-US" sz="800" b="1" dirty="0">
                <a:effectLst/>
                <a:latin typeface="Times New Roman" panose="02020603050405020304" pitchFamily="18" charset="0"/>
                <a:ea typeface="Calibri" panose="020F0502020204030204" pitchFamily="34" charset="0"/>
                <a:cs typeface="Mangal" panose="02040503050203030202" pitchFamily="18" charset="0"/>
              </a:rPr>
              <a:t>Source:</a:t>
            </a:r>
            <a:r>
              <a:rPr lang="en-US" sz="800" dirty="0">
                <a:effectLst/>
                <a:latin typeface="Times New Roman" panose="02020603050405020304" pitchFamily="18" charset="0"/>
                <a:ea typeface="Calibri" panose="020F0502020204030204" pitchFamily="34" charset="0"/>
                <a:cs typeface="Mangal" panose="02040503050203030202" pitchFamily="18" charset="0"/>
              </a:rPr>
              <a:t> (CleanBC, 2020), additional information on emissions from operations that report under the Greenhouse Gas Industrial Reporting and Control Act can be accessed from https://www2.gov.bc.ca/gov/content/ environment/climate-change/data/industrial-facility-</a:t>
            </a:r>
            <a:r>
              <a:rPr lang="en-US" sz="800" dirty="0" err="1">
                <a:effectLst/>
                <a:latin typeface="Times New Roman" panose="02020603050405020304" pitchFamily="18" charset="0"/>
                <a:ea typeface="Calibri" panose="020F0502020204030204" pitchFamily="34" charset="0"/>
                <a:cs typeface="Mangal" panose="02040503050203030202" pitchFamily="18" charset="0"/>
              </a:rPr>
              <a:t>ghg</a:t>
            </a:r>
            <a:r>
              <a:rPr lang="en-US" sz="800" dirty="0">
                <a:effectLst/>
                <a:latin typeface="Times New Roman" panose="02020603050405020304" pitchFamily="18" charset="0"/>
                <a:ea typeface="Calibri" panose="020F0502020204030204" pitchFamily="34" charset="0"/>
                <a:cs typeface="Mangal" panose="02040503050203030202" pitchFamily="18" charset="0"/>
              </a:rPr>
              <a:t> (https://www2.gov.bc.ca/gov/content/environment/climate-change/data/industrial-facility-ghg)</a:t>
            </a:r>
            <a:endParaRPr lang="en-CA" sz="800" dirty="0">
              <a:effectLst/>
              <a:latin typeface="Calibri" panose="020F0502020204030204" pitchFamily="34" charset="0"/>
              <a:ea typeface="Calibri" panose="020F0502020204030204" pitchFamily="34" charset="0"/>
              <a:cs typeface="Mangal" panose="02040503050203030202" pitchFamily="18" charset="0"/>
            </a:endParaRPr>
          </a:p>
        </p:txBody>
      </p:sp>
    </p:spTree>
    <p:extLst>
      <p:ext uri="{BB962C8B-B14F-4D97-AF65-F5344CB8AC3E}">
        <p14:creationId xmlns:p14="http://schemas.microsoft.com/office/powerpoint/2010/main" val="16839355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37D7CA-179A-4331-8F38-78F9C47E70BF}"/>
              </a:ext>
            </a:extLst>
          </p:cNvPr>
          <p:cNvSpPr>
            <a:spLocks noGrp="1"/>
          </p:cNvSpPr>
          <p:nvPr>
            <p:ph type="title"/>
          </p:nvPr>
        </p:nvSpPr>
        <p:spPr/>
        <p:txBody>
          <a:bodyPr/>
          <a:lstStyle/>
          <a:p>
            <a:pPr algn="ctr"/>
            <a:r>
              <a:rPr lang="en-CA" b="1" dirty="0">
                <a:solidFill>
                  <a:schemeClr val="accent6">
                    <a:lumMod val="75000"/>
                  </a:schemeClr>
                </a:solidFill>
                <a:latin typeface="Times New Roman" panose="02020603050405020304" pitchFamily="18" charset="0"/>
                <a:cs typeface="Times New Roman" panose="02020603050405020304" pitchFamily="18" charset="0"/>
              </a:rPr>
              <a:t>FLOW OF PRESENTATION</a:t>
            </a:r>
          </a:p>
        </p:txBody>
      </p:sp>
      <p:sp>
        <p:nvSpPr>
          <p:cNvPr id="3" name="Content Placeholder 2">
            <a:extLst>
              <a:ext uri="{FF2B5EF4-FFF2-40B4-BE49-F238E27FC236}">
                <a16:creationId xmlns:a16="http://schemas.microsoft.com/office/drawing/2014/main" id="{40126FB7-FAEA-4263-9122-3CF9D4D58FC4}"/>
              </a:ext>
            </a:extLst>
          </p:cNvPr>
          <p:cNvSpPr>
            <a:spLocks noGrp="1"/>
          </p:cNvSpPr>
          <p:nvPr>
            <p:ph idx="1"/>
          </p:nvPr>
        </p:nvSpPr>
        <p:spPr>
          <a:xfrm>
            <a:off x="838200" y="1590260"/>
            <a:ext cx="10515600" cy="5009323"/>
          </a:xfrm>
        </p:spPr>
        <p:txBody>
          <a:bodyPr>
            <a:normAutofit fontScale="70000" lnSpcReduction="20000"/>
          </a:bodyPr>
          <a:lstStyle/>
          <a:p>
            <a:pPr>
              <a:buFont typeface="Wingdings" panose="05000000000000000000" pitchFamily="2" charset="2"/>
              <a:buChar char="v"/>
            </a:pPr>
            <a:r>
              <a:rPr lang="en-US" sz="3600" b="1" dirty="0">
                <a:latin typeface="Times New Roman" panose="02020603050405020304" pitchFamily="18" charset="0"/>
              </a:rPr>
              <a:t>CARBON CREDIT TRADING (CCT)</a:t>
            </a:r>
          </a:p>
          <a:p>
            <a:pPr>
              <a:buFont typeface="Wingdings" panose="05000000000000000000" pitchFamily="2" charset="2"/>
              <a:buChar char="v"/>
            </a:pPr>
            <a:r>
              <a:rPr lang="en-CA" sz="3600" b="1" dirty="0">
                <a:latin typeface="Times New Roman" panose="02020603050405020304" pitchFamily="18" charset="0"/>
              </a:rPr>
              <a:t>LITERATURE REVIEW</a:t>
            </a:r>
          </a:p>
          <a:p>
            <a:pPr>
              <a:buFont typeface="Wingdings" panose="05000000000000000000" pitchFamily="2" charset="2"/>
              <a:buChar char="v"/>
            </a:pPr>
            <a:r>
              <a:rPr lang="en-US" sz="3600" b="1" dirty="0">
                <a:latin typeface="Times New Roman" panose="02020603050405020304" pitchFamily="18" charset="0"/>
              </a:rPr>
              <a:t>CANADIAN GHGs EMISSION TREND LIMITATIONS</a:t>
            </a:r>
          </a:p>
          <a:p>
            <a:pPr>
              <a:buFont typeface="Wingdings" panose="05000000000000000000" pitchFamily="2" charset="2"/>
              <a:buChar char="v"/>
            </a:pPr>
            <a:r>
              <a:rPr lang="en-US" sz="3600" b="1" dirty="0">
                <a:latin typeface="Times New Roman" panose="02020603050405020304" pitchFamily="18" charset="0"/>
              </a:rPr>
              <a:t>CAUSES OF GHGs</a:t>
            </a:r>
          </a:p>
          <a:p>
            <a:pPr>
              <a:buFont typeface="Wingdings" panose="05000000000000000000" pitchFamily="2" charset="2"/>
              <a:buChar char="v"/>
            </a:pPr>
            <a:r>
              <a:rPr lang="en-US" sz="3600" b="1" dirty="0">
                <a:latin typeface="Times New Roman" panose="02020603050405020304" pitchFamily="18" charset="0"/>
              </a:rPr>
              <a:t>KYOTO PROTOCOL</a:t>
            </a:r>
          </a:p>
          <a:p>
            <a:pPr>
              <a:buFont typeface="Wingdings" panose="05000000000000000000" pitchFamily="2" charset="2"/>
              <a:buChar char="v"/>
            </a:pPr>
            <a:r>
              <a:rPr lang="en-US" sz="3600" b="1" dirty="0">
                <a:latin typeface="Times New Roman" panose="02020603050405020304" pitchFamily="18" charset="0"/>
              </a:rPr>
              <a:t>METHODOLOGY: DESIGN AND TESTING</a:t>
            </a:r>
          </a:p>
          <a:p>
            <a:pPr>
              <a:buFont typeface="Wingdings" panose="05000000000000000000" pitchFamily="2" charset="2"/>
              <a:buChar char="v"/>
            </a:pPr>
            <a:r>
              <a:rPr lang="en-US" sz="3600" b="1" dirty="0">
                <a:latin typeface="Times New Roman" panose="02020603050405020304" pitchFamily="18" charset="0"/>
              </a:rPr>
              <a:t>IMPLICATIONS OF CCT</a:t>
            </a:r>
          </a:p>
          <a:p>
            <a:pPr>
              <a:buFont typeface="Wingdings" panose="05000000000000000000" pitchFamily="2" charset="2"/>
              <a:buChar char="v"/>
            </a:pPr>
            <a:r>
              <a:rPr lang="en-US" sz="3600" b="1" dirty="0">
                <a:latin typeface="Times New Roman" panose="02020603050405020304" pitchFamily="18" charset="0"/>
              </a:rPr>
              <a:t>SUGGESTIONS</a:t>
            </a:r>
          </a:p>
          <a:p>
            <a:pPr>
              <a:buFont typeface="Wingdings" panose="05000000000000000000" pitchFamily="2" charset="2"/>
              <a:buChar char="v"/>
            </a:pPr>
            <a:r>
              <a:rPr lang="en-US" sz="3600" b="1" dirty="0">
                <a:latin typeface="Times New Roman" panose="02020603050405020304" pitchFamily="18" charset="0"/>
              </a:rPr>
              <a:t>CONCLUSION</a:t>
            </a:r>
          </a:p>
          <a:p>
            <a:pPr>
              <a:buFont typeface="Wingdings" panose="05000000000000000000" pitchFamily="2" charset="2"/>
              <a:buChar char="v"/>
            </a:pPr>
            <a:r>
              <a:rPr lang="en-US" sz="3600" b="1" dirty="0">
                <a:latin typeface="Times New Roman" panose="02020603050405020304" pitchFamily="18" charset="0"/>
              </a:rPr>
              <a:t>REFERENCES</a:t>
            </a:r>
            <a:br>
              <a:rPr lang="en-CA" sz="3600" b="1" dirty="0">
                <a:latin typeface="Times New Roman" panose="02020603050405020304" pitchFamily="18" charset="0"/>
              </a:rPr>
            </a:br>
            <a:br>
              <a:rPr lang="en-CA" sz="3200" dirty="0">
                <a:effectLst/>
                <a:latin typeface="Times New Roman" panose="02020603050405020304" pitchFamily="18" charset="0"/>
                <a:ea typeface="Times New Roman" panose="02020603050405020304" pitchFamily="18" charset="0"/>
              </a:rPr>
            </a:br>
            <a:endParaRPr lang="en-US" sz="3200" dirty="0">
              <a:effectLst/>
              <a:latin typeface="Calibri" panose="020F0502020204030204" pitchFamily="34" charset="0"/>
              <a:ea typeface="Calibri" panose="020F0502020204030204" pitchFamily="34" charset="0"/>
              <a:cs typeface="Mangal" panose="02040503050203030202" pitchFamily="18" charset="0"/>
            </a:endParaRPr>
          </a:p>
          <a:p>
            <a:pPr marL="0" indent="0">
              <a:buNone/>
            </a:pPr>
            <a:br>
              <a:rPr lang="en-CA" dirty="0"/>
            </a:br>
            <a:endParaRPr lang="en-CA" b="1" dirty="0">
              <a:solidFill>
                <a:srgbClr val="FF0000"/>
              </a:solidFill>
              <a:latin typeface="Times New Roman" panose="02020603050405020304" pitchFamily="18" charset="0"/>
              <a:cs typeface="Times New Roman" panose="02020603050405020304" pitchFamily="18" charset="0"/>
            </a:endParaRPr>
          </a:p>
          <a:p>
            <a:endParaRPr lang="en-CA" dirty="0"/>
          </a:p>
          <a:p>
            <a:endParaRPr lang="en-CA" dirty="0"/>
          </a:p>
        </p:txBody>
      </p:sp>
      <p:sp>
        <p:nvSpPr>
          <p:cNvPr id="4" name="Slide Number Placeholder 3">
            <a:extLst>
              <a:ext uri="{FF2B5EF4-FFF2-40B4-BE49-F238E27FC236}">
                <a16:creationId xmlns:a16="http://schemas.microsoft.com/office/drawing/2014/main" id="{4D727A7D-B32A-4ADF-9E37-A0F7B53BD5ED}"/>
              </a:ext>
            </a:extLst>
          </p:cNvPr>
          <p:cNvSpPr>
            <a:spLocks noGrp="1"/>
          </p:cNvSpPr>
          <p:nvPr>
            <p:ph type="sldNum" sz="quarter" idx="12"/>
          </p:nvPr>
        </p:nvSpPr>
        <p:spPr/>
        <p:txBody>
          <a:bodyPr/>
          <a:lstStyle/>
          <a:p>
            <a:fld id="{07C7FEC9-823B-411C-9F20-A0DC9D0A7E4E}" type="slidenum">
              <a:rPr lang="en-US" smtClean="0"/>
              <a:t>2</a:t>
            </a:fld>
            <a:endParaRPr lang="en-US"/>
          </a:p>
        </p:txBody>
      </p:sp>
    </p:spTree>
    <p:extLst>
      <p:ext uri="{BB962C8B-B14F-4D97-AF65-F5344CB8AC3E}">
        <p14:creationId xmlns:p14="http://schemas.microsoft.com/office/powerpoint/2010/main" val="6191295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3" name="Group 32">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34" name="Rectangle 33">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7" name="Freeform: Shape 36">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9" name="Rectangle 3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5CA5EA3B-992A-492D-BD9B-ABE0102F1880}"/>
              </a:ext>
            </a:extLst>
          </p:cNvPr>
          <p:cNvSpPr>
            <a:spLocks noGrp="1"/>
          </p:cNvSpPr>
          <p:nvPr>
            <p:ph type="title"/>
          </p:nvPr>
        </p:nvSpPr>
        <p:spPr>
          <a:xfrm>
            <a:off x="1143000" y="1676400"/>
            <a:ext cx="3810000" cy="3505200"/>
          </a:xfrm>
        </p:spPr>
        <p:txBody>
          <a:bodyPr anchor="t">
            <a:normAutofit/>
          </a:bodyPr>
          <a:lstStyle/>
          <a:p>
            <a:r>
              <a:rPr lang="en-US" sz="2800" b="1" dirty="0">
                <a:solidFill>
                  <a:schemeClr val="accent6">
                    <a:lumMod val="75000"/>
                  </a:schemeClr>
                </a:solidFill>
                <a:latin typeface="Times New Roman" panose="02020603050405020304" pitchFamily="18" charset="0"/>
                <a:ea typeface="Times New Roman" panose="02020603050405020304" pitchFamily="18" charset="0"/>
              </a:rPr>
              <a:t>METHODOLOGY: DESIGN AND TESTING</a:t>
            </a:r>
            <a:endParaRPr lang="en-CA" sz="2800" dirty="0">
              <a:solidFill>
                <a:schemeClr val="accent6">
                  <a:lumMod val="75000"/>
                </a:schemeClr>
              </a:solidFill>
            </a:endParaRPr>
          </a:p>
        </p:txBody>
      </p:sp>
      <p:sp>
        <p:nvSpPr>
          <p:cNvPr id="3" name="Content Placeholder 2">
            <a:extLst>
              <a:ext uri="{FF2B5EF4-FFF2-40B4-BE49-F238E27FC236}">
                <a16:creationId xmlns:a16="http://schemas.microsoft.com/office/drawing/2014/main" id="{F60773AA-C4E3-4806-956A-FE54CDBDB0FE}"/>
              </a:ext>
            </a:extLst>
          </p:cNvPr>
          <p:cNvSpPr>
            <a:spLocks noGrp="1"/>
          </p:cNvSpPr>
          <p:nvPr>
            <p:ph idx="1"/>
          </p:nvPr>
        </p:nvSpPr>
        <p:spPr>
          <a:xfrm>
            <a:off x="5181603" y="1232452"/>
            <a:ext cx="6042987" cy="4373218"/>
          </a:xfrm>
        </p:spPr>
        <p:txBody>
          <a:bodyPr>
            <a:normAutofit/>
          </a:bodyPr>
          <a:lstStyle/>
          <a:p>
            <a:pPr marL="0" indent="0">
              <a:spcAft>
                <a:spcPts val="800"/>
              </a:spcAft>
              <a:buNone/>
            </a:pPr>
            <a:r>
              <a:rPr lang="en-US" sz="2000" b="1" dirty="0">
                <a:solidFill>
                  <a:schemeClr val="tx1">
                    <a:alpha val="80000"/>
                  </a:schemeClr>
                </a:solidFill>
                <a:latin typeface="Times New Roman" panose="02020603050405020304" pitchFamily="18" charset="0"/>
                <a:ea typeface="Calibri" panose="020F0502020204030204" pitchFamily="34" charset="0"/>
                <a:cs typeface="Mangal" panose="02040503050203030202" pitchFamily="18" charset="0"/>
              </a:rPr>
              <a:t>Five points concerning the trading of carbon credits were discussed in the questionnaire and hypotheses:</a:t>
            </a:r>
            <a:endParaRPr lang="en-CA" sz="2000" b="1" dirty="0">
              <a:solidFill>
                <a:schemeClr val="tx1">
                  <a:alpha val="80000"/>
                </a:schemeClr>
              </a:solidFill>
              <a:latin typeface="Calibri" panose="020F0502020204030204" pitchFamily="34" charset="0"/>
              <a:ea typeface="Calibri" panose="020F0502020204030204" pitchFamily="34" charset="0"/>
              <a:cs typeface="Mangal" panose="02040503050203030202" pitchFamily="18" charset="0"/>
            </a:endParaRPr>
          </a:p>
          <a:p>
            <a:pPr marL="342900" lvl="0" indent="-342900">
              <a:buSzPts val="1100"/>
              <a:buFont typeface="Times New Roman" panose="02020603050405020304" pitchFamily="18" charset="0"/>
              <a:buAutoNum type="arabicPeriod"/>
            </a:pPr>
            <a:r>
              <a:rPr lang="en-US" sz="2000" b="1" dirty="0">
                <a:solidFill>
                  <a:schemeClr val="tx1">
                    <a:alpha val="80000"/>
                  </a:schemeClr>
                </a:solidFill>
                <a:latin typeface="Calibri" panose="020F0502020204030204" pitchFamily="34" charset="0"/>
                <a:ea typeface="Calibri" panose="020F0502020204030204" pitchFamily="34" charset="0"/>
                <a:cs typeface="Mangal" panose="02040503050203030202" pitchFamily="18" charset="0"/>
              </a:rPr>
              <a:t>Carbon credit trading facilitates the saving of the carbon tax</a:t>
            </a:r>
            <a:endParaRPr lang="en-CA"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endParaRPr>
          </a:p>
          <a:p>
            <a:pPr marL="342900" lvl="0" indent="-342900">
              <a:buSzPts val="1100"/>
              <a:buFont typeface="Times New Roman" panose="02020603050405020304" pitchFamily="18" charset="0"/>
              <a:buAutoNum type="arabicPeriod"/>
            </a:pPr>
            <a:r>
              <a:rPr lang="en-US" sz="2000" b="1" dirty="0">
                <a:solidFill>
                  <a:schemeClr val="tx1">
                    <a:alpha val="80000"/>
                  </a:schemeClr>
                </a:solidFill>
                <a:latin typeface="Calibri" panose="020F0502020204030204" pitchFamily="34" charset="0"/>
                <a:ea typeface="Calibri" panose="020F0502020204030204" pitchFamily="34" charset="0"/>
                <a:cs typeface="Mangal" panose="02040503050203030202" pitchFamily="18" charset="0"/>
              </a:rPr>
              <a:t>Carbon credit trading helps in the international expansion or acquisition</a:t>
            </a:r>
            <a:endParaRPr lang="en-CA"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endParaRPr>
          </a:p>
          <a:p>
            <a:pPr marL="342900" lvl="0" indent="-342900">
              <a:buSzPts val="1100"/>
              <a:buFont typeface="Times New Roman" panose="02020603050405020304" pitchFamily="18" charset="0"/>
              <a:buAutoNum type="arabicPeriod"/>
            </a:pPr>
            <a:r>
              <a:rPr lang="en-US" sz="2000" b="1" dirty="0">
                <a:solidFill>
                  <a:schemeClr val="tx1">
                    <a:alpha val="80000"/>
                  </a:schemeClr>
                </a:solidFill>
                <a:latin typeface="Calibri" panose="020F0502020204030204" pitchFamily="34" charset="0"/>
                <a:ea typeface="Calibri" panose="020F0502020204030204" pitchFamily="34" charset="0"/>
                <a:cs typeface="Mangal" panose="02040503050203030202" pitchFamily="18" charset="0"/>
              </a:rPr>
              <a:t>Carbon credit trading enhances the venture capital</a:t>
            </a:r>
            <a:endParaRPr lang="en-CA"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endParaRPr>
          </a:p>
          <a:p>
            <a:pPr marL="342900" lvl="0" indent="-342900">
              <a:buSzPts val="1100"/>
              <a:buFont typeface="Times New Roman" panose="02020603050405020304" pitchFamily="18" charset="0"/>
              <a:buAutoNum type="arabicPeriod"/>
            </a:pPr>
            <a:r>
              <a:rPr lang="en-US" sz="2000" b="1" dirty="0">
                <a:solidFill>
                  <a:schemeClr val="tx1">
                    <a:alpha val="80000"/>
                  </a:schemeClr>
                </a:solidFill>
                <a:latin typeface="Calibri" panose="020F0502020204030204" pitchFamily="34" charset="0"/>
                <a:ea typeface="Calibri" panose="020F0502020204030204" pitchFamily="34" charset="0"/>
                <a:cs typeface="Mangal" panose="02040503050203030202" pitchFamily="18" charset="0"/>
              </a:rPr>
              <a:t>Carbon credit trading improves the competitive advantage</a:t>
            </a:r>
            <a:endParaRPr lang="en-CA"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endParaRPr>
          </a:p>
          <a:p>
            <a:pPr marL="342900" lvl="0" indent="-342900">
              <a:buSzPts val="1100"/>
              <a:buFont typeface="Times New Roman" panose="02020603050405020304" pitchFamily="18" charset="0"/>
              <a:buAutoNum type="arabicPeriod"/>
            </a:pPr>
            <a:r>
              <a:rPr lang="en-US"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rPr>
              <a:t>Carbon credit trading facilitates the implementation of the clean technology</a:t>
            </a:r>
            <a:endParaRPr lang="en-CA" sz="2000" b="1" dirty="0">
              <a:solidFill>
                <a:schemeClr val="tx1">
                  <a:alpha val="80000"/>
                </a:schemeClr>
              </a:solidFill>
              <a:latin typeface="Calibri" panose="020F0502020204030204" pitchFamily="34" charset="0"/>
              <a:ea typeface="Times New Roman" panose="02020603050405020304" pitchFamily="18" charset="0"/>
              <a:cs typeface="Mangal" panose="02040503050203030202" pitchFamily="18" charset="0"/>
            </a:endParaRPr>
          </a:p>
          <a:p>
            <a:endParaRPr lang="en-CA" sz="2000" dirty="0">
              <a:solidFill>
                <a:schemeClr val="tx1">
                  <a:alpha val="55000"/>
                </a:schemeClr>
              </a:solidFill>
            </a:endParaRPr>
          </a:p>
        </p:txBody>
      </p:sp>
      <p:sp>
        <p:nvSpPr>
          <p:cNvPr id="4" name="Slide Number Placeholder 3">
            <a:extLst>
              <a:ext uri="{FF2B5EF4-FFF2-40B4-BE49-F238E27FC236}">
                <a16:creationId xmlns:a16="http://schemas.microsoft.com/office/drawing/2014/main" id="{34CA2EBF-8105-4F26-995D-F1EDCB445F71}"/>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20</a:t>
            </a:fld>
            <a:endParaRPr lang="en-US" sz="1000">
              <a:solidFill>
                <a:srgbClr val="000000">
                  <a:alpha val="70000"/>
                </a:srgbClr>
              </a:solidFill>
            </a:endParaRPr>
          </a:p>
        </p:txBody>
      </p:sp>
    </p:spTree>
    <p:extLst>
      <p:ext uri="{BB962C8B-B14F-4D97-AF65-F5344CB8AC3E}">
        <p14:creationId xmlns:p14="http://schemas.microsoft.com/office/powerpoint/2010/main" val="12958061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2" name="Group 31">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33" name="Rectangle 32">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35">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8" name="Rectangle 3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F3B85A52-689E-4A97-B0DD-422B80F5B4EF}"/>
              </a:ext>
            </a:extLst>
          </p:cNvPr>
          <p:cNvSpPr>
            <a:spLocks noGrp="1"/>
          </p:cNvSpPr>
          <p:nvPr>
            <p:ph type="title"/>
          </p:nvPr>
        </p:nvSpPr>
        <p:spPr>
          <a:xfrm>
            <a:off x="1143001" y="1676400"/>
            <a:ext cx="4038600" cy="3505200"/>
          </a:xfrm>
        </p:spPr>
        <p:txBody>
          <a:bodyPr anchor="t">
            <a:normAutofit/>
          </a:bodyPr>
          <a:lstStyle/>
          <a:p>
            <a:r>
              <a:rPr lang="en-US" sz="3400" b="1" dirty="0">
                <a:solidFill>
                  <a:schemeClr val="accent6">
                    <a:lumMod val="75000"/>
                  </a:schemeClr>
                </a:solidFill>
                <a:effectLst/>
                <a:latin typeface="Times New Roman" panose="02020603050405020304" pitchFamily="18" charset="0"/>
                <a:ea typeface="Times New Roman" panose="02020603050405020304" pitchFamily="18" charset="0"/>
              </a:rPr>
              <a:t>METHODOLOGY: DESIGN AND TESTING </a:t>
            </a:r>
            <a:br>
              <a:rPr lang="en-CA" sz="3400" dirty="0">
                <a:effectLst/>
                <a:latin typeface="Times New Roman" panose="02020603050405020304" pitchFamily="18" charset="0"/>
                <a:ea typeface="Times New Roman" panose="02020603050405020304" pitchFamily="18" charset="0"/>
              </a:rPr>
            </a:br>
            <a:endParaRPr lang="en-CA" sz="3400" dirty="0"/>
          </a:p>
        </p:txBody>
      </p:sp>
      <p:sp>
        <p:nvSpPr>
          <p:cNvPr id="3" name="Content Placeholder 2">
            <a:extLst>
              <a:ext uri="{FF2B5EF4-FFF2-40B4-BE49-F238E27FC236}">
                <a16:creationId xmlns:a16="http://schemas.microsoft.com/office/drawing/2014/main" id="{E7609060-912B-46A2-8486-D4778991ECAF}"/>
              </a:ext>
            </a:extLst>
          </p:cNvPr>
          <p:cNvSpPr>
            <a:spLocks noGrp="1"/>
          </p:cNvSpPr>
          <p:nvPr>
            <p:ph idx="1"/>
          </p:nvPr>
        </p:nvSpPr>
        <p:spPr>
          <a:xfrm>
            <a:off x="5181601" y="1676400"/>
            <a:ext cx="5181599" cy="3505200"/>
          </a:xfrm>
        </p:spPr>
        <p:txBody>
          <a:bodyPr>
            <a:normAutofit/>
          </a:bodyPr>
          <a:lstStyle/>
          <a:p>
            <a:pPr marL="0" indent="0">
              <a:spcAft>
                <a:spcPts val="800"/>
              </a:spcAft>
              <a:buNone/>
            </a:pPr>
            <a:endPar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endParaRPr>
          </a:p>
          <a:p>
            <a:pPr marL="0" indent="0">
              <a:spcAft>
                <a:spcPts val="800"/>
              </a:spcAft>
              <a:buNone/>
            </a:pP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The</a:t>
            </a:r>
            <a:r>
              <a:rPr lang="en-US" sz="2000" b="1" spc="-100"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respondents</a:t>
            </a:r>
            <a:r>
              <a:rPr lang="en-US" sz="2000" b="1" spc="-9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answered</a:t>
            </a:r>
            <a:r>
              <a:rPr lang="en-US" sz="2000" b="1" spc="-9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the</a:t>
            </a:r>
            <a:r>
              <a:rPr lang="en-US" sz="2000" b="1" spc="-100"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questions</a:t>
            </a:r>
            <a:r>
              <a:rPr lang="en-US" sz="2000" b="1" spc="-9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measured using a 5-point Likert scale - from 1, (Strongly Disagree) to 5 (Strongly Agree). </a:t>
            </a:r>
          </a:p>
          <a:p>
            <a:pPr marL="0" indent="0">
              <a:spcAft>
                <a:spcPts val="800"/>
              </a:spcAft>
              <a:buNone/>
            </a:pPr>
            <a:r>
              <a:rPr lang="en-US" sz="2000" b="1" spc="-4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To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finalize the questions, the questionnaire was </a:t>
            </a:r>
            <a:r>
              <a:rPr lang="en-US" sz="2000" b="1" i="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pre-tested (pilot)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with a small group of </a:t>
            </a:r>
            <a:r>
              <a:rPr lang="en-US" sz="2000" b="1" spc="-1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three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respondents, who were randomly selected. The </a:t>
            </a:r>
            <a:r>
              <a:rPr lang="en-US" sz="2000" b="1" spc="-1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intent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of the questions </a:t>
            </a:r>
            <a:r>
              <a:rPr lang="en-US" sz="2000" b="1" spc="-1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was</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explained</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several</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times</a:t>
            </a:r>
            <a:r>
              <a:rPr lang="en-US" sz="2000" b="1" spc="-60"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to the</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respondents</a:t>
            </a:r>
            <a:r>
              <a:rPr lang="en-US" sz="2000" b="1" spc="-60"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to</a:t>
            </a:r>
            <a:r>
              <a:rPr lang="en-US" sz="2000" b="1" spc="-60"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ensure</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the</a:t>
            </a:r>
            <a:r>
              <a:rPr lang="en-US" sz="2000" b="1" spc="-55"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 </a:t>
            </a:r>
            <a:r>
              <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rPr>
              <a:t>accuracy of data that was sought. </a:t>
            </a:r>
          </a:p>
          <a:p>
            <a:pPr marL="0" indent="0">
              <a:spcAft>
                <a:spcPts val="800"/>
              </a:spcAft>
              <a:buNone/>
            </a:pPr>
            <a:endParaRPr lang="en-CA" sz="2000" dirty="0">
              <a:solidFill>
                <a:schemeClr val="tx1">
                  <a:alpha val="55000"/>
                </a:schemeClr>
              </a:solidFill>
              <a:effectLst/>
              <a:latin typeface="Calibri" panose="020F0502020204030204" pitchFamily="34" charset="0"/>
              <a:ea typeface="Calibri" panose="020F0502020204030204" pitchFamily="34" charset="0"/>
              <a:cs typeface="Mangal" panose="02040503050203030202" pitchFamily="18" charset="0"/>
            </a:endParaRPr>
          </a:p>
          <a:p>
            <a:endParaRPr lang="en-CA" sz="2000" dirty="0">
              <a:solidFill>
                <a:schemeClr val="tx1">
                  <a:alpha val="55000"/>
                </a:schemeClr>
              </a:solidFill>
            </a:endParaRPr>
          </a:p>
        </p:txBody>
      </p:sp>
      <p:sp>
        <p:nvSpPr>
          <p:cNvPr id="4" name="Slide Number Placeholder 3">
            <a:extLst>
              <a:ext uri="{FF2B5EF4-FFF2-40B4-BE49-F238E27FC236}">
                <a16:creationId xmlns:a16="http://schemas.microsoft.com/office/drawing/2014/main" id="{EBB1706E-7F6A-412B-8271-58AB41AE673E}"/>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21</a:t>
            </a:fld>
            <a:endParaRPr lang="en-US" sz="1000">
              <a:solidFill>
                <a:srgbClr val="000000">
                  <a:alpha val="70000"/>
                </a:srgbClr>
              </a:solidFill>
            </a:endParaRPr>
          </a:p>
        </p:txBody>
      </p:sp>
    </p:spTree>
    <p:extLst>
      <p:ext uri="{BB962C8B-B14F-4D97-AF65-F5344CB8AC3E}">
        <p14:creationId xmlns:p14="http://schemas.microsoft.com/office/powerpoint/2010/main" val="32894330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2" name="Group 31">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33" name="Rectangle 32">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35">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8" name="Rectangle 3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F3B85A52-689E-4A97-B0DD-422B80F5B4EF}"/>
              </a:ext>
            </a:extLst>
          </p:cNvPr>
          <p:cNvSpPr>
            <a:spLocks noGrp="1"/>
          </p:cNvSpPr>
          <p:nvPr>
            <p:ph type="title"/>
          </p:nvPr>
        </p:nvSpPr>
        <p:spPr>
          <a:xfrm>
            <a:off x="1143001" y="1676400"/>
            <a:ext cx="4038600" cy="3505200"/>
          </a:xfrm>
        </p:spPr>
        <p:txBody>
          <a:bodyPr anchor="t">
            <a:normAutofit/>
          </a:bodyPr>
          <a:lstStyle/>
          <a:p>
            <a:r>
              <a:rPr lang="en-US" sz="3400" b="1" dirty="0">
                <a:solidFill>
                  <a:schemeClr val="accent6">
                    <a:lumMod val="75000"/>
                  </a:schemeClr>
                </a:solidFill>
                <a:effectLst/>
                <a:latin typeface="Times New Roman" panose="02020603050405020304" pitchFamily="18" charset="0"/>
                <a:ea typeface="Times New Roman" panose="02020603050405020304" pitchFamily="18" charset="0"/>
              </a:rPr>
              <a:t>METHODOLOGY: DESIGN AND TESTING </a:t>
            </a:r>
            <a:br>
              <a:rPr lang="en-CA" sz="3400" dirty="0">
                <a:effectLst/>
                <a:latin typeface="Times New Roman" panose="02020603050405020304" pitchFamily="18" charset="0"/>
                <a:ea typeface="Times New Roman" panose="02020603050405020304" pitchFamily="18" charset="0"/>
              </a:rPr>
            </a:br>
            <a:endParaRPr lang="en-CA" sz="3400" dirty="0"/>
          </a:p>
        </p:txBody>
      </p:sp>
      <p:sp>
        <p:nvSpPr>
          <p:cNvPr id="3" name="Content Placeholder 2">
            <a:extLst>
              <a:ext uri="{FF2B5EF4-FFF2-40B4-BE49-F238E27FC236}">
                <a16:creationId xmlns:a16="http://schemas.microsoft.com/office/drawing/2014/main" id="{E7609060-912B-46A2-8486-D4778991ECAF}"/>
              </a:ext>
            </a:extLst>
          </p:cNvPr>
          <p:cNvSpPr>
            <a:spLocks noGrp="1"/>
          </p:cNvSpPr>
          <p:nvPr>
            <p:ph idx="1"/>
          </p:nvPr>
        </p:nvSpPr>
        <p:spPr>
          <a:xfrm>
            <a:off x="5181601" y="1676400"/>
            <a:ext cx="5181599" cy="3505200"/>
          </a:xfrm>
        </p:spPr>
        <p:txBody>
          <a:bodyPr>
            <a:normAutofit/>
          </a:bodyPr>
          <a:lstStyle/>
          <a:p>
            <a:pPr marL="0" indent="0">
              <a:spcAft>
                <a:spcPts val="800"/>
              </a:spcAft>
              <a:buNone/>
            </a:pPr>
            <a:endParaRPr lang="en-US" sz="2000" b="1" dirty="0">
              <a:solidFill>
                <a:schemeClr val="tx1">
                  <a:alpha val="55000"/>
                </a:schemeClr>
              </a:solidFill>
              <a:effectLst/>
              <a:latin typeface="Times New Roman" panose="02020603050405020304" pitchFamily="18" charset="0"/>
              <a:ea typeface="Calibri" panose="020F0502020204030204" pitchFamily="34" charset="0"/>
              <a:cs typeface="Mangal" panose="02040503050203030202" pitchFamily="18" charset="0"/>
            </a:endParaRPr>
          </a:p>
          <a:p>
            <a:pPr marL="0" indent="0">
              <a:spcAft>
                <a:spcPts val="800"/>
              </a:spcAft>
              <a:buNone/>
            </a:pPr>
            <a:r>
              <a:rPr lang="en-US" sz="2000" b="1" dirty="0">
                <a:solidFill>
                  <a:schemeClr val="tx1">
                    <a:alpha val="55000"/>
                  </a:schemeClr>
                </a:solidFill>
                <a:latin typeface="Times New Roman" panose="02020603050405020304" pitchFamily="18" charset="0"/>
                <a:ea typeface="Calibri" panose="020F0502020204030204" pitchFamily="34" charset="0"/>
                <a:cs typeface="Mangal" panose="02040503050203030202" pitchFamily="18" charset="0"/>
              </a:rPr>
              <a:t>The questionnaire was sent to 170 employees in 14 organizations in British Columbia, Canada, who were engaged in carbon credit trading. One hundred fifty employees responded back with questionnaires correctly completed. Twenty employees either did not respond back or filled out the questionnaire incorrectly. The data was analyzed with the help of Relative Importance Index and t Test with the help of SPSS software. </a:t>
            </a:r>
            <a:endParaRPr lang="en-CA" sz="2000" b="1" dirty="0">
              <a:solidFill>
                <a:schemeClr val="tx1">
                  <a:alpha val="55000"/>
                </a:schemeClr>
              </a:solidFill>
              <a:latin typeface="Calibri" panose="020F0502020204030204" pitchFamily="34" charset="0"/>
              <a:ea typeface="Calibri" panose="020F0502020204030204" pitchFamily="34" charset="0"/>
              <a:cs typeface="Mangal" panose="02040503050203030202" pitchFamily="18" charset="0"/>
            </a:endParaRPr>
          </a:p>
          <a:p>
            <a:pPr marL="0" indent="0">
              <a:spcAft>
                <a:spcPts val="800"/>
              </a:spcAft>
              <a:buNone/>
            </a:pPr>
            <a:endParaRPr lang="en-CA" sz="2000" dirty="0">
              <a:solidFill>
                <a:schemeClr val="tx1">
                  <a:alpha val="55000"/>
                </a:schemeClr>
              </a:solidFill>
              <a:effectLst/>
              <a:latin typeface="Calibri" panose="020F0502020204030204" pitchFamily="34" charset="0"/>
              <a:ea typeface="Calibri" panose="020F0502020204030204" pitchFamily="34" charset="0"/>
              <a:cs typeface="Mangal" panose="02040503050203030202" pitchFamily="18" charset="0"/>
            </a:endParaRPr>
          </a:p>
          <a:p>
            <a:endParaRPr lang="en-CA" sz="2000" dirty="0">
              <a:solidFill>
                <a:schemeClr val="tx1">
                  <a:alpha val="55000"/>
                </a:schemeClr>
              </a:solidFill>
            </a:endParaRPr>
          </a:p>
        </p:txBody>
      </p:sp>
      <p:sp>
        <p:nvSpPr>
          <p:cNvPr id="4" name="Slide Number Placeholder 3">
            <a:extLst>
              <a:ext uri="{FF2B5EF4-FFF2-40B4-BE49-F238E27FC236}">
                <a16:creationId xmlns:a16="http://schemas.microsoft.com/office/drawing/2014/main" id="{EBB1706E-7F6A-412B-8271-58AB41AE673E}"/>
              </a:ext>
            </a:extLst>
          </p:cNvPr>
          <p:cNvSpPr>
            <a:spLocks noGrp="1"/>
          </p:cNvSpPr>
          <p:nvPr>
            <p:ph type="sldNum" sz="quarter" idx="12"/>
          </p:nvPr>
        </p:nvSpPr>
        <p:spPr>
          <a:xfrm>
            <a:off x="11049000" y="6400800"/>
            <a:ext cx="685800" cy="457200"/>
          </a:xfrm>
        </p:spPr>
        <p:txBody>
          <a:bodyPr anchor="ctr">
            <a:normAutofit/>
          </a:bodyPr>
          <a:lstStyle/>
          <a:p>
            <a:pPr>
              <a:spcAft>
                <a:spcPts val="600"/>
              </a:spcAft>
            </a:pPr>
            <a:fld id="{07C7FEC9-823B-411C-9F20-A0DC9D0A7E4E}" type="slidenum">
              <a:rPr lang="en-US" sz="1000">
                <a:solidFill>
                  <a:srgbClr val="000000">
                    <a:alpha val="70000"/>
                  </a:srgbClr>
                </a:solidFill>
              </a:rPr>
              <a:pPr>
                <a:spcAft>
                  <a:spcPts val="600"/>
                </a:spcAft>
              </a:pPr>
              <a:t>22</a:t>
            </a:fld>
            <a:endParaRPr lang="en-US" sz="1000">
              <a:solidFill>
                <a:srgbClr val="000000">
                  <a:alpha val="70000"/>
                </a:srgbClr>
              </a:solidFill>
            </a:endParaRPr>
          </a:p>
        </p:txBody>
      </p:sp>
    </p:spTree>
    <p:extLst>
      <p:ext uri="{BB962C8B-B14F-4D97-AF65-F5344CB8AC3E}">
        <p14:creationId xmlns:p14="http://schemas.microsoft.com/office/powerpoint/2010/main" val="78384916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8">
            <a:extLst>
              <a:ext uri="{FF2B5EF4-FFF2-40B4-BE49-F238E27FC236}">
                <a16:creationId xmlns:a16="http://schemas.microsoft.com/office/drawing/2014/main" id="{6A1473A6-3F22-483E-8A30-80B9D2B145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 name="Group 10">
            <a:extLst>
              <a:ext uri="{FF2B5EF4-FFF2-40B4-BE49-F238E27FC236}">
                <a16:creationId xmlns:a16="http://schemas.microsoft.com/office/drawing/2014/main" id="{AA1375E3-3E53-4D75-BAB7-E5929BFCB25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534368" y="563918"/>
            <a:ext cx="4119932" cy="5978614"/>
            <a:chOff x="7513372" y="803186"/>
            <a:chExt cx="4163968" cy="5978614"/>
          </a:xfrm>
        </p:grpSpPr>
        <p:sp>
          <p:nvSpPr>
            <p:cNvPr id="12" name="Freeform 6">
              <a:extLst>
                <a:ext uri="{FF2B5EF4-FFF2-40B4-BE49-F238E27FC236}">
                  <a16:creationId xmlns:a16="http://schemas.microsoft.com/office/drawing/2014/main" id="{0BBEEF67-3DDF-46CF-8CD5-EA5F0E4FB07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989586" y="1070835"/>
              <a:ext cx="687754" cy="5710965"/>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7">
              <a:extLst>
                <a:ext uri="{FF2B5EF4-FFF2-40B4-BE49-F238E27FC236}">
                  <a16:creationId xmlns:a16="http://schemas.microsoft.com/office/drawing/2014/main" id="{8FAC1C95-F817-487C-B8B2-CF141FBB1C2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988949" y="803186"/>
              <a:ext cx="409371" cy="5521414"/>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8">
              <a:extLst>
                <a:ext uri="{FF2B5EF4-FFF2-40B4-BE49-F238E27FC236}">
                  <a16:creationId xmlns:a16="http://schemas.microsoft.com/office/drawing/2014/main" id="{C2C5363A-D941-4AA1-8D38-D7E44A1E2E01}"/>
                </a:ext>
                <a:ext uri="{C183D7F6-B498-43B3-948B-1728B52AA6E4}">
                  <adec:decorative xmlns:adec="http://schemas.microsoft.com/office/drawing/2017/decorative" val="1"/>
                </a:ext>
              </a:extLst>
            </p:cNvPr>
            <p:cNvSpPr>
              <a:spLocks noChangeArrowheads="1"/>
            </p:cNvSpPr>
            <p:nvPr>
              <p:extLst>
                <p:ext uri="{386F3935-93C4-4BCD-93E2-E3B085C9AB24}">
                  <p16:designElem xmlns:p16="http://schemas.microsoft.com/office/powerpoint/2015/main" val="1"/>
                </p:ext>
              </p:extLst>
            </p:nvPr>
          </p:nvSpPr>
          <p:spPr bwMode="auto">
            <a:xfrm>
              <a:off x="7513372" y="804101"/>
              <a:ext cx="3880238" cy="525164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 name="Title 1">
            <a:extLst>
              <a:ext uri="{FF2B5EF4-FFF2-40B4-BE49-F238E27FC236}">
                <a16:creationId xmlns:a16="http://schemas.microsoft.com/office/drawing/2014/main" id="{1EACCAE9-99A0-448E-967D-919519977B34}"/>
              </a:ext>
            </a:extLst>
          </p:cNvPr>
          <p:cNvSpPr>
            <a:spLocks noGrp="1"/>
          </p:cNvSpPr>
          <p:nvPr>
            <p:ph type="title"/>
          </p:nvPr>
        </p:nvSpPr>
        <p:spPr>
          <a:xfrm>
            <a:off x="1098468" y="885651"/>
            <a:ext cx="3229803" cy="4624603"/>
          </a:xfrm>
        </p:spPr>
        <p:txBody>
          <a:bodyPr>
            <a:normAutofit/>
          </a:bodyPr>
          <a:lstStyle/>
          <a:p>
            <a:r>
              <a:rPr lang="en-US" sz="3400" b="1" dirty="0">
                <a:solidFill>
                  <a:srgbClr val="FFFFFF"/>
                </a:solidFill>
                <a:effectLst/>
                <a:latin typeface="Times New Roman" panose="02020603050405020304" pitchFamily="18" charset="0"/>
                <a:ea typeface="Times New Roman" panose="02020603050405020304" pitchFamily="18" charset="0"/>
              </a:rPr>
              <a:t>FINDINGS: STATISTICAL ANALYSIS OF FACTORS FOR THE CARBON CREDIT TRADING</a:t>
            </a:r>
            <a:br>
              <a:rPr lang="en-CA" sz="3400" dirty="0">
                <a:solidFill>
                  <a:srgbClr val="FFFFFF"/>
                </a:solidFill>
                <a:effectLst/>
                <a:latin typeface="Times New Roman" panose="02020603050405020304" pitchFamily="18" charset="0"/>
                <a:ea typeface="Times New Roman" panose="02020603050405020304" pitchFamily="18" charset="0"/>
              </a:rPr>
            </a:br>
            <a:endParaRPr lang="en-CA" sz="3400" dirty="0">
              <a:solidFill>
                <a:srgbClr val="FFFFFF"/>
              </a:solidFill>
            </a:endParaRPr>
          </a:p>
        </p:txBody>
      </p:sp>
      <p:sp>
        <p:nvSpPr>
          <p:cNvPr id="3" name="Content Placeholder 2">
            <a:extLst>
              <a:ext uri="{FF2B5EF4-FFF2-40B4-BE49-F238E27FC236}">
                <a16:creationId xmlns:a16="http://schemas.microsoft.com/office/drawing/2014/main" id="{1098E6CF-B88A-4673-A5EC-AEDB02C146B9}"/>
              </a:ext>
            </a:extLst>
          </p:cNvPr>
          <p:cNvSpPr>
            <a:spLocks noGrp="1"/>
          </p:cNvSpPr>
          <p:nvPr>
            <p:ph idx="1"/>
          </p:nvPr>
        </p:nvSpPr>
        <p:spPr>
          <a:xfrm>
            <a:off x="4978708" y="885651"/>
            <a:ext cx="6525220" cy="4616849"/>
          </a:xfrm>
        </p:spPr>
        <p:txBody>
          <a:bodyPr anchor="ctr">
            <a:normAutofit/>
          </a:bodyPr>
          <a:lstStyle/>
          <a:p>
            <a:pPr marL="76200"/>
            <a:r>
              <a:rPr lang="en-US" sz="1700" b="0" kern="0" spc="-45" dirty="0">
                <a:effectLst/>
                <a:latin typeface="Times New Roman" panose="02020603050405020304" pitchFamily="18" charset="0"/>
                <a:ea typeface="Times New Roman" panose="02020603050405020304" pitchFamily="18" charset="0"/>
              </a:rPr>
              <a:t>To </a:t>
            </a:r>
            <a:r>
              <a:rPr lang="en-US" sz="1700" b="0" kern="0" dirty="0">
                <a:effectLst/>
                <a:latin typeface="Times New Roman" panose="02020603050405020304" pitchFamily="18" charset="0"/>
                <a:ea typeface="Times New Roman" panose="02020603050405020304" pitchFamily="18" charset="0"/>
              </a:rPr>
              <a:t>perform statistical analysis, the relative importance index method was used.</a:t>
            </a:r>
            <a:endParaRPr lang="en-CA" sz="1700" b="1" kern="0" dirty="0">
              <a:effectLst/>
              <a:latin typeface="Times New Roman" panose="02020603050405020304" pitchFamily="18" charset="0"/>
              <a:ea typeface="Times New Roman" panose="02020603050405020304" pitchFamily="18" charset="0"/>
            </a:endParaRPr>
          </a:p>
          <a:p>
            <a:pPr marL="76200"/>
            <a:r>
              <a:rPr lang="en-US" sz="1700" b="0" kern="0" dirty="0">
                <a:effectLst/>
                <a:latin typeface="Times New Roman" panose="02020603050405020304" pitchFamily="18" charset="0"/>
                <a:ea typeface="Times New Roman" panose="02020603050405020304" pitchFamily="18" charset="0"/>
              </a:rPr>
              <a:t>Relative important index = (5N5+ 4N4+ 3N3+ 2N2+ 1N1)/</a:t>
            </a:r>
            <a:r>
              <a:rPr lang="en-US" sz="1700" b="0" kern="0" dirty="0" err="1">
                <a:effectLst/>
                <a:latin typeface="Times New Roman" panose="02020603050405020304" pitchFamily="18" charset="0"/>
                <a:ea typeface="Times New Roman" panose="02020603050405020304" pitchFamily="18" charset="0"/>
              </a:rPr>
              <a:t>AxN</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N5 = Number of respondents who strongly agree</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N4 = Number of respondents who agree</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N3= Number of respondents who were neutral</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N2 = Number of respondents who disagreed</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N1 = Number of respondents who strongly disagreed</a:t>
            </a:r>
            <a:endParaRPr lang="en-CA" sz="1700" b="1" kern="0" dirty="0">
              <a:effectLst/>
              <a:latin typeface="Times New Roman" panose="02020603050405020304" pitchFamily="18" charset="0"/>
              <a:ea typeface="Times New Roman" panose="02020603050405020304" pitchFamily="18" charset="0"/>
            </a:endParaRPr>
          </a:p>
          <a:p>
            <a:pPr marL="0" indent="0">
              <a:buNone/>
            </a:pPr>
            <a:r>
              <a:rPr lang="en-US" sz="1700" b="0" kern="0" dirty="0">
                <a:effectLst/>
                <a:latin typeface="Times New Roman" panose="02020603050405020304" pitchFamily="18" charset="0"/>
                <a:ea typeface="Times New Roman" panose="02020603050405020304" pitchFamily="18" charset="0"/>
              </a:rPr>
              <a:t> </a:t>
            </a:r>
            <a:endParaRPr lang="en-CA" sz="1700" b="1" kern="0" dirty="0">
              <a:effectLst/>
              <a:latin typeface="Times New Roman" panose="02020603050405020304" pitchFamily="18" charset="0"/>
              <a:ea typeface="Times New Roman" panose="02020603050405020304" pitchFamily="18" charset="0"/>
            </a:endParaRPr>
          </a:p>
          <a:p>
            <a:pPr marL="76200"/>
            <a:r>
              <a:rPr lang="en-US" sz="1700" b="0" kern="0" dirty="0">
                <a:effectLst/>
                <a:latin typeface="Times New Roman" panose="02020603050405020304" pitchFamily="18" charset="0"/>
                <a:ea typeface="Times New Roman" panose="02020603050405020304" pitchFamily="18" charset="0"/>
              </a:rPr>
              <a:t>A (highest weight) = 5</a:t>
            </a:r>
            <a:endParaRPr lang="en-CA" sz="1700" b="1" kern="0" dirty="0">
              <a:effectLst/>
              <a:latin typeface="Times New Roman" panose="02020603050405020304" pitchFamily="18" charset="0"/>
              <a:ea typeface="Times New Roman" panose="02020603050405020304" pitchFamily="18" charset="0"/>
            </a:endParaRPr>
          </a:p>
          <a:p>
            <a:pPr>
              <a:spcAft>
                <a:spcPts val="800"/>
              </a:spcAft>
            </a:pPr>
            <a:r>
              <a:rPr lang="en-US" sz="1700" dirty="0">
                <a:effectLst/>
                <a:latin typeface="Times New Roman" panose="02020603050405020304" pitchFamily="18" charset="0"/>
                <a:ea typeface="Times New Roman" panose="02020603050405020304" pitchFamily="18" charset="0"/>
                <a:cs typeface="Mangal" panose="02040503050203030202" pitchFamily="18" charset="0"/>
              </a:rPr>
              <a:t>N (Number of respondents) = 150</a:t>
            </a:r>
            <a:endParaRPr lang="en-CA" sz="1700" dirty="0">
              <a:effectLst/>
              <a:latin typeface="Calibri" panose="020F0502020204030204" pitchFamily="34" charset="0"/>
              <a:ea typeface="Calibri" panose="020F0502020204030204" pitchFamily="34" charset="0"/>
              <a:cs typeface="Mangal" panose="02040503050203030202" pitchFamily="18" charset="0"/>
            </a:endParaRPr>
          </a:p>
          <a:p>
            <a:endParaRPr lang="en-CA" sz="1700" dirty="0"/>
          </a:p>
        </p:txBody>
      </p:sp>
      <p:sp>
        <p:nvSpPr>
          <p:cNvPr id="4" name="Slide Number Placeholder 3">
            <a:extLst>
              <a:ext uri="{FF2B5EF4-FFF2-40B4-BE49-F238E27FC236}">
                <a16:creationId xmlns:a16="http://schemas.microsoft.com/office/drawing/2014/main" id="{5790B16F-528E-47CD-8D25-EB5D50558D9D}"/>
              </a:ext>
            </a:extLst>
          </p:cNvPr>
          <p:cNvSpPr>
            <a:spLocks noGrp="1"/>
          </p:cNvSpPr>
          <p:nvPr>
            <p:ph type="sldNum" sz="quarter" idx="12"/>
          </p:nvPr>
        </p:nvSpPr>
        <p:spPr>
          <a:xfrm>
            <a:off x="10707624" y="6382512"/>
            <a:ext cx="685800" cy="320040"/>
          </a:xfrm>
        </p:spPr>
        <p:txBody>
          <a:bodyPr>
            <a:normAutofit/>
          </a:bodyPr>
          <a:lstStyle/>
          <a:p>
            <a:pPr>
              <a:spcAft>
                <a:spcPts val="600"/>
              </a:spcAft>
            </a:pPr>
            <a:fld id="{07C7FEC9-823B-411C-9F20-A0DC9D0A7E4E}" type="slidenum">
              <a:rPr lang="en-US" sz="1000"/>
              <a:pPr>
                <a:spcAft>
                  <a:spcPts val="600"/>
                </a:spcAft>
              </a:pPr>
              <a:t>23</a:t>
            </a:fld>
            <a:endParaRPr lang="en-US" sz="1000"/>
          </a:p>
        </p:txBody>
      </p:sp>
    </p:spTree>
    <p:extLst>
      <p:ext uri="{BB962C8B-B14F-4D97-AF65-F5344CB8AC3E}">
        <p14:creationId xmlns:p14="http://schemas.microsoft.com/office/powerpoint/2010/main" val="29783675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53B021B3-DE93-4AB7-8A18-CF5F1CED88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C9D3A11-152C-4FD7-AD25-39879B09DF22}"/>
              </a:ext>
            </a:extLst>
          </p:cNvPr>
          <p:cNvSpPr>
            <a:spLocks noGrp="1"/>
          </p:cNvSpPr>
          <p:nvPr>
            <p:ph type="title"/>
          </p:nvPr>
        </p:nvSpPr>
        <p:spPr>
          <a:xfrm>
            <a:off x="841248" y="256032"/>
            <a:ext cx="10506456" cy="1014984"/>
          </a:xfrm>
        </p:spPr>
        <p:txBody>
          <a:bodyPr anchor="b">
            <a:normAutofit fontScale="90000"/>
          </a:bodyPr>
          <a:lstStyle/>
          <a:p>
            <a:pPr algn="ctr"/>
            <a:br>
              <a:rPr lang="en-US" sz="2100" b="1" dirty="0">
                <a:effectLst/>
                <a:latin typeface="Times New Roman" panose="02020603050405020304" pitchFamily="18" charset="0"/>
                <a:ea typeface="Times New Roman" panose="02020603050405020304" pitchFamily="18" charset="0"/>
                <a:cs typeface="Mangal" panose="02040503050203030202" pitchFamily="18" charset="0"/>
              </a:rPr>
            </a:br>
            <a:br>
              <a:rPr lang="en-US" sz="2100" b="1" dirty="0">
                <a:solidFill>
                  <a:schemeClr val="accent6">
                    <a:lumMod val="75000"/>
                  </a:schemeClr>
                </a:solidFill>
                <a:effectLst/>
                <a:latin typeface="Times New Roman" panose="02020603050405020304" pitchFamily="18" charset="0"/>
                <a:ea typeface="Times New Roman" panose="02020603050405020304" pitchFamily="18" charset="0"/>
                <a:cs typeface="Mangal" panose="02040503050203030202" pitchFamily="18" charset="0"/>
              </a:rPr>
            </a:br>
            <a:r>
              <a:rPr lang="en-US" sz="2200" b="1" dirty="0">
                <a:solidFill>
                  <a:schemeClr val="accent6">
                    <a:lumMod val="75000"/>
                  </a:schemeClr>
                </a:solidFill>
                <a:effectLst/>
                <a:latin typeface="Times New Roman" panose="02020603050405020304" pitchFamily="18" charset="0"/>
                <a:ea typeface="Times New Roman" panose="02020603050405020304" pitchFamily="18" charset="0"/>
                <a:cs typeface="Mangal" panose="02040503050203030202" pitchFamily="18" charset="0"/>
              </a:rPr>
              <a:t>Rate the mentioned factors concerning carbon credits trading on organizations’ profiles </a:t>
            </a:r>
            <a:br>
              <a:rPr lang="en-US" sz="2200" b="1" dirty="0">
                <a:solidFill>
                  <a:schemeClr val="accent6">
                    <a:lumMod val="75000"/>
                  </a:schemeClr>
                </a:solidFill>
                <a:effectLst/>
                <a:latin typeface="Times New Roman" panose="02020603050405020304" pitchFamily="18" charset="0"/>
                <a:ea typeface="Times New Roman" panose="02020603050405020304" pitchFamily="18" charset="0"/>
                <a:cs typeface="Mangal" panose="02040503050203030202" pitchFamily="18" charset="0"/>
              </a:rPr>
            </a:br>
            <a:r>
              <a:rPr lang="en-US" sz="2200" b="1" dirty="0">
                <a:solidFill>
                  <a:schemeClr val="accent6">
                    <a:lumMod val="75000"/>
                  </a:schemeClr>
                </a:solidFill>
                <a:effectLst/>
                <a:latin typeface="Times New Roman" panose="02020603050405020304" pitchFamily="18" charset="0"/>
                <a:ea typeface="Times New Roman" panose="02020603050405020304" pitchFamily="18" charset="0"/>
                <a:cs typeface="Mangal" panose="02040503050203030202" pitchFamily="18" charset="0"/>
              </a:rPr>
              <a:t>(5- Strongly agree 4- Agree 3- Neutral 2- Disagree 1- Strongly disagree)</a:t>
            </a:r>
            <a:br>
              <a:rPr lang="en-CA" sz="2200" dirty="0">
                <a:solidFill>
                  <a:srgbClr val="FF0000"/>
                </a:solidFill>
                <a:effectLst/>
                <a:latin typeface="Calibri" panose="020F0502020204030204" pitchFamily="34" charset="0"/>
                <a:ea typeface="Calibri" panose="020F0502020204030204" pitchFamily="34" charset="0"/>
                <a:cs typeface="Mangal" panose="02040503050203030202" pitchFamily="18" charset="0"/>
              </a:rPr>
            </a:br>
            <a:endParaRPr lang="en-CA" sz="2200" dirty="0">
              <a:solidFill>
                <a:srgbClr val="FF0000"/>
              </a:solidFill>
            </a:endParaRPr>
          </a:p>
        </p:txBody>
      </p:sp>
      <p:sp>
        <p:nvSpPr>
          <p:cNvPr id="17" name="Rectangle 16">
            <a:extLst>
              <a:ext uri="{FF2B5EF4-FFF2-40B4-BE49-F238E27FC236}">
                <a16:creationId xmlns:a16="http://schemas.microsoft.com/office/drawing/2014/main" id="{52D502E5-F6B4-4D58-B4AE-FC466FF15E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953" y="1634502"/>
            <a:ext cx="10451592"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9" name="Rectangle 18">
            <a:extLst>
              <a:ext uri="{FF2B5EF4-FFF2-40B4-BE49-F238E27FC236}">
                <a16:creationId xmlns:a16="http://schemas.microsoft.com/office/drawing/2014/main" id="{9DECDBF4-02B6-4BB4-B65B-B8107AD6A9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41248" y="1538176"/>
            <a:ext cx="1873457" cy="109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4" name="Slide Number Placeholder 3">
            <a:extLst>
              <a:ext uri="{FF2B5EF4-FFF2-40B4-BE49-F238E27FC236}">
                <a16:creationId xmlns:a16="http://schemas.microsoft.com/office/drawing/2014/main" id="{1C5D1051-C0B3-4F3B-BE0F-40272365E511}"/>
              </a:ext>
            </a:extLst>
          </p:cNvPr>
          <p:cNvSpPr>
            <a:spLocks noGrp="1"/>
          </p:cNvSpPr>
          <p:nvPr>
            <p:ph type="sldNum" sz="quarter" idx="12"/>
          </p:nvPr>
        </p:nvSpPr>
        <p:spPr>
          <a:xfrm>
            <a:off x="8873254" y="6356350"/>
            <a:ext cx="2477498" cy="365125"/>
          </a:xfrm>
        </p:spPr>
        <p:txBody>
          <a:bodyPr>
            <a:normAutofit/>
          </a:bodyPr>
          <a:lstStyle/>
          <a:p>
            <a:pPr>
              <a:spcAft>
                <a:spcPts val="600"/>
              </a:spcAft>
            </a:pPr>
            <a:fld id="{07C7FEC9-823B-411C-9F20-A0DC9D0A7E4E}" type="slidenum">
              <a:rPr lang="en-US">
                <a:solidFill>
                  <a:schemeClr val="tx1">
                    <a:lumMod val="50000"/>
                    <a:lumOff val="50000"/>
                  </a:schemeClr>
                </a:solidFill>
              </a:rPr>
              <a:pPr>
                <a:spcAft>
                  <a:spcPts val="600"/>
                </a:spcAft>
              </a:pPr>
              <a:t>24</a:t>
            </a:fld>
            <a:endParaRPr lang="en-US">
              <a:solidFill>
                <a:schemeClr val="tx1">
                  <a:lumMod val="50000"/>
                  <a:lumOff val="50000"/>
                </a:schemeClr>
              </a:solidFill>
            </a:endParaRPr>
          </a:p>
        </p:txBody>
      </p:sp>
      <p:graphicFrame>
        <p:nvGraphicFramePr>
          <p:cNvPr id="5" name="Content Placeholder 4">
            <a:extLst>
              <a:ext uri="{FF2B5EF4-FFF2-40B4-BE49-F238E27FC236}">
                <a16:creationId xmlns:a16="http://schemas.microsoft.com/office/drawing/2014/main" id="{CBC1C7A5-4709-452B-B383-2511CFE36A76}"/>
              </a:ext>
            </a:extLst>
          </p:cNvPr>
          <p:cNvGraphicFramePr>
            <a:graphicFrameLocks noGrp="1"/>
          </p:cNvGraphicFramePr>
          <p:nvPr>
            <p:ph idx="1"/>
            <p:extLst>
              <p:ext uri="{D42A27DB-BD31-4B8C-83A1-F6EECF244321}">
                <p14:modId xmlns:p14="http://schemas.microsoft.com/office/powerpoint/2010/main" val="3931704160"/>
              </p:ext>
            </p:extLst>
          </p:nvPr>
        </p:nvGraphicFramePr>
        <p:xfrm>
          <a:off x="596348" y="1712401"/>
          <a:ext cx="10668719" cy="4898280"/>
        </p:xfrm>
        <a:graphic>
          <a:graphicData uri="http://schemas.openxmlformats.org/drawingml/2006/table">
            <a:tbl>
              <a:tblPr firstRow="1" firstCol="1" bandRow="1"/>
              <a:tblGrid>
                <a:gridCol w="993368">
                  <a:extLst>
                    <a:ext uri="{9D8B030D-6E8A-4147-A177-3AD203B41FA5}">
                      <a16:colId xmlns:a16="http://schemas.microsoft.com/office/drawing/2014/main" val="3164976553"/>
                    </a:ext>
                  </a:extLst>
                </a:gridCol>
                <a:gridCol w="4840302">
                  <a:extLst>
                    <a:ext uri="{9D8B030D-6E8A-4147-A177-3AD203B41FA5}">
                      <a16:colId xmlns:a16="http://schemas.microsoft.com/office/drawing/2014/main" val="2031311132"/>
                    </a:ext>
                  </a:extLst>
                </a:gridCol>
                <a:gridCol w="1014433">
                  <a:extLst>
                    <a:ext uri="{9D8B030D-6E8A-4147-A177-3AD203B41FA5}">
                      <a16:colId xmlns:a16="http://schemas.microsoft.com/office/drawing/2014/main" val="2034617338"/>
                    </a:ext>
                  </a:extLst>
                </a:gridCol>
                <a:gridCol w="827510">
                  <a:extLst>
                    <a:ext uri="{9D8B030D-6E8A-4147-A177-3AD203B41FA5}">
                      <a16:colId xmlns:a16="http://schemas.microsoft.com/office/drawing/2014/main" val="3137793974"/>
                    </a:ext>
                  </a:extLst>
                </a:gridCol>
                <a:gridCol w="934818">
                  <a:extLst>
                    <a:ext uri="{9D8B030D-6E8A-4147-A177-3AD203B41FA5}">
                      <a16:colId xmlns:a16="http://schemas.microsoft.com/office/drawing/2014/main" val="3619667702"/>
                    </a:ext>
                  </a:extLst>
                </a:gridCol>
                <a:gridCol w="1043855">
                  <a:extLst>
                    <a:ext uri="{9D8B030D-6E8A-4147-A177-3AD203B41FA5}">
                      <a16:colId xmlns:a16="http://schemas.microsoft.com/office/drawing/2014/main" val="2812419277"/>
                    </a:ext>
                  </a:extLst>
                </a:gridCol>
                <a:gridCol w="1014433">
                  <a:extLst>
                    <a:ext uri="{9D8B030D-6E8A-4147-A177-3AD203B41FA5}">
                      <a16:colId xmlns:a16="http://schemas.microsoft.com/office/drawing/2014/main" val="2705597657"/>
                    </a:ext>
                  </a:extLst>
                </a:gridCol>
              </a:tblGrid>
              <a:tr h="678485">
                <a:tc gridSpan="2">
                  <a:txBody>
                    <a:bodyPr/>
                    <a:lstStyle/>
                    <a:p>
                      <a:pPr algn="ctr">
                        <a:lnSpc>
                          <a:spcPct val="115000"/>
                        </a:lnSpc>
                        <a:spcAft>
                          <a:spcPts val="80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Organizational profile and Carbon Credits Trading</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hMerge="1">
                  <a:txBody>
                    <a:bodyPr/>
                    <a:lstStyle/>
                    <a:p>
                      <a:endParaRPr lang="en-CA"/>
                    </a:p>
                  </a:txBody>
                  <a:tcPr/>
                </a:tc>
                <a:tc>
                  <a:txBody>
                    <a:bodyPr/>
                    <a:lstStyle/>
                    <a:p>
                      <a:pPr algn="ctr">
                        <a:lnSpc>
                          <a:spcPct val="115000"/>
                        </a:lnSpc>
                        <a:spcAft>
                          <a:spcPts val="800"/>
                        </a:spcAft>
                      </a:pP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Strongly agree</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a:lnSpc>
                          <a:spcPct val="115000"/>
                        </a:lnSpc>
                        <a:spcAft>
                          <a:spcPts val="800"/>
                        </a:spcAft>
                      </a:pP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Agree</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a:lnSpc>
                          <a:spcPct val="115000"/>
                        </a:lnSpc>
                        <a:spcAft>
                          <a:spcPts val="800"/>
                        </a:spcAft>
                      </a:pP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Neutral</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a:lnSpc>
                          <a:spcPct val="115000"/>
                        </a:lnSpc>
                        <a:spcAft>
                          <a:spcPts val="800"/>
                        </a:spcAft>
                      </a:pP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Disagree</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ctr">
                        <a:lnSpc>
                          <a:spcPct val="115000"/>
                        </a:lnSpc>
                        <a:spcAft>
                          <a:spcPts val="800"/>
                        </a:spcAft>
                      </a:pP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Strongly disagree</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3771451489"/>
                  </a:ext>
                </a:extLst>
              </a:tr>
              <a:tr h="952084">
                <a:tc>
                  <a:txBody>
                    <a:bodyPr/>
                    <a:lstStyle/>
                    <a:p>
                      <a:pPr>
                        <a:lnSpc>
                          <a:spcPct val="115000"/>
                        </a:lnSpc>
                        <a:spcAft>
                          <a:spcPts val="80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Series/</a:t>
                      </a:r>
                    </a:p>
                    <a:p>
                      <a:pPr>
                        <a:lnSpc>
                          <a:spcPct val="115000"/>
                        </a:lnSpc>
                        <a:spcAft>
                          <a:spcPts val="80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Facets number</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dirty="0">
                          <a:effectLst/>
                          <a:latin typeface="Times New Roman" panose="02020603050405020304" pitchFamily="18" charset="0"/>
                          <a:ea typeface="Calibri" panose="020F0502020204030204" pitchFamily="34" charset="0"/>
                          <a:cs typeface="Times New Roman" panose="02020603050405020304" pitchFamily="18" charset="0"/>
                        </a:rPr>
                        <a:t>Scale</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5</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4</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3</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2</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b="1">
                          <a:effectLst/>
                          <a:latin typeface="Times New Roman" panose="02020603050405020304" pitchFamily="18" charset="0"/>
                          <a:ea typeface="Calibri" panose="020F0502020204030204" pitchFamily="34" charset="0"/>
                          <a:cs typeface="Times New Roman" panose="02020603050405020304" pitchFamily="18" charset="0"/>
                        </a:rPr>
                        <a:t>1</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8467452"/>
                  </a:ext>
                </a:extLst>
              </a:tr>
              <a:tr h="565816">
                <a:tc>
                  <a:txBody>
                    <a:bodyPr/>
                    <a:lstStyle/>
                    <a:p>
                      <a:pPr marL="228600" indent="-241300" algn="ctr">
                        <a:lnSpc>
                          <a:spcPct val="115000"/>
                        </a:lnSpc>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CA"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800"/>
                        </a:spcAft>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Saving carbon tax</a:t>
                      </a:r>
                      <a:r>
                        <a:rPr lang="en-US" sz="1800">
                          <a:effectLst/>
                          <a:latin typeface="Times New Roman" panose="02020603050405020304" pitchFamily="18" charset="0"/>
                          <a:ea typeface="Calibri" panose="020F0502020204030204" pitchFamily="34" charset="0"/>
                          <a:cs typeface="Times New Roman" panose="02020603050405020304" pitchFamily="18" charset="0"/>
                        </a:rPr>
                        <a:t> by increasing the volume of carbon credit trading</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66</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41</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13</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14</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16</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31141522"/>
                  </a:ext>
                </a:extLst>
              </a:tr>
              <a:tr h="678485">
                <a:tc>
                  <a:txBody>
                    <a:bodyPr/>
                    <a:lstStyle/>
                    <a:p>
                      <a:pPr marL="228600" indent="-241300" algn="ctr">
                        <a:lnSpc>
                          <a:spcPct val="115000"/>
                        </a:lnSpc>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CA"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800"/>
                        </a:spcAft>
                        <a:tabLst>
                          <a:tab pos="228600" algn="l"/>
                          <a:tab pos="2819400" algn="l"/>
                          <a:tab pos="2971800" algn="ctr"/>
                        </a:tabLst>
                      </a:pPr>
                      <a:r>
                        <a:rPr lang="en-US" sz="1800">
                          <a:effectLst/>
                          <a:latin typeface="Times New Roman" panose="02020603050405020304" pitchFamily="18" charset="0"/>
                          <a:ea typeface="Calibri" panose="020F0502020204030204" pitchFamily="34" charset="0"/>
                          <a:cs typeface="Times New Roman" panose="02020603050405020304" pitchFamily="18" charset="0"/>
                        </a:rPr>
                        <a:t>Carbon credit trading</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provides competitive advantage</a:t>
                      </a:r>
                      <a:r>
                        <a:rPr lang="en-US" sz="1800">
                          <a:effectLst/>
                          <a:latin typeface="Times New Roman" panose="02020603050405020304" pitchFamily="18" charset="0"/>
                          <a:ea typeface="Calibri" panose="020F0502020204030204" pitchFamily="34" charset="0"/>
                          <a:cs typeface="Times New Roman" panose="02020603050405020304" pitchFamily="18" charset="0"/>
                        </a:rPr>
                        <a:t> </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58</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54</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15</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11</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12</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548726"/>
                  </a:ext>
                </a:extLst>
              </a:tr>
              <a:tr h="565816">
                <a:tc>
                  <a:txBody>
                    <a:bodyPr/>
                    <a:lstStyle/>
                    <a:p>
                      <a:pPr marL="228600" indent="-241300" algn="ctr">
                        <a:lnSpc>
                          <a:spcPct val="115000"/>
                        </a:lnSpc>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CA"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800"/>
                        </a:spcAft>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The volume of carbon credit trading improves the prospects of venture capital</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59</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58</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14</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12</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7</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3743071"/>
                  </a:ext>
                </a:extLst>
              </a:tr>
              <a:tr h="678485">
                <a:tc>
                  <a:txBody>
                    <a:bodyPr/>
                    <a:lstStyle/>
                    <a:p>
                      <a:pPr marL="228600" indent="-241300" algn="ctr">
                        <a:lnSpc>
                          <a:spcPct val="115000"/>
                        </a:lnSpc>
                        <a:tabLst>
                          <a:tab pos="228600" algn="l"/>
                          <a:tab pos="2819400" algn="l"/>
                          <a:tab pos="2971800" algn="ctr"/>
                        </a:tabLs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CA"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800"/>
                        </a:spcAft>
                        <a:tabLst>
                          <a:tab pos="228600" algn="l"/>
                          <a:tab pos="2819400" algn="l"/>
                          <a:tab pos="2971800" algn="ctr"/>
                        </a:tabLst>
                      </a:pPr>
                      <a:r>
                        <a:rPr lang="en-US" sz="1800">
                          <a:effectLst/>
                          <a:latin typeface="Times New Roman" panose="02020603050405020304" pitchFamily="18" charset="0"/>
                          <a:ea typeface="Calibri" panose="020F0502020204030204" pitchFamily="34" charset="0"/>
                          <a:cs typeface="Times New Roman" panose="02020603050405020304" pitchFamily="18" charset="0"/>
                        </a:rPr>
                        <a:t>Carbon credit trading</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leads to Clean technology</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59</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53</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12</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11</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15</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6715940"/>
                  </a:ext>
                </a:extLst>
              </a:tr>
              <a:tr h="612955">
                <a:tc>
                  <a:txBody>
                    <a:bodyPr/>
                    <a:lstStyle/>
                    <a:p>
                      <a:pPr algn="ctr">
                        <a:lnSpc>
                          <a:spcPct val="115000"/>
                        </a:lnSpc>
                        <a:spcAft>
                          <a:spcPts val="80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5 </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800"/>
                        </a:spcAft>
                        <a:tabLst>
                          <a:tab pos="695960" algn="ctr"/>
                        </a:tabLs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The volume of carbon credit trading enhances the possibility of international expansion (acquisition)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45</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60</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10</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16</a:t>
                      </a:r>
                      <a:endParaRPr lang="en-C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80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19</a:t>
                      </a:r>
                      <a:endParaRPr lang="en-C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6828479"/>
                  </a:ext>
                </a:extLst>
              </a:tr>
            </a:tbl>
          </a:graphicData>
        </a:graphic>
      </p:graphicFrame>
    </p:spTree>
    <p:extLst>
      <p:ext uri="{BB962C8B-B14F-4D97-AF65-F5344CB8AC3E}">
        <p14:creationId xmlns:p14="http://schemas.microsoft.com/office/powerpoint/2010/main" val="32512223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55D23D-E002-408A-BABF-BD5F606E9292}"/>
              </a:ext>
            </a:extLst>
          </p:cNvPr>
          <p:cNvSpPr>
            <a:spLocks noGrp="1"/>
          </p:cNvSpPr>
          <p:nvPr>
            <p:ph type="title"/>
          </p:nvPr>
        </p:nvSpPr>
        <p:spPr>
          <a:xfrm>
            <a:off x="391379" y="136525"/>
            <a:ext cx="11407487" cy="779255"/>
          </a:xfrm>
        </p:spPr>
        <p:txBody>
          <a:bodyPr>
            <a:normAutofit fontScale="90000"/>
          </a:bodyPr>
          <a:lstStyle/>
          <a:p>
            <a:r>
              <a:rPr lang="en-US" sz="5400" dirty="0">
                <a:solidFill>
                  <a:schemeClr val="bg1"/>
                </a:solidFill>
                <a:effectLst/>
                <a:latin typeface="Times New Roman" panose="02020603050405020304" pitchFamily="18" charset="0"/>
                <a:ea typeface="Calibri" panose="020F0502020204030204" pitchFamily="34" charset="0"/>
              </a:rPr>
              <a:t>Calculation of relative importance value</a:t>
            </a:r>
            <a:endParaRPr lang="en-CA" sz="5400" dirty="0">
              <a:solidFill>
                <a:schemeClr val="bg1"/>
              </a:solidFill>
            </a:endParaRPr>
          </a:p>
        </p:txBody>
      </p:sp>
      <p:sp>
        <p:nvSpPr>
          <p:cNvPr id="4" name="Slide Number Placeholder 3">
            <a:extLst>
              <a:ext uri="{FF2B5EF4-FFF2-40B4-BE49-F238E27FC236}">
                <a16:creationId xmlns:a16="http://schemas.microsoft.com/office/drawing/2014/main" id="{85555746-B38C-49B8-80BE-3D3E8FE93BA9}"/>
              </a:ext>
            </a:extLst>
          </p:cNvPr>
          <p:cNvSpPr>
            <a:spLocks noGrp="1"/>
          </p:cNvSpPr>
          <p:nvPr>
            <p:ph type="sldNum" sz="quarter" idx="12"/>
          </p:nvPr>
        </p:nvSpPr>
        <p:spPr>
          <a:xfrm>
            <a:off x="9090426" y="6356350"/>
            <a:ext cx="2743200" cy="365125"/>
          </a:xfrm>
        </p:spPr>
        <p:txBody>
          <a:bodyPr>
            <a:normAutofit/>
          </a:bodyPr>
          <a:lstStyle/>
          <a:p>
            <a:pPr>
              <a:spcAft>
                <a:spcPts val="600"/>
              </a:spcAft>
            </a:pPr>
            <a:fld id="{07C7FEC9-823B-411C-9F20-A0DC9D0A7E4E}" type="slidenum">
              <a:rPr lang="en-US" smtClean="0"/>
              <a:pPr>
                <a:spcAft>
                  <a:spcPts val="600"/>
                </a:spcAft>
              </a:pPr>
              <a:t>25</a:t>
            </a:fld>
            <a:endParaRPr lang="en-US"/>
          </a:p>
        </p:txBody>
      </p:sp>
      <p:graphicFrame>
        <p:nvGraphicFramePr>
          <p:cNvPr id="5" name="Content Placeholder 4">
            <a:extLst>
              <a:ext uri="{FF2B5EF4-FFF2-40B4-BE49-F238E27FC236}">
                <a16:creationId xmlns:a16="http://schemas.microsoft.com/office/drawing/2014/main" id="{55F8FEAE-2C34-4469-A8DC-6BE70FB84A89}"/>
              </a:ext>
            </a:extLst>
          </p:cNvPr>
          <p:cNvGraphicFramePr>
            <a:graphicFrameLocks noGrp="1"/>
          </p:cNvGraphicFramePr>
          <p:nvPr>
            <p:ph idx="1"/>
            <p:extLst>
              <p:ext uri="{D42A27DB-BD31-4B8C-83A1-F6EECF244321}">
                <p14:modId xmlns:p14="http://schemas.microsoft.com/office/powerpoint/2010/main" val="3207288166"/>
              </p:ext>
            </p:extLst>
          </p:nvPr>
        </p:nvGraphicFramePr>
        <p:xfrm>
          <a:off x="0" y="397565"/>
          <a:ext cx="12078477" cy="6323910"/>
        </p:xfrm>
        <a:graphic>
          <a:graphicData uri="http://schemas.openxmlformats.org/drawingml/2006/table">
            <a:tbl>
              <a:tblPr firstRow="1" firstCol="1" bandRow="1">
                <a:tableStyleId>{69012ECD-51FC-41F1-AA8D-1B2483CD663E}</a:tableStyleId>
              </a:tblPr>
              <a:tblGrid>
                <a:gridCol w="681119">
                  <a:extLst>
                    <a:ext uri="{9D8B030D-6E8A-4147-A177-3AD203B41FA5}">
                      <a16:colId xmlns:a16="http://schemas.microsoft.com/office/drawing/2014/main" val="243369751"/>
                    </a:ext>
                  </a:extLst>
                </a:gridCol>
                <a:gridCol w="4192981">
                  <a:extLst>
                    <a:ext uri="{9D8B030D-6E8A-4147-A177-3AD203B41FA5}">
                      <a16:colId xmlns:a16="http://schemas.microsoft.com/office/drawing/2014/main" val="3741477283"/>
                    </a:ext>
                  </a:extLst>
                </a:gridCol>
                <a:gridCol w="885985">
                  <a:extLst>
                    <a:ext uri="{9D8B030D-6E8A-4147-A177-3AD203B41FA5}">
                      <a16:colId xmlns:a16="http://schemas.microsoft.com/office/drawing/2014/main" val="4191761694"/>
                    </a:ext>
                  </a:extLst>
                </a:gridCol>
                <a:gridCol w="717271">
                  <a:extLst>
                    <a:ext uri="{9D8B030D-6E8A-4147-A177-3AD203B41FA5}">
                      <a16:colId xmlns:a16="http://schemas.microsoft.com/office/drawing/2014/main" val="1645199944"/>
                    </a:ext>
                  </a:extLst>
                </a:gridCol>
                <a:gridCol w="807653">
                  <a:extLst>
                    <a:ext uri="{9D8B030D-6E8A-4147-A177-3AD203B41FA5}">
                      <a16:colId xmlns:a16="http://schemas.microsoft.com/office/drawing/2014/main" val="3034759708"/>
                    </a:ext>
                  </a:extLst>
                </a:gridCol>
                <a:gridCol w="932182">
                  <a:extLst>
                    <a:ext uri="{9D8B030D-6E8A-4147-A177-3AD203B41FA5}">
                      <a16:colId xmlns:a16="http://schemas.microsoft.com/office/drawing/2014/main" val="3518495033"/>
                    </a:ext>
                  </a:extLst>
                </a:gridCol>
                <a:gridCol w="904062">
                  <a:extLst>
                    <a:ext uri="{9D8B030D-6E8A-4147-A177-3AD203B41FA5}">
                      <a16:colId xmlns:a16="http://schemas.microsoft.com/office/drawing/2014/main" val="4282436465"/>
                    </a:ext>
                  </a:extLst>
                </a:gridCol>
                <a:gridCol w="655009">
                  <a:extLst>
                    <a:ext uri="{9D8B030D-6E8A-4147-A177-3AD203B41FA5}">
                      <a16:colId xmlns:a16="http://schemas.microsoft.com/office/drawing/2014/main" val="3054159354"/>
                    </a:ext>
                  </a:extLst>
                </a:gridCol>
                <a:gridCol w="737232">
                  <a:extLst>
                    <a:ext uri="{9D8B030D-6E8A-4147-A177-3AD203B41FA5}">
                      <a16:colId xmlns:a16="http://schemas.microsoft.com/office/drawing/2014/main" val="1361280549"/>
                    </a:ext>
                  </a:extLst>
                </a:gridCol>
                <a:gridCol w="1564983">
                  <a:extLst>
                    <a:ext uri="{9D8B030D-6E8A-4147-A177-3AD203B41FA5}">
                      <a16:colId xmlns:a16="http://schemas.microsoft.com/office/drawing/2014/main" val="191858484"/>
                    </a:ext>
                  </a:extLst>
                </a:gridCol>
              </a:tblGrid>
              <a:tr h="1228457">
                <a:tc gridSpan="2">
                  <a:txBody>
                    <a:bodyPr/>
                    <a:lstStyle/>
                    <a:p>
                      <a:pPr algn="ctr">
                        <a:lnSpc>
                          <a:spcPct val="107000"/>
                        </a:lnSpc>
                        <a:spcAft>
                          <a:spcPts val="800"/>
                        </a:spcAft>
                      </a:pPr>
                      <a:r>
                        <a:rPr lang="en-US" sz="1600">
                          <a:effectLst/>
                        </a:rPr>
                        <a:t>Organizational profile and Carbon Credits Trading</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hMerge="1">
                  <a:txBody>
                    <a:bodyPr/>
                    <a:lstStyle/>
                    <a:p>
                      <a:endParaRPr lang="en-CA"/>
                    </a:p>
                  </a:txBody>
                  <a:tcPr/>
                </a:tc>
                <a:tc>
                  <a:txBody>
                    <a:bodyPr/>
                    <a:lstStyle/>
                    <a:p>
                      <a:pPr algn="ctr">
                        <a:lnSpc>
                          <a:spcPct val="107000"/>
                        </a:lnSpc>
                        <a:spcAft>
                          <a:spcPts val="800"/>
                        </a:spcAft>
                      </a:pPr>
                      <a:r>
                        <a:rPr lang="en-US" sz="1600">
                          <a:effectLst/>
                        </a:rPr>
                        <a:t>Strongly agree</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a:txBody>
                    <a:bodyPr/>
                    <a:lstStyle/>
                    <a:p>
                      <a:pPr algn="ctr">
                        <a:lnSpc>
                          <a:spcPct val="107000"/>
                        </a:lnSpc>
                        <a:spcAft>
                          <a:spcPts val="800"/>
                        </a:spcAft>
                      </a:pPr>
                      <a:r>
                        <a:rPr lang="en-US" sz="1600">
                          <a:effectLst/>
                        </a:rPr>
                        <a:t>Agree</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a:txBody>
                    <a:bodyPr/>
                    <a:lstStyle/>
                    <a:p>
                      <a:pPr algn="ctr">
                        <a:lnSpc>
                          <a:spcPct val="107000"/>
                        </a:lnSpc>
                        <a:spcAft>
                          <a:spcPts val="800"/>
                        </a:spcAft>
                      </a:pPr>
                      <a:r>
                        <a:rPr lang="en-US" sz="1600" dirty="0">
                          <a:effectLst/>
                        </a:rPr>
                        <a:t>Neutral</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a:txBody>
                    <a:bodyPr/>
                    <a:lstStyle/>
                    <a:p>
                      <a:pPr algn="ctr">
                        <a:lnSpc>
                          <a:spcPct val="107000"/>
                        </a:lnSpc>
                        <a:spcAft>
                          <a:spcPts val="800"/>
                        </a:spcAft>
                      </a:pPr>
                      <a:r>
                        <a:rPr lang="en-US" sz="1600">
                          <a:effectLst/>
                        </a:rPr>
                        <a:t>Disagree</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a:txBody>
                    <a:bodyPr/>
                    <a:lstStyle/>
                    <a:p>
                      <a:pPr algn="ctr">
                        <a:lnSpc>
                          <a:spcPct val="107000"/>
                        </a:lnSpc>
                        <a:spcAft>
                          <a:spcPts val="800"/>
                        </a:spcAft>
                      </a:pPr>
                      <a:r>
                        <a:rPr lang="en-US" sz="1600">
                          <a:effectLst/>
                        </a:rPr>
                        <a:t>Strongly disagree</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3">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en-US" sz="1600" dirty="0">
                          <a:effectLst/>
                        </a:rPr>
                        <a:t>Total (n)</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p>
                      <a:pPr algn="l">
                        <a:lnSpc>
                          <a:spcPct val="107000"/>
                        </a:lnSpc>
                        <a:spcAft>
                          <a:spcPts val="800"/>
                        </a:spcAft>
                      </a:pP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b"/>
                </a:tc>
                <a:tc rowSpan="2">
                  <a:txBody>
                    <a:bodyPr/>
                    <a:lstStyle/>
                    <a:p>
                      <a:pPr algn="ctr">
                        <a:lnSpc>
                          <a:spcPct val="107000"/>
                        </a:lnSpc>
                        <a:spcAft>
                          <a:spcPts val="800"/>
                        </a:spcAft>
                      </a:pPr>
                      <a:r>
                        <a:rPr lang="en-US" sz="1600" dirty="0">
                          <a:effectLst/>
                        </a:rPr>
                        <a:t>AXN</a:t>
                      </a:r>
                    </a:p>
                    <a:p>
                      <a:pPr algn="ctr">
                        <a:lnSpc>
                          <a:spcPct val="107000"/>
                        </a:lnSpc>
                        <a:spcAft>
                          <a:spcPts val="800"/>
                        </a:spcAft>
                      </a:pPr>
                      <a:r>
                        <a:rPr lang="en-US" sz="1600" dirty="0">
                          <a:effectLst/>
                          <a:latin typeface="Calibri" panose="020F0502020204030204" pitchFamily="34" charset="0"/>
                          <a:ea typeface="Calibri" panose="020F0502020204030204" pitchFamily="34" charset="0"/>
                          <a:cs typeface="Mangal" panose="02040503050203030202" pitchFamily="18" charset="0"/>
                        </a:rPr>
                        <a:t>Where A=5 and N=150</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3">
                  <a:txBody>
                    <a:bodyPr/>
                    <a:lstStyle/>
                    <a:p>
                      <a:pPr>
                        <a:lnSpc>
                          <a:spcPct val="107000"/>
                        </a:lnSpc>
                        <a:spcAft>
                          <a:spcPts val="800"/>
                        </a:spcAft>
                      </a:pPr>
                      <a:r>
                        <a:rPr lang="en-US" sz="1600" dirty="0">
                          <a:effectLst/>
                        </a:rPr>
                        <a:t>Relative Importance Index (RII) = n/AXN</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b"/>
                </a:tc>
                <a:extLst>
                  <a:ext uri="{0D108BD9-81ED-4DB2-BD59-A6C34878D82A}">
                    <a16:rowId xmlns:a16="http://schemas.microsoft.com/office/drawing/2014/main" val="4101839080"/>
                  </a:ext>
                </a:extLst>
              </a:tr>
              <a:tr h="207945">
                <a:tc rowSpan="2">
                  <a:txBody>
                    <a:bodyPr/>
                    <a:lstStyle/>
                    <a:p>
                      <a:pPr algn="ctr">
                        <a:lnSpc>
                          <a:spcPct val="107000"/>
                        </a:lnSpc>
                        <a:spcAft>
                          <a:spcPts val="800"/>
                        </a:spcAft>
                      </a:pPr>
                      <a:r>
                        <a:rPr lang="en-US" sz="1600">
                          <a:effectLst/>
                        </a:rPr>
                        <a:t>Sr. No.</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2">
                  <a:txBody>
                    <a:bodyPr/>
                    <a:lstStyle/>
                    <a:p>
                      <a:r>
                        <a:rPr lang="en-US" sz="1600">
                          <a:effectLst/>
                        </a:rPr>
                        <a:t>Scale</a:t>
                      </a:r>
                      <a:endParaRPr lang="en-CA"/>
                    </a:p>
                  </a:txBody>
                  <a:tcPr marL="79592" marR="79592" marT="0" marB="0" anchor="ctr"/>
                </a:tc>
                <a:tc rowSpan="2">
                  <a:txBody>
                    <a:bodyPr/>
                    <a:lstStyle/>
                    <a:p>
                      <a:pPr algn="ctr">
                        <a:lnSpc>
                          <a:spcPct val="107000"/>
                        </a:lnSpc>
                        <a:spcAft>
                          <a:spcPts val="800"/>
                        </a:spcAft>
                      </a:pPr>
                      <a:r>
                        <a:rPr lang="en-US" sz="1600">
                          <a:effectLst/>
                        </a:rPr>
                        <a:t>5</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2">
                  <a:txBody>
                    <a:bodyPr/>
                    <a:lstStyle/>
                    <a:p>
                      <a:pPr algn="ctr">
                        <a:lnSpc>
                          <a:spcPct val="107000"/>
                        </a:lnSpc>
                        <a:spcAft>
                          <a:spcPts val="800"/>
                        </a:spcAft>
                      </a:pPr>
                      <a:r>
                        <a:rPr lang="en-US" sz="1600">
                          <a:effectLst/>
                        </a:rPr>
                        <a:t>4</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2">
                  <a:txBody>
                    <a:bodyPr/>
                    <a:lstStyle/>
                    <a:p>
                      <a:pPr algn="ctr">
                        <a:lnSpc>
                          <a:spcPct val="107000"/>
                        </a:lnSpc>
                        <a:spcAft>
                          <a:spcPts val="800"/>
                        </a:spcAft>
                      </a:pPr>
                      <a:r>
                        <a:rPr lang="en-US" sz="1600">
                          <a:effectLst/>
                        </a:rPr>
                        <a:t>3</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2">
                  <a:txBody>
                    <a:bodyPr/>
                    <a:lstStyle/>
                    <a:p>
                      <a:pPr algn="ctr">
                        <a:lnSpc>
                          <a:spcPct val="107000"/>
                        </a:lnSpc>
                        <a:spcAft>
                          <a:spcPts val="800"/>
                        </a:spcAft>
                      </a:pPr>
                      <a:r>
                        <a:rPr lang="en-US" sz="1600">
                          <a:effectLst/>
                        </a:rPr>
                        <a:t>2</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rowSpan="2">
                  <a:txBody>
                    <a:bodyPr/>
                    <a:lstStyle/>
                    <a:p>
                      <a:pPr algn="ctr">
                        <a:lnSpc>
                          <a:spcPct val="107000"/>
                        </a:lnSpc>
                        <a:spcAft>
                          <a:spcPts val="800"/>
                        </a:spcAft>
                      </a:pPr>
                      <a:r>
                        <a:rPr lang="en-US" sz="1600" dirty="0">
                          <a:effectLst/>
                        </a:rPr>
                        <a:t>1</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endParaRPr lang="en-CA"/>
                    </a:p>
                  </a:txBody>
                  <a:tcPr/>
                </a:tc>
                <a:tc vMerge="1">
                  <a:txBody>
                    <a:bodyPr/>
                    <a:lstStyle/>
                    <a:p>
                      <a:pPr algn="ctr">
                        <a:lnSpc>
                          <a:spcPct val="107000"/>
                        </a:lnSpc>
                        <a:spcAft>
                          <a:spcPts val="800"/>
                        </a:spcAft>
                      </a:pP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endParaRPr lang="en-CA"/>
                    </a:p>
                  </a:txBody>
                  <a:tcPr/>
                </a:tc>
                <a:extLst>
                  <a:ext uri="{0D108BD9-81ED-4DB2-BD59-A6C34878D82A}">
                    <a16:rowId xmlns:a16="http://schemas.microsoft.com/office/drawing/2014/main" val="3425936676"/>
                  </a:ext>
                </a:extLst>
              </a:tr>
              <a:tr h="317576">
                <a:tc vMerge="1">
                  <a:txBody>
                    <a:bodyPr/>
                    <a:lstStyle/>
                    <a:p>
                      <a:pPr>
                        <a:lnSpc>
                          <a:spcPct val="107000"/>
                        </a:lnSpc>
                        <a:spcAft>
                          <a:spcPts val="800"/>
                        </a:spcAft>
                      </a:pPr>
                      <a:r>
                        <a:rPr lang="en-US" sz="1600" dirty="0">
                          <a:effectLst/>
                        </a:rPr>
                        <a:t>Sr. No.</a:t>
                      </a:r>
                      <a:endParaRPr lang="en-CA" sz="1600" dirty="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Scale</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5</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4</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3</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2</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pPr algn="ctr">
                        <a:lnSpc>
                          <a:spcPct val="107000"/>
                        </a:lnSpc>
                        <a:spcAft>
                          <a:spcPts val="800"/>
                        </a:spcAft>
                      </a:pPr>
                      <a:r>
                        <a:rPr lang="en-US" sz="1600">
                          <a:effectLst/>
                        </a:rPr>
                        <a:t>1</a:t>
                      </a:r>
                      <a:endParaRPr lang="en-CA" sz="1600">
                        <a:effectLst/>
                        <a:latin typeface="Calibri" panose="020F0502020204030204" pitchFamily="34" charset="0"/>
                        <a:ea typeface="Calibri" panose="020F0502020204030204" pitchFamily="34" charset="0"/>
                        <a:cs typeface="Mangal" panose="02040503050203030202" pitchFamily="18" charset="0"/>
                      </a:endParaRPr>
                    </a:p>
                  </a:txBody>
                  <a:tcPr marL="79592" marR="79592" marT="0" marB="0" anchor="ctr"/>
                </a:tc>
                <a:tc vMerge="1">
                  <a:txBody>
                    <a:bodyPr/>
                    <a:lstStyle/>
                    <a:p>
                      <a:endParaRPr lang="en-CA"/>
                    </a:p>
                  </a:txBody>
                  <a:tcPr/>
                </a:tc>
                <a:tc>
                  <a:txBody>
                    <a:bodyPr/>
                    <a:lstStyle/>
                    <a:p>
                      <a:pPr>
                        <a:lnSpc>
                          <a:spcPct val="107000"/>
                        </a:lnSpc>
                        <a:spcAft>
                          <a:spcPts val="800"/>
                        </a:spcAft>
                      </a:pPr>
                      <a:r>
                        <a:rPr lang="en-CA" sz="1600" dirty="0">
                          <a:effectLst/>
                          <a:latin typeface="Calibri" panose="020F0502020204030204" pitchFamily="34" charset="0"/>
                          <a:ea typeface="Calibri" panose="020F0502020204030204" pitchFamily="34" charset="0"/>
                          <a:cs typeface="Mangal" panose="02040503050203030202" pitchFamily="18" charset="0"/>
                        </a:rPr>
                        <a:t>AXN</a:t>
                      </a:r>
                    </a:p>
                  </a:txBody>
                  <a:tcPr marL="79592" marR="79592" marT="0" marB="0" anchor="b"/>
                </a:tc>
                <a:tc vMerge="1">
                  <a:txBody>
                    <a:bodyPr/>
                    <a:lstStyle/>
                    <a:p>
                      <a:endParaRPr lang="en-CA"/>
                    </a:p>
                  </a:txBody>
                  <a:tcPr/>
                </a:tc>
                <a:extLst>
                  <a:ext uri="{0D108BD9-81ED-4DB2-BD59-A6C34878D82A}">
                    <a16:rowId xmlns:a16="http://schemas.microsoft.com/office/drawing/2014/main" val="3016021932"/>
                  </a:ext>
                </a:extLst>
              </a:tr>
              <a:tr h="884747">
                <a:tc>
                  <a:txBody>
                    <a:bodyPr/>
                    <a:lstStyle/>
                    <a:p>
                      <a:pPr indent="203200">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Saving carbon tax by increasing the volume of carbon credit trading</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330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164</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39</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28</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16</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577</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750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0.769</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extLst>
                  <a:ext uri="{0D108BD9-81ED-4DB2-BD59-A6C34878D82A}">
                    <a16:rowId xmlns:a16="http://schemas.microsoft.com/office/drawing/2014/main" val="498276015"/>
                  </a:ext>
                </a:extLst>
              </a:tr>
              <a:tr h="884747">
                <a:tc>
                  <a:txBody>
                    <a:bodyPr/>
                    <a:lstStyle/>
                    <a:p>
                      <a:pPr indent="203200">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Carbon credit trading provides competitive advantage</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290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216</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45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585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750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0.780</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extLst>
                  <a:ext uri="{0D108BD9-81ED-4DB2-BD59-A6C34878D82A}">
                    <a16:rowId xmlns:a16="http://schemas.microsoft.com/office/drawing/2014/main" val="409820550"/>
                  </a:ext>
                </a:extLst>
              </a:tr>
              <a:tr h="884747">
                <a:tc>
                  <a:txBody>
                    <a:bodyPr/>
                    <a:lstStyle/>
                    <a:p>
                      <a:pPr indent="203200">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The volume of carbon credit trading improves the prospects of venture capital</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295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232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dirty="0">
                          <a:effectLst/>
                          <a:latin typeface="Times New Roman" panose="02020603050405020304" pitchFamily="18" charset="0"/>
                          <a:ea typeface="Times New Roman" panose="02020603050405020304" pitchFamily="18" charset="0"/>
                          <a:cs typeface="Times New Roman" panose="02020603050405020304" pitchFamily="18" charset="0"/>
                        </a:rPr>
                        <a:t>42</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24</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dirty="0">
                          <a:effectLst/>
                          <a:latin typeface="Times New Roman" panose="02020603050405020304" pitchFamily="18" charset="0"/>
                          <a:ea typeface="Times New Roman" panose="02020603050405020304" pitchFamily="18" charset="0"/>
                          <a:cs typeface="Times New Roman" panose="02020603050405020304" pitchFamily="18" charset="0"/>
                        </a:rPr>
                        <a:t>7</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600</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750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0.800</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extLst>
                  <a:ext uri="{0D108BD9-81ED-4DB2-BD59-A6C34878D82A}">
                    <a16:rowId xmlns:a16="http://schemas.microsoft.com/office/drawing/2014/main" val="4283468798"/>
                  </a:ext>
                </a:extLst>
              </a:tr>
              <a:tr h="884747">
                <a:tc>
                  <a:txBody>
                    <a:bodyPr/>
                    <a:lstStyle/>
                    <a:p>
                      <a:pPr indent="203200">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Carbon credit trading leads to clean technology</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295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212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36</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580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750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0.773</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extLst>
                  <a:ext uri="{0D108BD9-81ED-4DB2-BD59-A6C34878D82A}">
                    <a16:rowId xmlns:a16="http://schemas.microsoft.com/office/drawing/2014/main" val="2225514271"/>
                  </a:ext>
                </a:extLst>
              </a:tr>
              <a:tr h="1030944">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5</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The volume of carbon credit trading enhances the possibility of International expansion (acquisition)</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225</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240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32</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19</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546</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a:effectLst/>
                          <a:latin typeface="Calibri" panose="020F0502020204030204" pitchFamily="34" charset="0"/>
                          <a:ea typeface="Times New Roman" panose="02020603050405020304" pitchFamily="18" charset="0"/>
                          <a:cs typeface="Calibri" panose="020F0502020204030204" pitchFamily="34" charset="0"/>
                        </a:rPr>
                        <a:t>750</a:t>
                      </a:r>
                      <a:endParaRPr lang="en-C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tc>
                  <a:txBody>
                    <a:bodyPr/>
                    <a:lstStyle/>
                    <a:p>
                      <a:pPr algn="ctr">
                        <a:lnSpc>
                          <a:spcPct val="107000"/>
                        </a:lnSpc>
                        <a:spcAft>
                          <a:spcPts val="800"/>
                        </a:spcAft>
                      </a:pPr>
                      <a:r>
                        <a:rPr lang="en-US" sz="1600" dirty="0">
                          <a:effectLst/>
                          <a:latin typeface="Calibri" panose="020F0502020204030204" pitchFamily="34" charset="0"/>
                          <a:ea typeface="Times New Roman" panose="02020603050405020304" pitchFamily="18" charset="0"/>
                          <a:cs typeface="Calibri" panose="020F0502020204030204" pitchFamily="34" charset="0"/>
                        </a:rPr>
                        <a:t>0.728</a:t>
                      </a:r>
                      <a:endParaRPr lang="en-C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b"/>
                </a:tc>
                <a:extLst>
                  <a:ext uri="{0D108BD9-81ED-4DB2-BD59-A6C34878D82A}">
                    <a16:rowId xmlns:a16="http://schemas.microsoft.com/office/drawing/2014/main" val="3945918773"/>
                  </a:ext>
                </a:extLst>
              </a:tr>
            </a:tbl>
          </a:graphicData>
        </a:graphic>
      </p:graphicFrame>
    </p:spTree>
    <p:extLst>
      <p:ext uri="{BB962C8B-B14F-4D97-AF65-F5344CB8AC3E}">
        <p14:creationId xmlns:p14="http://schemas.microsoft.com/office/powerpoint/2010/main" val="10613570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4">
            <a:extLst>
              <a:ext uri="{FF2B5EF4-FFF2-40B4-BE49-F238E27FC236}">
                <a16:creationId xmlns:a16="http://schemas.microsoft.com/office/drawing/2014/main" id="{53B021B3-DE93-4AB7-8A18-CF5F1CED88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6508407-6530-4308-AAC9-ABAA94645B9C}"/>
              </a:ext>
            </a:extLst>
          </p:cNvPr>
          <p:cNvSpPr>
            <a:spLocks noGrp="1"/>
          </p:cNvSpPr>
          <p:nvPr>
            <p:ph type="title"/>
          </p:nvPr>
        </p:nvSpPr>
        <p:spPr>
          <a:xfrm>
            <a:off x="841248" y="256032"/>
            <a:ext cx="10506456" cy="1014984"/>
          </a:xfrm>
        </p:spPr>
        <p:txBody>
          <a:bodyPr anchor="b">
            <a:normAutofit fontScale="90000"/>
          </a:bodyPr>
          <a:lstStyle/>
          <a:p>
            <a:pPr algn="ctr"/>
            <a:br>
              <a:rPr lang="en-US" sz="3100" b="1" dirty="0">
                <a:effectLst/>
                <a:latin typeface="Times New Roman" panose="02020603050405020304" pitchFamily="18" charset="0"/>
                <a:ea typeface="Calibri" panose="020F0502020204030204" pitchFamily="34" charset="0"/>
                <a:cs typeface="Mangal" panose="02040503050203030202" pitchFamily="18" charset="0"/>
              </a:rPr>
            </a:br>
            <a:br>
              <a:rPr lang="en-US" sz="3100" b="1" dirty="0">
                <a:effectLst/>
                <a:latin typeface="Times New Roman" panose="02020603050405020304" pitchFamily="18" charset="0"/>
                <a:ea typeface="Calibri" panose="020F0502020204030204" pitchFamily="34" charset="0"/>
                <a:cs typeface="Mangal" panose="02040503050203030202" pitchFamily="18" charset="0"/>
              </a:rPr>
            </a:br>
            <a:br>
              <a:rPr lang="en-US" sz="3100" b="1" dirty="0">
                <a:solidFill>
                  <a:schemeClr val="accent6">
                    <a:lumMod val="75000"/>
                  </a:schemeClr>
                </a:solidFill>
                <a:effectLst/>
                <a:latin typeface="Times New Roman" panose="02020603050405020304" pitchFamily="18" charset="0"/>
                <a:ea typeface="Calibri" panose="020F0502020204030204" pitchFamily="34" charset="0"/>
                <a:cs typeface="Mangal" panose="02040503050203030202" pitchFamily="18" charset="0"/>
              </a:rPr>
            </a:br>
            <a:r>
              <a:rPr lang="en-US" sz="3100" b="1" dirty="0">
                <a:solidFill>
                  <a:schemeClr val="accent6">
                    <a:lumMod val="75000"/>
                  </a:schemeClr>
                </a:solidFill>
                <a:effectLst/>
                <a:latin typeface="Times New Roman" panose="02020603050405020304" pitchFamily="18" charset="0"/>
                <a:ea typeface="Calibri" panose="020F0502020204030204" pitchFamily="34" charset="0"/>
                <a:cs typeface="Mangal" panose="02040503050203030202" pitchFamily="18" charset="0"/>
              </a:rPr>
              <a:t>RELATIVE IMPORTANCE INDEX (RANGING 0 TO 1)</a:t>
            </a:r>
            <a:br>
              <a:rPr lang="en-CA" sz="3100" dirty="0">
                <a:solidFill>
                  <a:srgbClr val="FF0000"/>
                </a:solidFill>
                <a:effectLst/>
                <a:latin typeface="Calibri" panose="020F0502020204030204" pitchFamily="34" charset="0"/>
                <a:ea typeface="Calibri" panose="020F0502020204030204" pitchFamily="34" charset="0"/>
                <a:cs typeface="Mangal" panose="02040503050203030202" pitchFamily="18" charset="0"/>
              </a:rPr>
            </a:br>
            <a:endParaRPr lang="en-CA" sz="3100" dirty="0">
              <a:solidFill>
                <a:srgbClr val="FF0000"/>
              </a:solidFill>
            </a:endParaRPr>
          </a:p>
        </p:txBody>
      </p:sp>
      <p:sp>
        <p:nvSpPr>
          <p:cNvPr id="17" name="Rectangle 16">
            <a:extLst>
              <a:ext uri="{FF2B5EF4-FFF2-40B4-BE49-F238E27FC236}">
                <a16:creationId xmlns:a16="http://schemas.microsoft.com/office/drawing/2014/main" id="{52D502E5-F6B4-4D58-B4AE-FC466FF15E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953" y="1634502"/>
            <a:ext cx="10451592"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9" name="Rectangle 18">
            <a:extLst>
              <a:ext uri="{FF2B5EF4-FFF2-40B4-BE49-F238E27FC236}">
                <a16:creationId xmlns:a16="http://schemas.microsoft.com/office/drawing/2014/main" id="{9DECDBF4-02B6-4BB4-B65B-B8107AD6A9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41248" y="1538176"/>
            <a:ext cx="1873457" cy="109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4" name="Slide Number Placeholder 3">
            <a:extLst>
              <a:ext uri="{FF2B5EF4-FFF2-40B4-BE49-F238E27FC236}">
                <a16:creationId xmlns:a16="http://schemas.microsoft.com/office/drawing/2014/main" id="{567FC832-8E00-43AD-874B-F7327B3DA6E6}"/>
              </a:ext>
            </a:extLst>
          </p:cNvPr>
          <p:cNvSpPr>
            <a:spLocks noGrp="1"/>
          </p:cNvSpPr>
          <p:nvPr>
            <p:ph type="sldNum" sz="quarter" idx="12"/>
          </p:nvPr>
        </p:nvSpPr>
        <p:spPr>
          <a:xfrm>
            <a:off x="8873254" y="6356350"/>
            <a:ext cx="2477498" cy="365125"/>
          </a:xfrm>
        </p:spPr>
        <p:txBody>
          <a:bodyPr>
            <a:normAutofit/>
          </a:bodyPr>
          <a:lstStyle/>
          <a:p>
            <a:pPr>
              <a:spcAft>
                <a:spcPts val="600"/>
              </a:spcAft>
            </a:pPr>
            <a:fld id="{07C7FEC9-823B-411C-9F20-A0DC9D0A7E4E}" type="slidenum">
              <a:rPr lang="en-US">
                <a:solidFill>
                  <a:schemeClr val="tx1">
                    <a:lumMod val="50000"/>
                    <a:lumOff val="50000"/>
                  </a:schemeClr>
                </a:solidFill>
              </a:rPr>
              <a:pPr>
                <a:spcAft>
                  <a:spcPts val="600"/>
                </a:spcAft>
              </a:pPr>
              <a:t>26</a:t>
            </a:fld>
            <a:endParaRPr lang="en-US">
              <a:solidFill>
                <a:schemeClr val="tx1">
                  <a:lumMod val="50000"/>
                  <a:lumOff val="50000"/>
                </a:schemeClr>
              </a:solidFill>
            </a:endParaRPr>
          </a:p>
        </p:txBody>
      </p:sp>
      <p:graphicFrame>
        <p:nvGraphicFramePr>
          <p:cNvPr id="5" name="Content Placeholder 4">
            <a:extLst>
              <a:ext uri="{FF2B5EF4-FFF2-40B4-BE49-F238E27FC236}">
                <a16:creationId xmlns:a16="http://schemas.microsoft.com/office/drawing/2014/main" id="{E8AAB792-A2A5-41A1-983C-230954F1D857}"/>
              </a:ext>
            </a:extLst>
          </p:cNvPr>
          <p:cNvGraphicFramePr>
            <a:graphicFrameLocks noGrp="1"/>
          </p:cNvGraphicFramePr>
          <p:nvPr>
            <p:ph idx="1"/>
            <p:extLst>
              <p:ext uri="{D42A27DB-BD31-4B8C-83A1-F6EECF244321}">
                <p14:modId xmlns:p14="http://schemas.microsoft.com/office/powerpoint/2010/main" val="515307403"/>
              </p:ext>
            </p:extLst>
          </p:nvPr>
        </p:nvGraphicFramePr>
        <p:xfrm>
          <a:off x="1161929" y="1915150"/>
          <a:ext cx="9859639" cy="4397627"/>
        </p:xfrm>
        <a:graphic>
          <a:graphicData uri="http://schemas.openxmlformats.org/drawingml/2006/table">
            <a:tbl>
              <a:tblPr firstRow="1" firstCol="1" bandRow="1">
                <a:tableStyleId>{5C22544A-7EE6-4342-B048-85BDC9FD1C3A}</a:tableStyleId>
              </a:tblPr>
              <a:tblGrid>
                <a:gridCol w="6096020">
                  <a:extLst>
                    <a:ext uri="{9D8B030D-6E8A-4147-A177-3AD203B41FA5}">
                      <a16:colId xmlns:a16="http://schemas.microsoft.com/office/drawing/2014/main" val="4193720231"/>
                    </a:ext>
                  </a:extLst>
                </a:gridCol>
                <a:gridCol w="1909394">
                  <a:extLst>
                    <a:ext uri="{9D8B030D-6E8A-4147-A177-3AD203B41FA5}">
                      <a16:colId xmlns:a16="http://schemas.microsoft.com/office/drawing/2014/main" val="168848609"/>
                    </a:ext>
                  </a:extLst>
                </a:gridCol>
                <a:gridCol w="1854225">
                  <a:extLst>
                    <a:ext uri="{9D8B030D-6E8A-4147-A177-3AD203B41FA5}">
                      <a16:colId xmlns:a16="http://schemas.microsoft.com/office/drawing/2014/main" val="4064073194"/>
                    </a:ext>
                  </a:extLst>
                </a:gridCol>
              </a:tblGrid>
              <a:tr h="916332">
                <a:tc>
                  <a:txBody>
                    <a:bodyPr/>
                    <a:lstStyle/>
                    <a:p>
                      <a:pPr marL="76200" algn="ctr"/>
                      <a:r>
                        <a:rPr lang="en-US" sz="2100" kern="0">
                          <a:effectLst/>
                        </a:rPr>
                        <a:t>Facets/Series</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US" sz="2100" kern="0">
                          <a:effectLst/>
                        </a:rPr>
                        <a:t>Relative importance value</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nchor="b"/>
                </a:tc>
                <a:tc>
                  <a:txBody>
                    <a:bodyPr/>
                    <a:lstStyle/>
                    <a:p>
                      <a:pPr marL="76200" algn="ctr"/>
                      <a:r>
                        <a:rPr lang="en-US" sz="2100" kern="0" dirty="0">
                          <a:effectLst/>
                        </a:rPr>
                        <a:t>Importance</a:t>
                      </a:r>
                    </a:p>
                    <a:p>
                      <a:pPr marL="76200" algn="ctr"/>
                      <a:r>
                        <a:rPr lang="en-US" sz="2100" b="1" kern="0" dirty="0">
                          <a:effectLst/>
                          <a:latin typeface="Calibri" panose="020F0502020204030204" pitchFamily="34" charset="0"/>
                          <a:ea typeface="Times New Roman" panose="02020603050405020304" pitchFamily="18" charset="0"/>
                          <a:cs typeface="Mangal" panose="02040503050203030202" pitchFamily="18" charset="0"/>
                        </a:rPr>
                        <a:t>Ranking</a:t>
                      </a:r>
                      <a:endParaRPr lang="en-CA" sz="2100" b="1"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extLst>
                  <a:ext uri="{0D108BD9-81ED-4DB2-BD59-A6C34878D82A}">
                    <a16:rowId xmlns:a16="http://schemas.microsoft.com/office/drawing/2014/main" val="3035967479"/>
                  </a:ext>
                </a:extLst>
              </a:tr>
              <a:tr h="639918">
                <a:tc>
                  <a:txBody>
                    <a:bodyPr/>
                    <a:lstStyle/>
                    <a:p>
                      <a:pPr marL="76200"/>
                      <a:r>
                        <a:rPr lang="en-US" sz="2100" kern="0">
                          <a:effectLst/>
                        </a:rPr>
                        <a:t>Saving carbon tax by increasing the volume of carbon credit trading</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US" sz="2100" kern="0" dirty="0">
                          <a:effectLst/>
                        </a:rPr>
                        <a:t>0.769</a:t>
                      </a:r>
                      <a:endParaRPr lang="en-CA" sz="2100" b="1"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nchor="b"/>
                </a:tc>
                <a:tc>
                  <a:txBody>
                    <a:bodyPr/>
                    <a:lstStyle/>
                    <a:p>
                      <a:pPr marL="76200" algn="ctr">
                        <a:lnSpc>
                          <a:spcPct val="250000"/>
                        </a:lnSpc>
                      </a:pPr>
                      <a:r>
                        <a:rPr lang="en-US" sz="2100" b="0" kern="0" dirty="0">
                          <a:effectLst/>
                          <a:latin typeface="Calibri" panose="020F0502020204030204" pitchFamily="34" charset="0"/>
                          <a:ea typeface="Times New Roman" panose="02020603050405020304" pitchFamily="18" charset="0"/>
                          <a:cs typeface="Mangal" panose="02040503050203030202" pitchFamily="18" charset="0"/>
                        </a:rPr>
                        <a:t>4</a:t>
                      </a:r>
                      <a:endParaRPr lang="en-CA" sz="2100" b="0"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extLst>
                  <a:ext uri="{0D108BD9-81ED-4DB2-BD59-A6C34878D82A}">
                    <a16:rowId xmlns:a16="http://schemas.microsoft.com/office/drawing/2014/main" val="2444908452"/>
                  </a:ext>
                </a:extLst>
              </a:tr>
              <a:tr h="639918">
                <a:tc>
                  <a:txBody>
                    <a:bodyPr/>
                    <a:lstStyle/>
                    <a:p>
                      <a:pPr marL="76200"/>
                      <a:r>
                        <a:rPr lang="en-US" sz="2100" kern="0">
                          <a:effectLst/>
                        </a:rPr>
                        <a:t>Carbon credit trading provides competitive advantage</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US" sz="2100" kern="0" dirty="0">
                          <a:effectLst/>
                        </a:rPr>
                        <a:t>0.780</a:t>
                      </a:r>
                      <a:endParaRPr lang="en-CA" sz="2100" b="1"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nchor="b"/>
                </a:tc>
                <a:tc>
                  <a:txBody>
                    <a:bodyPr/>
                    <a:lstStyle/>
                    <a:p>
                      <a:pPr marL="76200" algn="ctr" defTabSz="914400" rtl="0" eaLnBrk="1" latinLnBrk="0" hangingPunct="1">
                        <a:lnSpc>
                          <a:spcPct val="250000"/>
                        </a:lnSpc>
                      </a:pPr>
                      <a:r>
                        <a:rPr lang="en-US" sz="2100" kern="0" dirty="0">
                          <a:solidFill>
                            <a:schemeClr val="dk1"/>
                          </a:solidFill>
                          <a:effectLst/>
                          <a:latin typeface="+mn-lt"/>
                          <a:ea typeface="+mn-ea"/>
                          <a:cs typeface="+mn-cs"/>
                        </a:rPr>
                        <a:t>2</a:t>
                      </a:r>
                      <a:endParaRPr lang="en-CA" sz="2100" kern="0" dirty="0">
                        <a:solidFill>
                          <a:schemeClr val="dk1"/>
                        </a:solidFill>
                        <a:effectLst/>
                        <a:latin typeface="+mn-lt"/>
                        <a:ea typeface="+mn-ea"/>
                        <a:cs typeface="+mn-cs"/>
                      </a:endParaRPr>
                    </a:p>
                  </a:txBody>
                  <a:tcPr marL="129629" marR="129629" marT="0" marB="0"/>
                </a:tc>
                <a:extLst>
                  <a:ext uri="{0D108BD9-81ED-4DB2-BD59-A6C34878D82A}">
                    <a16:rowId xmlns:a16="http://schemas.microsoft.com/office/drawing/2014/main" val="52994572"/>
                  </a:ext>
                </a:extLst>
              </a:tr>
              <a:tr h="639918">
                <a:tc>
                  <a:txBody>
                    <a:bodyPr/>
                    <a:lstStyle/>
                    <a:p>
                      <a:pPr marL="76200"/>
                      <a:r>
                        <a:rPr lang="en-US" sz="2100" kern="0">
                          <a:effectLst/>
                        </a:rPr>
                        <a:t>The volume of carbon credit trading improves the prospects of venture capital</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US" sz="2100" kern="0" dirty="0">
                          <a:effectLst/>
                        </a:rPr>
                        <a:t>0.800</a:t>
                      </a:r>
                      <a:endParaRPr lang="en-CA" sz="2100" b="1"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nchor="b"/>
                </a:tc>
                <a:tc>
                  <a:txBody>
                    <a:bodyPr/>
                    <a:lstStyle/>
                    <a:p>
                      <a:pPr marL="76200" algn="ctr" defTabSz="914400" rtl="0" eaLnBrk="1" latinLnBrk="0" hangingPunct="1">
                        <a:lnSpc>
                          <a:spcPct val="250000"/>
                        </a:lnSpc>
                      </a:pPr>
                      <a:r>
                        <a:rPr lang="en-US" sz="2100" kern="0" dirty="0">
                          <a:solidFill>
                            <a:schemeClr val="dk1"/>
                          </a:solidFill>
                          <a:effectLst/>
                          <a:latin typeface="+mn-lt"/>
                          <a:ea typeface="+mn-ea"/>
                          <a:cs typeface="+mn-cs"/>
                        </a:rPr>
                        <a:t>1 </a:t>
                      </a:r>
                      <a:endParaRPr lang="en-CA" sz="2100" kern="0" dirty="0">
                        <a:solidFill>
                          <a:schemeClr val="dk1"/>
                        </a:solidFill>
                        <a:effectLst/>
                        <a:latin typeface="+mn-lt"/>
                        <a:ea typeface="+mn-ea"/>
                        <a:cs typeface="+mn-cs"/>
                      </a:endParaRPr>
                    </a:p>
                  </a:txBody>
                  <a:tcPr marL="129629" marR="129629" marT="0" marB="0"/>
                </a:tc>
                <a:extLst>
                  <a:ext uri="{0D108BD9-81ED-4DB2-BD59-A6C34878D82A}">
                    <a16:rowId xmlns:a16="http://schemas.microsoft.com/office/drawing/2014/main" val="848356691"/>
                  </a:ext>
                </a:extLst>
              </a:tr>
              <a:tr h="639918">
                <a:tc>
                  <a:txBody>
                    <a:bodyPr/>
                    <a:lstStyle/>
                    <a:p>
                      <a:pPr marL="76200"/>
                      <a:r>
                        <a:rPr lang="en-US" sz="2100" kern="0">
                          <a:effectLst/>
                        </a:rPr>
                        <a:t>Carbon credit trading leads to clean technology</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US" sz="2100" kern="0" dirty="0">
                          <a:effectLst/>
                        </a:rPr>
                        <a:t>0.773</a:t>
                      </a:r>
                      <a:endParaRPr lang="en-CA" sz="2100" b="1" kern="0" dirty="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nchor="b"/>
                </a:tc>
                <a:tc>
                  <a:txBody>
                    <a:bodyPr/>
                    <a:lstStyle/>
                    <a:p>
                      <a:pPr marL="76200" algn="ctr" defTabSz="914400" rtl="0" eaLnBrk="1" latinLnBrk="0" hangingPunct="1">
                        <a:lnSpc>
                          <a:spcPct val="250000"/>
                        </a:lnSpc>
                      </a:pPr>
                      <a:r>
                        <a:rPr lang="en-US" sz="2100" kern="0" dirty="0">
                          <a:solidFill>
                            <a:schemeClr val="dk1"/>
                          </a:solidFill>
                          <a:effectLst/>
                          <a:latin typeface="+mn-lt"/>
                          <a:ea typeface="+mn-ea"/>
                          <a:cs typeface="+mn-cs"/>
                        </a:rPr>
                        <a:t>3</a:t>
                      </a:r>
                      <a:endParaRPr lang="en-CA" sz="2100" kern="0" dirty="0">
                        <a:solidFill>
                          <a:schemeClr val="dk1"/>
                        </a:solidFill>
                        <a:effectLst/>
                        <a:latin typeface="+mn-lt"/>
                        <a:ea typeface="+mn-ea"/>
                        <a:cs typeface="+mn-cs"/>
                      </a:endParaRPr>
                    </a:p>
                  </a:txBody>
                  <a:tcPr marL="129629" marR="129629" marT="0" marB="0"/>
                </a:tc>
                <a:extLst>
                  <a:ext uri="{0D108BD9-81ED-4DB2-BD59-A6C34878D82A}">
                    <a16:rowId xmlns:a16="http://schemas.microsoft.com/office/drawing/2014/main" val="1732405169"/>
                  </a:ext>
                </a:extLst>
              </a:tr>
              <a:tr h="755519">
                <a:tc>
                  <a:txBody>
                    <a:bodyPr/>
                    <a:lstStyle/>
                    <a:p>
                      <a:pPr marL="76200"/>
                      <a:r>
                        <a:rPr lang="en-US" sz="2100" kern="0">
                          <a:effectLst/>
                        </a:rPr>
                        <a:t>The volume of carbon credit trading enhances the possibility of International expansion (acquisition)</a:t>
                      </a:r>
                      <a:endParaRPr lang="en-CA" sz="2100" b="1" kern="0">
                        <a:effectLst/>
                        <a:latin typeface="Calibri" panose="020F0502020204030204" pitchFamily="34" charset="0"/>
                        <a:ea typeface="Times New Roman" panose="02020603050405020304" pitchFamily="18" charset="0"/>
                        <a:cs typeface="Mangal" panose="02040503050203030202" pitchFamily="18" charset="0"/>
                      </a:endParaRPr>
                    </a:p>
                  </a:txBody>
                  <a:tcPr marL="129629" marR="129629" marT="0" marB="0"/>
                </a:tc>
                <a:tc>
                  <a:txBody>
                    <a:bodyPr/>
                    <a:lstStyle/>
                    <a:p>
                      <a:pPr marL="76200" algn="ctr"/>
                      <a:r>
                        <a:rPr lang="en-CA" sz="2100" b="0" kern="0" dirty="0">
                          <a:effectLst/>
                          <a:latin typeface="Calibri" panose="020F0502020204030204" pitchFamily="34" charset="0"/>
                          <a:ea typeface="Times New Roman" panose="02020603050405020304" pitchFamily="18" charset="0"/>
                          <a:cs typeface="Mangal" panose="02040503050203030202" pitchFamily="18" charset="0"/>
                        </a:rPr>
                        <a:t>0.728</a:t>
                      </a:r>
                    </a:p>
                  </a:txBody>
                  <a:tcPr marL="129629" marR="129629" marT="0" marB="0" anchor="b"/>
                </a:tc>
                <a:tc>
                  <a:txBody>
                    <a:bodyPr/>
                    <a:lstStyle/>
                    <a:p>
                      <a:pPr marL="76200" algn="ctr" defTabSz="914400" rtl="0" eaLnBrk="1" latinLnBrk="0" hangingPunct="1">
                        <a:lnSpc>
                          <a:spcPct val="250000"/>
                        </a:lnSpc>
                      </a:pPr>
                      <a:r>
                        <a:rPr lang="en-US" sz="2100" kern="0" dirty="0">
                          <a:solidFill>
                            <a:schemeClr val="dk1"/>
                          </a:solidFill>
                          <a:effectLst/>
                          <a:latin typeface="+mn-lt"/>
                          <a:ea typeface="+mn-ea"/>
                          <a:cs typeface="+mn-cs"/>
                        </a:rPr>
                        <a:t>5</a:t>
                      </a:r>
                      <a:endParaRPr lang="en-CA" sz="2100" kern="0" dirty="0">
                        <a:solidFill>
                          <a:schemeClr val="dk1"/>
                        </a:solidFill>
                        <a:effectLst/>
                        <a:latin typeface="+mn-lt"/>
                        <a:ea typeface="+mn-ea"/>
                        <a:cs typeface="+mn-cs"/>
                      </a:endParaRPr>
                    </a:p>
                  </a:txBody>
                  <a:tcPr marL="129629" marR="129629" marT="0" marB="0"/>
                </a:tc>
                <a:extLst>
                  <a:ext uri="{0D108BD9-81ED-4DB2-BD59-A6C34878D82A}">
                    <a16:rowId xmlns:a16="http://schemas.microsoft.com/office/drawing/2014/main" val="346877663"/>
                  </a:ext>
                </a:extLst>
              </a:tr>
            </a:tbl>
          </a:graphicData>
        </a:graphic>
      </p:graphicFrame>
    </p:spTree>
    <p:extLst>
      <p:ext uri="{BB962C8B-B14F-4D97-AF65-F5344CB8AC3E}">
        <p14:creationId xmlns:p14="http://schemas.microsoft.com/office/powerpoint/2010/main" val="9185580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887BA1-2773-4445-9CB1-15221E07AA11}"/>
              </a:ext>
            </a:extLst>
          </p:cNvPr>
          <p:cNvSpPr>
            <a:spLocks noGrp="1"/>
          </p:cNvSpPr>
          <p:nvPr>
            <p:ph type="title"/>
          </p:nvPr>
        </p:nvSpPr>
        <p:spPr>
          <a:xfrm>
            <a:off x="838200" y="19595"/>
            <a:ext cx="10515600" cy="460512"/>
          </a:xfrm>
        </p:spPr>
        <p:txBody>
          <a:bodyPr>
            <a:normAutofit fontScale="90000"/>
          </a:bodyPr>
          <a:lstStyle/>
          <a:p>
            <a:r>
              <a:rPr lang="en-CA" dirty="0">
                <a:solidFill>
                  <a:schemeClr val="accent6">
                    <a:lumMod val="75000"/>
                  </a:schemeClr>
                </a:solidFill>
              </a:rPr>
              <a:t>Some more results and inferences</a:t>
            </a:r>
          </a:p>
        </p:txBody>
      </p:sp>
      <p:sp>
        <p:nvSpPr>
          <p:cNvPr id="4" name="Slide Number Placeholder 3">
            <a:extLst>
              <a:ext uri="{FF2B5EF4-FFF2-40B4-BE49-F238E27FC236}">
                <a16:creationId xmlns:a16="http://schemas.microsoft.com/office/drawing/2014/main" id="{4299D11B-94BF-4325-8645-F4295C603D49}"/>
              </a:ext>
            </a:extLst>
          </p:cNvPr>
          <p:cNvSpPr>
            <a:spLocks noGrp="1"/>
          </p:cNvSpPr>
          <p:nvPr>
            <p:ph type="sldNum" sz="quarter" idx="12"/>
          </p:nvPr>
        </p:nvSpPr>
        <p:spPr/>
        <p:txBody>
          <a:bodyPr/>
          <a:lstStyle/>
          <a:p>
            <a:fld id="{07C7FEC9-823B-411C-9F20-A0DC9D0A7E4E}" type="slidenum">
              <a:rPr lang="en-US" smtClean="0"/>
              <a:t>27</a:t>
            </a:fld>
            <a:endParaRPr lang="en-US" dirty="0"/>
          </a:p>
        </p:txBody>
      </p:sp>
      <p:sp>
        <p:nvSpPr>
          <p:cNvPr id="5" name="Content Placeholder 4">
            <a:extLst>
              <a:ext uri="{FF2B5EF4-FFF2-40B4-BE49-F238E27FC236}">
                <a16:creationId xmlns:a16="http://schemas.microsoft.com/office/drawing/2014/main" id="{AC1336E1-1CA4-4777-80F3-C0103A1D24BC}"/>
              </a:ext>
            </a:extLst>
          </p:cNvPr>
          <p:cNvSpPr>
            <a:spLocks noGrp="1"/>
          </p:cNvSpPr>
          <p:nvPr>
            <p:ph idx="1"/>
          </p:nvPr>
        </p:nvSpPr>
        <p:spPr>
          <a:xfrm>
            <a:off x="470451" y="480106"/>
            <a:ext cx="10515600" cy="313932"/>
          </a:xfrm>
          <a:prstGeom prst="rect">
            <a:avLst/>
          </a:prstGeom>
          <a:noFill/>
        </p:spPr>
        <p:txBody>
          <a:bodyPr wrap="square" lIns="91440" tIns="45720" rIns="91440" bIns="45720">
            <a:spAutoFit/>
          </a:bodyPr>
          <a:lstStyle/>
          <a:p>
            <a:pPr marL="0" lvl="1" algn="just"/>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1.</a:t>
            </a:r>
            <a:r>
              <a:rPr lang="en-US" sz="1600" b="1"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 </a:t>
            </a:r>
            <a:r>
              <a:rPr lang="en-US" sz="1600" b="1" dirty="0">
                <a:solidFill>
                  <a:srgbClr val="333399"/>
                </a:solidFill>
              </a:rPr>
              <a:t>Duration of involvement in Carbon Credits Trading</a:t>
            </a:r>
            <a:endParaRPr lang="en-US" sz="1600" dirty="0">
              <a:solidFill>
                <a:srgbClr val="333399"/>
              </a:solidFill>
            </a:endParaRPr>
          </a:p>
        </p:txBody>
      </p:sp>
      <p:graphicFrame>
        <p:nvGraphicFramePr>
          <p:cNvPr id="6" name="Table 5">
            <a:extLst>
              <a:ext uri="{FF2B5EF4-FFF2-40B4-BE49-F238E27FC236}">
                <a16:creationId xmlns:a16="http://schemas.microsoft.com/office/drawing/2014/main" id="{EB15311E-643D-4565-9755-76A285968F0D}"/>
              </a:ext>
            </a:extLst>
          </p:cNvPr>
          <p:cNvGraphicFramePr>
            <a:graphicFrameLocks noGrp="1"/>
          </p:cNvGraphicFramePr>
          <p:nvPr>
            <p:extLst>
              <p:ext uri="{D42A27DB-BD31-4B8C-83A1-F6EECF244321}">
                <p14:modId xmlns:p14="http://schemas.microsoft.com/office/powerpoint/2010/main" val="4110684963"/>
              </p:ext>
            </p:extLst>
          </p:nvPr>
        </p:nvGraphicFramePr>
        <p:xfrm>
          <a:off x="1027042" y="813247"/>
          <a:ext cx="7772399" cy="2325624"/>
        </p:xfrm>
        <a:graphic>
          <a:graphicData uri="http://schemas.openxmlformats.org/drawingml/2006/table">
            <a:tbl>
              <a:tblPr/>
              <a:tblGrid>
                <a:gridCol w="1004557">
                  <a:extLst>
                    <a:ext uri="{9D8B030D-6E8A-4147-A177-3AD203B41FA5}">
                      <a16:colId xmlns:a16="http://schemas.microsoft.com/office/drawing/2014/main" val="20000"/>
                    </a:ext>
                  </a:extLst>
                </a:gridCol>
                <a:gridCol w="3186443">
                  <a:extLst>
                    <a:ext uri="{9D8B030D-6E8A-4147-A177-3AD203B41FA5}">
                      <a16:colId xmlns:a16="http://schemas.microsoft.com/office/drawing/2014/main" val="20001"/>
                    </a:ext>
                  </a:extLst>
                </a:gridCol>
                <a:gridCol w="1752600">
                  <a:extLst>
                    <a:ext uri="{9D8B030D-6E8A-4147-A177-3AD203B41FA5}">
                      <a16:colId xmlns:a16="http://schemas.microsoft.com/office/drawing/2014/main" val="20002"/>
                    </a:ext>
                  </a:extLst>
                </a:gridCol>
                <a:gridCol w="1828799">
                  <a:extLst>
                    <a:ext uri="{9D8B030D-6E8A-4147-A177-3AD203B41FA5}">
                      <a16:colId xmlns:a16="http://schemas.microsoft.com/office/drawing/2014/main" val="20003"/>
                    </a:ext>
                  </a:extLst>
                </a:gridCol>
              </a:tblGrid>
              <a:tr h="612546">
                <a:tc>
                  <a:txBody>
                    <a:bodyPr/>
                    <a:lstStyle/>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S. No.</a:t>
                      </a:r>
                      <a:endParaRPr lang="en-US" sz="160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Duration</a:t>
                      </a:r>
                      <a:endParaRPr lang="en-US" sz="160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1">
                          <a:solidFill>
                            <a:srgbClr val="333399"/>
                          </a:solidFill>
                          <a:latin typeface="Times New Roman"/>
                          <a:ea typeface="Times New Roman"/>
                          <a:cs typeface="Times New Roman"/>
                        </a:rPr>
                        <a:t>Frequency</a:t>
                      </a:r>
                      <a:endParaRPr lang="en-US" sz="160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Percentage</a:t>
                      </a:r>
                      <a:endParaRPr lang="en-US" sz="1600" dirty="0">
                        <a:solidFill>
                          <a:srgbClr val="333399"/>
                        </a:solidFill>
                        <a:latin typeface="Calibri"/>
                        <a:ea typeface="Times New Roman"/>
                        <a:cs typeface="Times New Roman"/>
                      </a:endParaRPr>
                    </a:p>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a:t>
                      </a:r>
                      <a:endParaRPr lang="en-US" sz="160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88971">
                <a:tc>
                  <a:txBody>
                    <a:bodyPr/>
                    <a:lstStyle/>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1</a:t>
                      </a:r>
                      <a:endParaRPr lang="en-US" sz="1600" dirty="0">
                        <a:solidFill>
                          <a:srgbClr val="333399"/>
                        </a:solidFill>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dirty="0">
                          <a:solidFill>
                            <a:srgbClr val="333399"/>
                          </a:solidFill>
                          <a:latin typeface="Times New Roman"/>
                          <a:ea typeface="Times New Roman"/>
                          <a:cs typeface="Times New Roman"/>
                        </a:rPr>
                        <a:t>Less than a year</a:t>
                      </a:r>
                      <a:endParaRPr lang="en-US" sz="1600" dirty="0">
                        <a:solidFill>
                          <a:srgbClr val="333399"/>
                        </a:solidFill>
                        <a:latin typeface="Calibri"/>
                        <a:ea typeface="Times New Roman"/>
                        <a:cs typeface="Times New Roman"/>
                      </a:endParaRP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3</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21.4</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8971">
                <a:tc>
                  <a:txBody>
                    <a:bodyPr/>
                    <a:lstStyle/>
                    <a:p>
                      <a:pPr marL="0" marR="0" algn="ctr">
                        <a:lnSpc>
                          <a:spcPct val="150000"/>
                        </a:lnSpc>
                        <a:spcBef>
                          <a:spcPts val="0"/>
                        </a:spcBef>
                        <a:spcAft>
                          <a:spcPts val="0"/>
                        </a:spcAft>
                      </a:pPr>
                      <a:r>
                        <a:rPr lang="en-US" sz="1600" b="1">
                          <a:solidFill>
                            <a:srgbClr val="333399"/>
                          </a:solidFill>
                          <a:latin typeface="Times New Roman"/>
                          <a:ea typeface="Times New Roman"/>
                          <a:cs typeface="Times New Roman"/>
                        </a:rPr>
                        <a:t>2</a:t>
                      </a:r>
                      <a:endParaRPr lang="en-US" sz="1600">
                        <a:solidFill>
                          <a:srgbClr val="333399"/>
                        </a:solidFill>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dirty="0">
                          <a:solidFill>
                            <a:srgbClr val="333399"/>
                          </a:solidFill>
                          <a:latin typeface="Times New Roman"/>
                          <a:ea typeface="Times New Roman"/>
                          <a:cs typeface="Times New Roman"/>
                        </a:rPr>
                        <a:t>Between one and two years</a:t>
                      </a:r>
                      <a:endParaRPr lang="en-US" sz="1600" dirty="0">
                        <a:solidFill>
                          <a:srgbClr val="333399"/>
                        </a:solidFill>
                        <a:latin typeface="Calibri"/>
                        <a:ea typeface="Times New Roman"/>
                        <a:cs typeface="Times New Roman"/>
                      </a:endParaRP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4</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28.6</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8971">
                <a:tc>
                  <a:txBody>
                    <a:bodyPr/>
                    <a:lstStyle/>
                    <a:p>
                      <a:pPr marL="0" marR="0" algn="ctr">
                        <a:lnSpc>
                          <a:spcPct val="150000"/>
                        </a:lnSpc>
                        <a:spcBef>
                          <a:spcPts val="0"/>
                        </a:spcBef>
                        <a:spcAft>
                          <a:spcPts val="0"/>
                        </a:spcAft>
                      </a:pPr>
                      <a:r>
                        <a:rPr lang="en-US" sz="1600" b="1">
                          <a:solidFill>
                            <a:srgbClr val="333399"/>
                          </a:solidFill>
                          <a:latin typeface="Times New Roman"/>
                          <a:ea typeface="Times New Roman"/>
                          <a:cs typeface="Times New Roman"/>
                        </a:rPr>
                        <a:t>3</a:t>
                      </a:r>
                      <a:endParaRPr lang="en-US" sz="1600">
                        <a:solidFill>
                          <a:srgbClr val="333399"/>
                        </a:solidFill>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dirty="0">
                          <a:solidFill>
                            <a:srgbClr val="333399"/>
                          </a:solidFill>
                          <a:latin typeface="Times New Roman"/>
                          <a:ea typeface="Times New Roman"/>
                          <a:cs typeface="Times New Roman"/>
                        </a:rPr>
                        <a:t>Between two and three years</a:t>
                      </a:r>
                      <a:endParaRPr lang="en-US" sz="1600" dirty="0">
                        <a:solidFill>
                          <a:srgbClr val="333399"/>
                        </a:solidFill>
                        <a:latin typeface="Calibri"/>
                        <a:ea typeface="Times New Roman"/>
                        <a:cs typeface="Times New Roman"/>
                      </a:endParaRP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2</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14.3</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88971">
                <a:tc>
                  <a:txBody>
                    <a:bodyPr/>
                    <a:lstStyle/>
                    <a:p>
                      <a:pPr marL="0" marR="0" algn="ctr">
                        <a:lnSpc>
                          <a:spcPct val="150000"/>
                        </a:lnSpc>
                        <a:spcBef>
                          <a:spcPts val="0"/>
                        </a:spcBef>
                        <a:spcAft>
                          <a:spcPts val="0"/>
                        </a:spcAft>
                      </a:pPr>
                      <a:r>
                        <a:rPr lang="en-US" sz="1600" b="1">
                          <a:solidFill>
                            <a:srgbClr val="333399"/>
                          </a:solidFill>
                          <a:latin typeface="Times New Roman"/>
                          <a:ea typeface="Times New Roman"/>
                          <a:cs typeface="Times New Roman"/>
                        </a:rPr>
                        <a:t>4</a:t>
                      </a:r>
                      <a:endParaRPr lang="en-US" sz="1600">
                        <a:solidFill>
                          <a:srgbClr val="333399"/>
                        </a:solidFill>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a:solidFill>
                            <a:srgbClr val="333399"/>
                          </a:solidFill>
                          <a:latin typeface="Times New Roman"/>
                          <a:ea typeface="Times New Roman"/>
                          <a:cs typeface="Times New Roman"/>
                        </a:rPr>
                        <a:t>Between three and four years</a:t>
                      </a:r>
                      <a:endParaRPr lang="en-US" sz="1600">
                        <a:solidFill>
                          <a:srgbClr val="333399"/>
                        </a:solidFill>
                        <a:latin typeface="Calibri"/>
                        <a:ea typeface="Times New Roman"/>
                        <a:cs typeface="Times New Roman"/>
                      </a:endParaRP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4</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28.6</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88971">
                <a:tc>
                  <a:txBody>
                    <a:bodyPr/>
                    <a:lstStyle/>
                    <a:p>
                      <a:pPr marL="0" marR="0" algn="ctr">
                        <a:lnSpc>
                          <a:spcPct val="150000"/>
                        </a:lnSpc>
                        <a:spcBef>
                          <a:spcPts val="0"/>
                        </a:spcBef>
                        <a:spcAft>
                          <a:spcPts val="0"/>
                        </a:spcAft>
                      </a:pPr>
                      <a:r>
                        <a:rPr lang="en-US" sz="1600" b="1" dirty="0">
                          <a:solidFill>
                            <a:srgbClr val="333399"/>
                          </a:solidFill>
                          <a:latin typeface="Times New Roman"/>
                          <a:ea typeface="Times New Roman"/>
                          <a:cs typeface="Times New Roman"/>
                        </a:rPr>
                        <a:t>5</a:t>
                      </a:r>
                      <a:endParaRPr lang="en-US" sz="1600" dirty="0">
                        <a:solidFill>
                          <a:srgbClr val="333399"/>
                        </a:solidFill>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0"/>
                        </a:spcAft>
                      </a:pPr>
                      <a:r>
                        <a:rPr lang="en-US" sz="1600" b="1" dirty="0">
                          <a:solidFill>
                            <a:srgbClr val="333399"/>
                          </a:solidFill>
                          <a:latin typeface="Times New Roman"/>
                          <a:ea typeface="Times New Roman"/>
                          <a:cs typeface="Times New Roman"/>
                        </a:rPr>
                        <a:t>More than four years</a:t>
                      </a:r>
                      <a:endParaRPr lang="en-US" sz="1600" dirty="0">
                        <a:solidFill>
                          <a:srgbClr val="333399"/>
                        </a:solidFill>
                        <a:latin typeface="Calibri"/>
                        <a:ea typeface="Times New Roman"/>
                        <a:cs typeface="Times New Roman"/>
                      </a:endParaRPr>
                    </a:p>
                  </a:txBody>
                  <a:tcPr marL="68580" marR="6858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1</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solidFill>
                            <a:srgbClr val="333399"/>
                          </a:solidFill>
                          <a:latin typeface="Times New Roman"/>
                          <a:ea typeface="Times New Roman"/>
                          <a:cs typeface="Times New Roman"/>
                        </a:rPr>
                        <a:t>7.1</a:t>
                      </a:r>
                      <a:endParaRPr lang="en-US" sz="1600" b="0" dirty="0">
                        <a:solidFill>
                          <a:srgbClr val="333399"/>
                        </a:solidFill>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7" name="TextBox 6">
            <a:extLst>
              <a:ext uri="{FF2B5EF4-FFF2-40B4-BE49-F238E27FC236}">
                <a16:creationId xmlns:a16="http://schemas.microsoft.com/office/drawing/2014/main" id="{F8FCA055-5A74-4942-AE52-C3CDB967CD35}"/>
              </a:ext>
            </a:extLst>
          </p:cNvPr>
          <p:cNvSpPr txBox="1"/>
          <p:nvPr/>
        </p:nvSpPr>
        <p:spPr>
          <a:xfrm>
            <a:off x="934277" y="3158080"/>
            <a:ext cx="9959009" cy="584775"/>
          </a:xfrm>
          <a:prstGeom prst="rect">
            <a:avLst/>
          </a:prstGeom>
          <a:noFill/>
        </p:spPr>
        <p:txBody>
          <a:bodyPr wrap="square" rtlCol="0">
            <a:spAutoFit/>
          </a:bodyPr>
          <a:lstStyle/>
          <a:p>
            <a:pPr algn="just"/>
            <a:r>
              <a:rPr lang="en-US" sz="1600" dirty="0">
                <a:solidFill>
                  <a:srgbClr val="333399"/>
                </a:solidFill>
              </a:rPr>
              <a:t>The duration of involvement in Carbon Credits Trading of most organizations (except) is less than four years as on September 01, 2019. This shows that it is a newer concept in Canada. </a:t>
            </a:r>
            <a:endParaRPr lang="en-US" sz="1600" b="1" dirty="0">
              <a:solidFill>
                <a:srgbClr val="333399"/>
              </a:solidFill>
            </a:endParaRPr>
          </a:p>
        </p:txBody>
      </p:sp>
      <p:sp>
        <p:nvSpPr>
          <p:cNvPr id="8" name="Rectangle 7">
            <a:extLst>
              <a:ext uri="{FF2B5EF4-FFF2-40B4-BE49-F238E27FC236}">
                <a16:creationId xmlns:a16="http://schemas.microsoft.com/office/drawing/2014/main" id="{9E11ACF7-E984-4D48-95D1-ED1131765F05}"/>
              </a:ext>
            </a:extLst>
          </p:cNvPr>
          <p:cNvSpPr/>
          <p:nvPr/>
        </p:nvSpPr>
        <p:spPr>
          <a:xfrm>
            <a:off x="838200" y="4212322"/>
            <a:ext cx="10982739" cy="338554"/>
          </a:xfrm>
          <a:prstGeom prst="rect">
            <a:avLst/>
          </a:prstGeom>
          <a:noFill/>
        </p:spPr>
        <p:txBody>
          <a:bodyPr wrap="square" lIns="91440" tIns="45720" rIns="91440" bIns="45720">
            <a:spAutoFit/>
          </a:bodyPr>
          <a:lstStyle/>
          <a:p>
            <a:pPr marL="0" lvl="1" algn="just"/>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2. </a:t>
            </a:r>
            <a:r>
              <a:rPr lang="en-US" sz="1600" b="1" dirty="0">
                <a:solidFill>
                  <a:srgbClr val="333399"/>
                </a:solidFill>
              </a:rPr>
              <a:t>Provision of purchased carbon credits for further sale to the carbon offset providers/ traders/organizations </a:t>
            </a:r>
            <a:endParaRPr lang="en-US" sz="1600" dirty="0">
              <a:solidFill>
                <a:srgbClr val="333399"/>
              </a:solidFill>
            </a:endParaRPr>
          </a:p>
        </p:txBody>
      </p:sp>
      <p:graphicFrame>
        <p:nvGraphicFramePr>
          <p:cNvPr id="9" name="Table 8">
            <a:extLst>
              <a:ext uri="{FF2B5EF4-FFF2-40B4-BE49-F238E27FC236}">
                <a16:creationId xmlns:a16="http://schemas.microsoft.com/office/drawing/2014/main" id="{EE16E538-8426-4529-A259-93A59DA8F3F9}"/>
              </a:ext>
            </a:extLst>
          </p:cNvPr>
          <p:cNvGraphicFramePr>
            <a:graphicFrameLocks noGrp="1"/>
          </p:cNvGraphicFramePr>
          <p:nvPr>
            <p:extLst>
              <p:ext uri="{D42A27DB-BD31-4B8C-83A1-F6EECF244321}">
                <p14:modId xmlns:p14="http://schemas.microsoft.com/office/powerpoint/2010/main" val="3890020228"/>
              </p:ext>
            </p:extLst>
          </p:nvPr>
        </p:nvGraphicFramePr>
        <p:xfrm>
          <a:off x="1027042" y="4606614"/>
          <a:ext cx="10078281" cy="1283970"/>
        </p:xfrm>
        <a:graphic>
          <a:graphicData uri="http://schemas.openxmlformats.org/drawingml/2006/table">
            <a:tbl>
              <a:tblPr/>
              <a:tblGrid>
                <a:gridCol w="4057137">
                  <a:extLst>
                    <a:ext uri="{9D8B030D-6E8A-4147-A177-3AD203B41FA5}">
                      <a16:colId xmlns:a16="http://schemas.microsoft.com/office/drawing/2014/main" val="20000"/>
                    </a:ext>
                  </a:extLst>
                </a:gridCol>
                <a:gridCol w="1039768">
                  <a:extLst>
                    <a:ext uri="{9D8B030D-6E8A-4147-A177-3AD203B41FA5}">
                      <a16:colId xmlns:a16="http://schemas.microsoft.com/office/drawing/2014/main" val="20001"/>
                    </a:ext>
                  </a:extLst>
                </a:gridCol>
                <a:gridCol w="1692173">
                  <a:extLst>
                    <a:ext uri="{9D8B030D-6E8A-4147-A177-3AD203B41FA5}">
                      <a16:colId xmlns:a16="http://schemas.microsoft.com/office/drawing/2014/main" val="20002"/>
                    </a:ext>
                  </a:extLst>
                </a:gridCol>
                <a:gridCol w="1413541">
                  <a:extLst>
                    <a:ext uri="{9D8B030D-6E8A-4147-A177-3AD203B41FA5}">
                      <a16:colId xmlns:a16="http://schemas.microsoft.com/office/drawing/2014/main" val="20003"/>
                    </a:ext>
                  </a:extLst>
                </a:gridCol>
                <a:gridCol w="1875662">
                  <a:extLst>
                    <a:ext uri="{9D8B030D-6E8A-4147-A177-3AD203B41FA5}">
                      <a16:colId xmlns:a16="http://schemas.microsoft.com/office/drawing/2014/main" val="20004"/>
                    </a:ext>
                  </a:extLst>
                </a:gridCol>
              </a:tblGrid>
              <a:tr h="542925">
                <a:tc>
                  <a:txBody>
                    <a:bodyPr/>
                    <a:lstStyle/>
                    <a:p>
                      <a:pPr algn="ctr" fontAlgn="ctr"/>
                      <a:r>
                        <a:rPr lang="en-US" sz="1600" b="1" i="0" u="none" strike="noStrike" dirty="0">
                          <a:solidFill>
                            <a:srgbClr val="333399"/>
                          </a:solidFill>
                          <a:latin typeface="Times New Roman"/>
                        </a:rPr>
                        <a:t>Null Hypothesis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Mean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Standard Deviation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Significance         (2-tailed)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Not Rejected /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71500">
                <a:tc>
                  <a:txBody>
                    <a:bodyPr/>
                    <a:lstStyle/>
                    <a:p>
                      <a:pPr algn="just" fontAlgn="b"/>
                      <a:r>
                        <a:rPr lang="en-US" sz="1600" b="0" i="0" u="none" strike="noStrike" dirty="0">
                          <a:solidFill>
                            <a:srgbClr val="333399"/>
                          </a:solidFill>
                          <a:latin typeface="Times New Roman"/>
                        </a:rPr>
                        <a:t>No provision of purchased carbon credits for further sale to the carbon offset providers/ traders</a:t>
                      </a:r>
                      <a:r>
                        <a:rPr lang="en-US" sz="1600" b="0" i="1" u="none" strike="noStrike" dirty="0">
                          <a:solidFill>
                            <a:srgbClr val="333399"/>
                          </a:solidFill>
                          <a:latin typeface="Times New Roman"/>
                        </a:rPr>
                        <a:t>.</a:t>
                      </a:r>
                      <a:endParaRPr lang="en-US" sz="1600" b="0" i="0" u="none" strike="noStrike" dirty="0">
                        <a:solidFill>
                          <a:srgbClr val="333399"/>
                        </a:solidFill>
                        <a:latin typeface="Times New Roman"/>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3.85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0.937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0.000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TextBox 9">
            <a:extLst>
              <a:ext uri="{FF2B5EF4-FFF2-40B4-BE49-F238E27FC236}">
                <a16:creationId xmlns:a16="http://schemas.microsoft.com/office/drawing/2014/main" id="{53D74F09-CC13-458C-B850-BA8E88CBB0DA}"/>
              </a:ext>
            </a:extLst>
          </p:cNvPr>
          <p:cNvSpPr txBox="1"/>
          <p:nvPr/>
        </p:nvSpPr>
        <p:spPr>
          <a:xfrm>
            <a:off x="934277" y="5803790"/>
            <a:ext cx="10171046" cy="830997"/>
          </a:xfrm>
          <a:prstGeom prst="rect">
            <a:avLst/>
          </a:prstGeom>
          <a:noFill/>
        </p:spPr>
        <p:txBody>
          <a:bodyPr wrap="square" rtlCol="0">
            <a:spAutoFit/>
          </a:bodyPr>
          <a:lstStyle/>
          <a:p>
            <a:pPr algn="just"/>
            <a:r>
              <a:rPr lang="en-US" sz="1600" dirty="0">
                <a:solidFill>
                  <a:srgbClr val="333399"/>
                </a:solidFill>
              </a:rPr>
              <a:t>The computed value of t test of significance is 0.000 that is less than the p-value of 0.05, it is interpreted that the null hypothesis is rejected. </a:t>
            </a:r>
            <a:r>
              <a:rPr lang="en-US" sz="1600" b="1" dirty="0">
                <a:solidFill>
                  <a:srgbClr val="333399"/>
                </a:solidFill>
              </a:rPr>
              <a:t>So, there is a provision of purchased carbon credits for further sale to the carbon offset providers/ traders/organizations.</a:t>
            </a:r>
          </a:p>
        </p:txBody>
      </p:sp>
    </p:spTree>
    <p:extLst>
      <p:ext uri="{BB962C8B-B14F-4D97-AF65-F5344CB8AC3E}">
        <p14:creationId xmlns:p14="http://schemas.microsoft.com/office/powerpoint/2010/main" val="263961348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6DB306-1FDD-47EF-A343-D59449E06D06}"/>
              </a:ext>
            </a:extLst>
          </p:cNvPr>
          <p:cNvSpPr>
            <a:spLocks noGrp="1"/>
          </p:cNvSpPr>
          <p:nvPr>
            <p:ph type="title"/>
          </p:nvPr>
        </p:nvSpPr>
        <p:spPr>
          <a:xfrm>
            <a:off x="838200" y="136525"/>
            <a:ext cx="10515600" cy="313049"/>
          </a:xfrm>
        </p:spPr>
        <p:txBody>
          <a:bodyPr>
            <a:normAutofit fontScale="90000"/>
          </a:bodyPr>
          <a:lstStyle/>
          <a:p>
            <a:r>
              <a:rPr lang="en-CA" dirty="0">
                <a:solidFill>
                  <a:schemeClr val="accent6">
                    <a:lumMod val="75000"/>
                  </a:schemeClr>
                </a:solidFill>
              </a:rPr>
              <a:t>More results and inferences…</a:t>
            </a:r>
          </a:p>
        </p:txBody>
      </p:sp>
      <p:sp>
        <p:nvSpPr>
          <p:cNvPr id="4" name="Slide Number Placeholder 3">
            <a:extLst>
              <a:ext uri="{FF2B5EF4-FFF2-40B4-BE49-F238E27FC236}">
                <a16:creationId xmlns:a16="http://schemas.microsoft.com/office/drawing/2014/main" id="{879C19B4-EC7C-4D49-8D0C-C3894B351CEC}"/>
              </a:ext>
            </a:extLst>
          </p:cNvPr>
          <p:cNvSpPr>
            <a:spLocks noGrp="1"/>
          </p:cNvSpPr>
          <p:nvPr>
            <p:ph type="sldNum" sz="quarter" idx="12"/>
          </p:nvPr>
        </p:nvSpPr>
        <p:spPr/>
        <p:txBody>
          <a:bodyPr/>
          <a:lstStyle/>
          <a:p>
            <a:fld id="{07C7FEC9-823B-411C-9F20-A0DC9D0A7E4E}" type="slidenum">
              <a:rPr lang="en-US" smtClean="0"/>
              <a:t>28</a:t>
            </a:fld>
            <a:endParaRPr lang="en-US"/>
          </a:p>
        </p:txBody>
      </p:sp>
      <p:sp>
        <p:nvSpPr>
          <p:cNvPr id="5" name="Content Placeholder 4">
            <a:extLst>
              <a:ext uri="{FF2B5EF4-FFF2-40B4-BE49-F238E27FC236}">
                <a16:creationId xmlns:a16="http://schemas.microsoft.com/office/drawing/2014/main" id="{7B0D8AA6-CFB0-44F0-A070-9D5193CCCDF1}"/>
              </a:ext>
            </a:extLst>
          </p:cNvPr>
          <p:cNvSpPr>
            <a:spLocks noGrp="1"/>
          </p:cNvSpPr>
          <p:nvPr>
            <p:ph idx="1"/>
          </p:nvPr>
        </p:nvSpPr>
        <p:spPr>
          <a:xfrm>
            <a:off x="838200" y="557213"/>
            <a:ext cx="10515600" cy="313932"/>
          </a:xfrm>
          <a:prstGeom prst="rect">
            <a:avLst/>
          </a:prstGeom>
          <a:noFill/>
        </p:spPr>
        <p:txBody>
          <a:bodyPr wrap="square" lIns="91440" tIns="45720" rIns="91440" bIns="45720">
            <a:spAutoFit/>
          </a:bodyPr>
          <a:lstStyle/>
          <a:p>
            <a:pPr marL="0" lvl="1" indent="0" algn="just">
              <a:buNone/>
            </a:pPr>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3. </a:t>
            </a:r>
            <a:r>
              <a:rPr lang="en-US" sz="1600" b="1" dirty="0">
                <a:solidFill>
                  <a:srgbClr val="333399"/>
                </a:solidFill>
              </a:rPr>
              <a:t>The size (revenue) of an organization affects the level of carbon credits trading</a:t>
            </a:r>
            <a:endParaRPr lang="en-US" sz="1600" dirty="0">
              <a:solidFill>
                <a:srgbClr val="333399"/>
              </a:solidFill>
            </a:endParaRPr>
          </a:p>
        </p:txBody>
      </p:sp>
      <p:graphicFrame>
        <p:nvGraphicFramePr>
          <p:cNvPr id="6" name="Table 5">
            <a:extLst>
              <a:ext uri="{FF2B5EF4-FFF2-40B4-BE49-F238E27FC236}">
                <a16:creationId xmlns:a16="http://schemas.microsoft.com/office/drawing/2014/main" id="{FD6786AA-4327-4608-A7AF-9A35138927AC}"/>
              </a:ext>
            </a:extLst>
          </p:cNvPr>
          <p:cNvGraphicFramePr>
            <a:graphicFrameLocks noGrp="1"/>
          </p:cNvGraphicFramePr>
          <p:nvPr>
            <p:extLst>
              <p:ext uri="{D42A27DB-BD31-4B8C-83A1-F6EECF244321}">
                <p14:modId xmlns:p14="http://schemas.microsoft.com/office/powerpoint/2010/main" val="2653607073"/>
              </p:ext>
            </p:extLst>
          </p:nvPr>
        </p:nvGraphicFramePr>
        <p:xfrm>
          <a:off x="838200" y="978784"/>
          <a:ext cx="10515600" cy="1114425"/>
        </p:xfrm>
        <a:graphic>
          <a:graphicData uri="http://schemas.openxmlformats.org/drawingml/2006/table">
            <a:tbl>
              <a:tblPr/>
              <a:tblGrid>
                <a:gridCol w="4233186">
                  <a:extLst>
                    <a:ext uri="{9D8B030D-6E8A-4147-A177-3AD203B41FA5}">
                      <a16:colId xmlns:a16="http://schemas.microsoft.com/office/drawing/2014/main" val="20000"/>
                    </a:ext>
                  </a:extLst>
                </a:gridCol>
                <a:gridCol w="1084886">
                  <a:extLst>
                    <a:ext uri="{9D8B030D-6E8A-4147-A177-3AD203B41FA5}">
                      <a16:colId xmlns:a16="http://schemas.microsoft.com/office/drawing/2014/main" val="20001"/>
                    </a:ext>
                  </a:extLst>
                </a:gridCol>
                <a:gridCol w="1765600">
                  <a:extLst>
                    <a:ext uri="{9D8B030D-6E8A-4147-A177-3AD203B41FA5}">
                      <a16:colId xmlns:a16="http://schemas.microsoft.com/office/drawing/2014/main" val="20002"/>
                    </a:ext>
                  </a:extLst>
                </a:gridCol>
                <a:gridCol w="1474877">
                  <a:extLst>
                    <a:ext uri="{9D8B030D-6E8A-4147-A177-3AD203B41FA5}">
                      <a16:colId xmlns:a16="http://schemas.microsoft.com/office/drawing/2014/main" val="20003"/>
                    </a:ext>
                  </a:extLst>
                </a:gridCol>
                <a:gridCol w="1957051">
                  <a:extLst>
                    <a:ext uri="{9D8B030D-6E8A-4147-A177-3AD203B41FA5}">
                      <a16:colId xmlns:a16="http://schemas.microsoft.com/office/drawing/2014/main" val="20004"/>
                    </a:ext>
                  </a:extLst>
                </a:gridCol>
              </a:tblGrid>
              <a:tr h="542925">
                <a:tc>
                  <a:txBody>
                    <a:bodyPr/>
                    <a:lstStyle/>
                    <a:p>
                      <a:pPr algn="ctr" fontAlgn="ctr"/>
                      <a:r>
                        <a:rPr lang="en-US" sz="1600" b="1" i="0" u="none" strike="noStrike" dirty="0">
                          <a:solidFill>
                            <a:srgbClr val="333399"/>
                          </a:solidFill>
                          <a:latin typeface="Times New Roman"/>
                        </a:rPr>
                        <a:t>Null Hypothesis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Mean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Standard Deviation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Significance        (2-tailed)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Not Rejected/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71500">
                <a:tc>
                  <a:txBody>
                    <a:bodyPr/>
                    <a:lstStyle/>
                    <a:p>
                      <a:pPr algn="just" fontAlgn="b"/>
                      <a:r>
                        <a:rPr lang="en-US" sz="1600" b="0" i="0" u="none" strike="noStrike" dirty="0">
                          <a:solidFill>
                            <a:srgbClr val="333399"/>
                          </a:solidFill>
                          <a:latin typeface="Times New Roman"/>
                        </a:rPr>
                        <a:t>The size (revenue) of an organization does not affect the level of carbon credits trading.</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3.175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1.358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0.063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Not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7" name="TextBox 6">
            <a:extLst>
              <a:ext uri="{FF2B5EF4-FFF2-40B4-BE49-F238E27FC236}">
                <a16:creationId xmlns:a16="http://schemas.microsoft.com/office/drawing/2014/main" id="{5F9EDF5A-62F0-4DE7-AC30-FC93C12227B9}"/>
              </a:ext>
            </a:extLst>
          </p:cNvPr>
          <p:cNvSpPr txBox="1"/>
          <p:nvPr/>
        </p:nvSpPr>
        <p:spPr>
          <a:xfrm>
            <a:off x="838200" y="2200848"/>
            <a:ext cx="10515600" cy="584775"/>
          </a:xfrm>
          <a:prstGeom prst="rect">
            <a:avLst/>
          </a:prstGeom>
          <a:noFill/>
        </p:spPr>
        <p:txBody>
          <a:bodyPr wrap="square" rtlCol="0">
            <a:spAutoFit/>
          </a:bodyPr>
          <a:lstStyle/>
          <a:p>
            <a:pPr algn="just"/>
            <a:r>
              <a:rPr lang="en-US" sz="1600" dirty="0">
                <a:solidFill>
                  <a:srgbClr val="333399"/>
                </a:solidFill>
              </a:rPr>
              <a:t>The computed value of t-test of significance is 0.063 that is greater than the p-value of 0.05, it is interpreted that the null hypothesis is not rejected. </a:t>
            </a:r>
            <a:r>
              <a:rPr lang="en-US" sz="1600" b="1" dirty="0">
                <a:solidFill>
                  <a:srgbClr val="333399"/>
                </a:solidFill>
              </a:rPr>
              <a:t>So, the size (revenue) of an organization does not affect the level of carbon credits trading.</a:t>
            </a:r>
          </a:p>
        </p:txBody>
      </p:sp>
      <p:sp>
        <p:nvSpPr>
          <p:cNvPr id="8" name="Rectangle 7">
            <a:extLst>
              <a:ext uri="{FF2B5EF4-FFF2-40B4-BE49-F238E27FC236}">
                <a16:creationId xmlns:a16="http://schemas.microsoft.com/office/drawing/2014/main" id="{3C1D4AF8-3449-4618-8189-E9686A3B9322}"/>
              </a:ext>
            </a:extLst>
          </p:cNvPr>
          <p:cNvSpPr/>
          <p:nvPr/>
        </p:nvSpPr>
        <p:spPr>
          <a:xfrm>
            <a:off x="838200" y="3031845"/>
            <a:ext cx="10515600" cy="338554"/>
          </a:xfrm>
          <a:prstGeom prst="rect">
            <a:avLst/>
          </a:prstGeom>
          <a:noFill/>
        </p:spPr>
        <p:txBody>
          <a:bodyPr wrap="square" lIns="91440" tIns="45720" rIns="91440" bIns="45720">
            <a:spAutoFit/>
          </a:bodyPr>
          <a:lstStyle/>
          <a:p>
            <a:pPr marL="0" lvl="1" algn="just"/>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4. </a:t>
            </a:r>
            <a:r>
              <a:rPr lang="en-US" sz="1600" b="1" dirty="0">
                <a:solidFill>
                  <a:srgbClr val="333399"/>
                </a:solidFill>
              </a:rPr>
              <a:t>Organizations audit their own energy consumption and management process regularly</a:t>
            </a:r>
            <a:endParaRPr lang="en-US" sz="1600" dirty="0">
              <a:solidFill>
                <a:srgbClr val="333399"/>
              </a:solidFill>
            </a:endParaRPr>
          </a:p>
        </p:txBody>
      </p:sp>
      <p:graphicFrame>
        <p:nvGraphicFramePr>
          <p:cNvPr id="9" name="Table 8">
            <a:extLst>
              <a:ext uri="{FF2B5EF4-FFF2-40B4-BE49-F238E27FC236}">
                <a16:creationId xmlns:a16="http://schemas.microsoft.com/office/drawing/2014/main" id="{605A0B93-F9EB-41A1-BE2E-2B43CC3364CB}"/>
              </a:ext>
            </a:extLst>
          </p:cNvPr>
          <p:cNvGraphicFramePr>
            <a:graphicFrameLocks noGrp="1"/>
          </p:cNvGraphicFramePr>
          <p:nvPr>
            <p:extLst>
              <p:ext uri="{D42A27DB-BD31-4B8C-83A1-F6EECF244321}">
                <p14:modId xmlns:p14="http://schemas.microsoft.com/office/powerpoint/2010/main" val="1913623891"/>
              </p:ext>
            </p:extLst>
          </p:nvPr>
        </p:nvGraphicFramePr>
        <p:xfrm>
          <a:off x="940904" y="3429000"/>
          <a:ext cx="10412895" cy="1114425"/>
        </p:xfrm>
        <a:graphic>
          <a:graphicData uri="http://schemas.openxmlformats.org/drawingml/2006/table">
            <a:tbl>
              <a:tblPr/>
              <a:tblGrid>
                <a:gridCol w="4191841">
                  <a:extLst>
                    <a:ext uri="{9D8B030D-6E8A-4147-A177-3AD203B41FA5}">
                      <a16:colId xmlns:a16="http://schemas.microsoft.com/office/drawing/2014/main" val="20000"/>
                    </a:ext>
                  </a:extLst>
                </a:gridCol>
                <a:gridCol w="1074290">
                  <a:extLst>
                    <a:ext uri="{9D8B030D-6E8A-4147-A177-3AD203B41FA5}">
                      <a16:colId xmlns:a16="http://schemas.microsoft.com/office/drawing/2014/main" val="20001"/>
                    </a:ext>
                  </a:extLst>
                </a:gridCol>
                <a:gridCol w="1748355">
                  <a:extLst>
                    <a:ext uri="{9D8B030D-6E8A-4147-A177-3AD203B41FA5}">
                      <a16:colId xmlns:a16="http://schemas.microsoft.com/office/drawing/2014/main" val="20002"/>
                    </a:ext>
                  </a:extLst>
                </a:gridCol>
                <a:gridCol w="1460472">
                  <a:extLst>
                    <a:ext uri="{9D8B030D-6E8A-4147-A177-3AD203B41FA5}">
                      <a16:colId xmlns:a16="http://schemas.microsoft.com/office/drawing/2014/main" val="20003"/>
                    </a:ext>
                  </a:extLst>
                </a:gridCol>
                <a:gridCol w="1937937">
                  <a:extLst>
                    <a:ext uri="{9D8B030D-6E8A-4147-A177-3AD203B41FA5}">
                      <a16:colId xmlns:a16="http://schemas.microsoft.com/office/drawing/2014/main" val="20004"/>
                    </a:ext>
                  </a:extLst>
                </a:gridCol>
              </a:tblGrid>
              <a:tr h="542925">
                <a:tc>
                  <a:txBody>
                    <a:bodyPr/>
                    <a:lstStyle/>
                    <a:p>
                      <a:pPr algn="ctr" fontAlgn="ctr"/>
                      <a:r>
                        <a:rPr lang="en-US" sz="1600" b="1" i="0" u="none" strike="noStrike" dirty="0">
                          <a:solidFill>
                            <a:srgbClr val="333399"/>
                          </a:solidFill>
                          <a:latin typeface="Times New Roman"/>
                        </a:rPr>
                        <a:t>Null Hypothesis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Mean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Standard Deviation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Significance         (2-tailed)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Not Rejected /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71500">
                <a:tc>
                  <a:txBody>
                    <a:bodyPr/>
                    <a:lstStyle/>
                    <a:p>
                      <a:pPr algn="just" fontAlgn="b"/>
                      <a:r>
                        <a:rPr lang="en-US" sz="1600" b="0" i="0" u="none" strike="noStrike" dirty="0">
                          <a:solidFill>
                            <a:srgbClr val="333399"/>
                          </a:solidFill>
                          <a:latin typeface="Times New Roman"/>
                        </a:rPr>
                        <a:t>Organizations do not audit their own energy consumption and management process regularly.</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3.175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1.394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0.000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TextBox 9">
            <a:extLst>
              <a:ext uri="{FF2B5EF4-FFF2-40B4-BE49-F238E27FC236}">
                <a16:creationId xmlns:a16="http://schemas.microsoft.com/office/drawing/2014/main" id="{1E43DA4A-CA14-4449-9D30-E552BCE21ED6}"/>
              </a:ext>
            </a:extLst>
          </p:cNvPr>
          <p:cNvSpPr txBox="1"/>
          <p:nvPr/>
        </p:nvSpPr>
        <p:spPr>
          <a:xfrm>
            <a:off x="851451" y="4602026"/>
            <a:ext cx="10677940" cy="584775"/>
          </a:xfrm>
          <a:prstGeom prst="rect">
            <a:avLst/>
          </a:prstGeom>
          <a:noFill/>
        </p:spPr>
        <p:txBody>
          <a:bodyPr wrap="square" rtlCol="0">
            <a:spAutoFit/>
          </a:bodyPr>
          <a:lstStyle/>
          <a:p>
            <a:pPr algn="just"/>
            <a:r>
              <a:rPr lang="en-US" sz="1600" dirty="0">
                <a:solidFill>
                  <a:srgbClr val="333399"/>
                </a:solidFill>
              </a:rPr>
              <a:t>The computed value of t-test of significance is 0.000 that is less than the p-value of 0.05, it is interpreted that the null hypothesis is rejected. </a:t>
            </a:r>
            <a:r>
              <a:rPr lang="en-US" sz="1600" b="1" dirty="0">
                <a:solidFill>
                  <a:srgbClr val="333399"/>
                </a:solidFill>
              </a:rPr>
              <a:t>So, organizations audit their own energy consumption and management process regularly.</a:t>
            </a:r>
          </a:p>
        </p:txBody>
      </p:sp>
    </p:spTree>
    <p:extLst>
      <p:ext uri="{BB962C8B-B14F-4D97-AF65-F5344CB8AC3E}">
        <p14:creationId xmlns:p14="http://schemas.microsoft.com/office/powerpoint/2010/main" val="304831207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29D8-DD35-4467-9A56-BDA5590F5B64}"/>
              </a:ext>
            </a:extLst>
          </p:cNvPr>
          <p:cNvSpPr>
            <a:spLocks noGrp="1"/>
          </p:cNvSpPr>
          <p:nvPr>
            <p:ph type="title"/>
          </p:nvPr>
        </p:nvSpPr>
        <p:spPr>
          <a:xfrm>
            <a:off x="838200" y="18255"/>
            <a:ext cx="10515600" cy="445571"/>
          </a:xfrm>
        </p:spPr>
        <p:txBody>
          <a:bodyPr>
            <a:normAutofit fontScale="90000"/>
          </a:bodyPr>
          <a:lstStyle/>
          <a:p>
            <a:r>
              <a:rPr lang="en-CA" dirty="0">
                <a:solidFill>
                  <a:schemeClr val="accent6">
                    <a:lumMod val="75000"/>
                  </a:schemeClr>
                </a:solidFill>
              </a:rPr>
              <a:t>Some more results and inferences…….</a:t>
            </a:r>
          </a:p>
        </p:txBody>
      </p:sp>
      <p:sp>
        <p:nvSpPr>
          <p:cNvPr id="4" name="Slide Number Placeholder 3">
            <a:extLst>
              <a:ext uri="{FF2B5EF4-FFF2-40B4-BE49-F238E27FC236}">
                <a16:creationId xmlns:a16="http://schemas.microsoft.com/office/drawing/2014/main" id="{B0E01072-FE23-4BC1-8395-D88607DAAEF5}"/>
              </a:ext>
            </a:extLst>
          </p:cNvPr>
          <p:cNvSpPr>
            <a:spLocks noGrp="1"/>
          </p:cNvSpPr>
          <p:nvPr>
            <p:ph type="sldNum" sz="quarter" idx="12"/>
          </p:nvPr>
        </p:nvSpPr>
        <p:spPr/>
        <p:txBody>
          <a:bodyPr/>
          <a:lstStyle/>
          <a:p>
            <a:fld id="{07C7FEC9-823B-411C-9F20-A0DC9D0A7E4E}" type="slidenum">
              <a:rPr lang="en-US" smtClean="0"/>
              <a:t>29</a:t>
            </a:fld>
            <a:endParaRPr lang="en-US"/>
          </a:p>
        </p:txBody>
      </p:sp>
      <p:sp>
        <p:nvSpPr>
          <p:cNvPr id="5" name="Content Placeholder 4">
            <a:extLst>
              <a:ext uri="{FF2B5EF4-FFF2-40B4-BE49-F238E27FC236}">
                <a16:creationId xmlns:a16="http://schemas.microsoft.com/office/drawing/2014/main" id="{FB66CFD9-ED2C-4730-84E0-84DEFCE15E64}"/>
              </a:ext>
            </a:extLst>
          </p:cNvPr>
          <p:cNvSpPr>
            <a:spLocks noGrp="1"/>
          </p:cNvSpPr>
          <p:nvPr>
            <p:ph idx="1"/>
          </p:nvPr>
        </p:nvSpPr>
        <p:spPr>
          <a:xfrm>
            <a:off x="838200" y="636588"/>
            <a:ext cx="10515600" cy="535531"/>
          </a:xfrm>
          <a:prstGeom prst="rect">
            <a:avLst/>
          </a:prstGeom>
          <a:noFill/>
        </p:spPr>
        <p:txBody>
          <a:bodyPr wrap="square" lIns="91440" tIns="45720" rIns="91440" bIns="45720">
            <a:spAutoFit/>
          </a:bodyPr>
          <a:lstStyle/>
          <a:p>
            <a:pPr marL="0" lvl="1" indent="0" algn="just">
              <a:buNone/>
            </a:pPr>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5. </a:t>
            </a:r>
            <a:r>
              <a:rPr lang="en-US" sz="1600" b="1" dirty="0">
                <a:solidFill>
                  <a:srgbClr val="333399"/>
                </a:solidFill>
              </a:rPr>
              <a:t>Carbon credits trading helps in generating the funds for research and development for further reduction of carbon emission</a:t>
            </a:r>
            <a:endParaRPr lang="en-US" sz="1600" dirty="0">
              <a:solidFill>
                <a:srgbClr val="333399"/>
              </a:solidFill>
            </a:endParaRPr>
          </a:p>
        </p:txBody>
      </p:sp>
      <p:graphicFrame>
        <p:nvGraphicFramePr>
          <p:cNvPr id="6" name="Table 5">
            <a:extLst>
              <a:ext uri="{FF2B5EF4-FFF2-40B4-BE49-F238E27FC236}">
                <a16:creationId xmlns:a16="http://schemas.microsoft.com/office/drawing/2014/main" id="{C30C6964-DACD-4ECE-A0F4-4838DC07E156}"/>
              </a:ext>
            </a:extLst>
          </p:cNvPr>
          <p:cNvGraphicFramePr>
            <a:graphicFrameLocks noGrp="1"/>
          </p:cNvGraphicFramePr>
          <p:nvPr>
            <p:extLst>
              <p:ext uri="{D42A27DB-BD31-4B8C-83A1-F6EECF244321}">
                <p14:modId xmlns:p14="http://schemas.microsoft.com/office/powerpoint/2010/main" val="2714982647"/>
              </p:ext>
            </p:extLst>
          </p:nvPr>
        </p:nvGraphicFramePr>
        <p:xfrm>
          <a:off x="1001892" y="1178530"/>
          <a:ext cx="10351908" cy="1527810"/>
        </p:xfrm>
        <a:graphic>
          <a:graphicData uri="http://schemas.openxmlformats.org/drawingml/2006/table">
            <a:tbl>
              <a:tblPr/>
              <a:tblGrid>
                <a:gridCol w="4167290">
                  <a:extLst>
                    <a:ext uri="{9D8B030D-6E8A-4147-A177-3AD203B41FA5}">
                      <a16:colId xmlns:a16="http://schemas.microsoft.com/office/drawing/2014/main" val="20000"/>
                    </a:ext>
                  </a:extLst>
                </a:gridCol>
                <a:gridCol w="1067998">
                  <a:extLst>
                    <a:ext uri="{9D8B030D-6E8A-4147-A177-3AD203B41FA5}">
                      <a16:colId xmlns:a16="http://schemas.microsoft.com/office/drawing/2014/main" val="20001"/>
                    </a:ext>
                  </a:extLst>
                </a:gridCol>
                <a:gridCol w="1738115">
                  <a:extLst>
                    <a:ext uri="{9D8B030D-6E8A-4147-A177-3AD203B41FA5}">
                      <a16:colId xmlns:a16="http://schemas.microsoft.com/office/drawing/2014/main" val="20002"/>
                    </a:ext>
                  </a:extLst>
                </a:gridCol>
                <a:gridCol w="1451918">
                  <a:extLst>
                    <a:ext uri="{9D8B030D-6E8A-4147-A177-3AD203B41FA5}">
                      <a16:colId xmlns:a16="http://schemas.microsoft.com/office/drawing/2014/main" val="20003"/>
                    </a:ext>
                  </a:extLst>
                </a:gridCol>
                <a:gridCol w="1926587">
                  <a:extLst>
                    <a:ext uri="{9D8B030D-6E8A-4147-A177-3AD203B41FA5}">
                      <a16:colId xmlns:a16="http://schemas.microsoft.com/office/drawing/2014/main" val="20004"/>
                    </a:ext>
                  </a:extLst>
                </a:gridCol>
              </a:tblGrid>
              <a:tr h="542925">
                <a:tc>
                  <a:txBody>
                    <a:bodyPr/>
                    <a:lstStyle/>
                    <a:p>
                      <a:pPr algn="ctr" fontAlgn="ctr"/>
                      <a:r>
                        <a:rPr lang="en-US" sz="1600" b="1" i="0" u="none" strike="noStrike" dirty="0">
                          <a:solidFill>
                            <a:srgbClr val="333399"/>
                          </a:solidFill>
                          <a:latin typeface="Times New Roman"/>
                        </a:rPr>
                        <a:t>Null Hypothesis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Mean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Standard Deviation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Significance         (2-tailed)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Not Rejected /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71500">
                <a:tc>
                  <a:txBody>
                    <a:bodyPr/>
                    <a:lstStyle/>
                    <a:p>
                      <a:pPr algn="just" fontAlgn="b"/>
                      <a:r>
                        <a:rPr lang="en-US" sz="1600" b="0" i="0" u="none" strike="noStrike" dirty="0">
                          <a:solidFill>
                            <a:srgbClr val="333399"/>
                          </a:solidFill>
                          <a:latin typeface="Times New Roman"/>
                        </a:rPr>
                        <a:t>Carbon credits trading does not provide any help in generating the funds for research and development for further reduction of carbon emission.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3.425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1.069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0.004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7" name="TextBox 6">
            <a:extLst>
              <a:ext uri="{FF2B5EF4-FFF2-40B4-BE49-F238E27FC236}">
                <a16:creationId xmlns:a16="http://schemas.microsoft.com/office/drawing/2014/main" id="{D985D890-BA46-467D-9744-DDC7CC4EE154}"/>
              </a:ext>
            </a:extLst>
          </p:cNvPr>
          <p:cNvSpPr txBox="1"/>
          <p:nvPr/>
        </p:nvSpPr>
        <p:spPr>
          <a:xfrm>
            <a:off x="838199" y="2712751"/>
            <a:ext cx="10515599" cy="830997"/>
          </a:xfrm>
          <a:prstGeom prst="rect">
            <a:avLst/>
          </a:prstGeom>
          <a:noFill/>
        </p:spPr>
        <p:txBody>
          <a:bodyPr wrap="square" rtlCol="0">
            <a:spAutoFit/>
          </a:bodyPr>
          <a:lstStyle/>
          <a:p>
            <a:pPr algn="just"/>
            <a:r>
              <a:rPr lang="en-US" sz="1600" dirty="0">
                <a:solidFill>
                  <a:srgbClr val="333399"/>
                </a:solidFill>
              </a:rPr>
              <a:t>The computed value of t-test of significance is 0.004 that is less than the p-value of 0.05, it is interpreted that the null hypothesis is rejected. </a:t>
            </a:r>
            <a:r>
              <a:rPr lang="en-US" sz="1600" b="1" dirty="0">
                <a:solidFill>
                  <a:srgbClr val="333399"/>
                </a:solidFill>
              </a:rPr>
              <a:t>So, carbon credits trading helps in generating the funds for research and development for further reduction of carbon emission.</a:t>
            </a:r>
          </a:p>
        </p:txBody>
      </p:sp>
      <p:sp>
        <p:nvSpPr>
          <p:cNvPr id="8" name="Rectangle 7">
            <a:extLst>
              <a:ext uri="{FF2B5EF4-FFF2-40B4-BE49-F238E27FC236}">
                <a16:creationId xmlns:a16="http://schemas.microsoft.com/office/drawing/2014/main" id="{EEE120A4-B6F1-49C2-AD32-832DBB29A201}"/>
              </a:ext>
            </a:extLst>
          </p:cNvPr>
          <p:cNvSpPr/>
          <p:nvPr/>
        </p:nvSpPr>
        <p:spPr>
          <a:xfrm>
            <a:off x="838199" y="3856016"/>
            <a:ext cx="7467600" cy="338554"/>
          </a:xfrm>
          <a:prstGeom prst="rect">
            <a:avLst/>
          </a:prstGeom>
          <a:noFill/>
        </p:spPr>
        <p:txBody>
          <a:bodyPr wrap="square" lIns="91440" tIns="45720" rIns="91440" bIns="45720">
            <a:spAutoFit/>
          </a:bodyPr>
          <a:lstStyle/>
          <a:p>
            <a:pPr marL="0" lvl="1" algn="just"/>
            <a:r>
              <a:rPr lang="en-US" sz="1600" dirty="0">
                <a:ln w="12700">
                  <a:solidFill>
                    <a:schemeClr val="tx2">
                      <a:satMod val="155000"/>
                    </a:schemeClr>
                  </a:solidFill>
                  <a:prstDash val="solid"/>
                </a:ln>
                <a:solidFill>
                  <a:srgbClr val="333399"/>
                </a:solidFill>
                <a:effectLst>
                  <a:outerShdw blurRad="41275" dist="20320" dir="1800000" algn="tl" rotWithShape="0">
                    <a:srgbClr val="000000">
                      <a:alpha val="40000"/>
                    </a:srgbClr>
                  </a:outerShdw>
                </a:effectLst>
              </a:rPr>
              <a:t>6. </a:t>
            </a:r>
            <a:r>
              <a:rPr lang="en-US" sz="1600" b="1" dirty="0">
                <a:solidFill>
                  <a:srgbClr val="333399"/>
                </a:solidFill>
              </a:rPr>
              <a:t>Carbon credits trading help in waste management for protecting the environment</a:t>
            </a:r>
            <a:endParaRPr lang="en-US" sz="1600" dirty="0">
              <a:solidFill>
                <a:srgbClr val="333399"/>
              </a:solidFill>
            </a:endParaRPr>
          </a:p>
        </p:txBody>
      </p:sp>
      <p:graphicFrame>
        <p:nvGraphicFramePr>
          <p:cNvPr id="9" name="Table 8">
            <a:extLst>
              <a:ext uri="{FF2B5EF4-FFF2-40B4-BE49-F238E27FC236}">
                <a16:creationId xmlns:a16="http://schemas.microsoft.com/office/drawing/2014/main" id="{70AD471F-2D10-4E84-814C-D015187DB684}"/>
              </a:ext>
            </a:extLst>
          </p:cNvPr>
          <p:cNvGraphicFramePr>
            <a:graphicFrameLocks noGrp="1"/>
          </p:cNvGraphicFramePr>
          <p:nvPr>
            <p:extLst>
              <p:ext uri="{D42A27DB-BD31-4B8C-83A1-F6EECF244321}">
                <p14:modId xmlns:p14="http://schemas.microsoft.com/office/powerpoint/2010/main" val="1031092848"/>
              </p:ext>
            </p:extLst>
          </p:nvPr>
        </p:nvGraphicFramePr>
        <p:xfrm>
          <a:off x="838200" y="4359965"/>
          <a:ext cx="10515599" cy="1068705"/>
        </p:xfrm>
        <a:graphic>
          <a:graphicData uri="http://schemas.openxmlformats.org/drawingml/2006/table">
            <a:tbl>
              <a:tblPr/>
              <a:tblGrid>
                <a:gridCol w="4233186">
                  <a:extLst>
                    <a:ext uri="{9D8B030D-6E8A-4147-A177-3AD203B41FA5}">
                      <a16:colId xmlns:a16="http://schemas.microsoft.com/office/drawing/2014/main" val="20000"/>
                    </a:ext>
                  </a:extLst>
                </a:gridCol>
                <a:gridCol w="1084886">
                  <a:extLst>
                    <a:ext uri="{9D8B030D-6E8A-4147-A177-3AD203B41FA5}">
                      <a16:colId xmlns:a16="http://schemas.microsoft.com/office/drawing/2014/main" val="20001"/>
                    </a:ext>
                  </a:extLst>
                </a:gridCol>
                <a:gridCol w="1765600">
                  <a:extLst>
                    <a:ext uri="{9D8B030D-6E8A-4147-A177-3AD203B41FA5}">
                      <a16:colId xmlns:a16="http://schemas.microsoft.com/office/drawing/2014/main" val="20002"/>
                    </a:ext>
                  </a:extLst>
                </a:gridCol>
                <a:gridCol w="1474877">
                  <a:extLst>
                    <a:ext uri="{9D8B030D-6E8A-4147-A177-3AD203B41FA5}">
                      <a16:colId xmlns:a16="http://schemas.microsoft.com/office/drawing/2014/main" val="20003"/>
                    </a:ext>
                  </a:extLst>
                </a:gridCol>
                <a:gridCol w="1957050">
                  <a:extLst>
                    <a:ext uri="{9D8B030D-6E8A-4147-A177-3AD203B41FA5}">
                      <a16:colId xmlns:a16="http://schemas.microsoft.com/office/drawing/2014/main" val="20004"/>
                    </a:ext>
                  </a:extLst>
                </a:gridCol>
              </a:tblGrid>
              <a:tr h="450160">
                <a:tc>
                  <a:txBody>
                    <a:bodyPr/>
                    <a:lstStyle/>
                    <a:p>
                      <a:pPr algn="ctr" fontAlgn="ctr"/>
                      <a:r>
                        <a:rPr lang="en-US" sz="1600" b="1" i="0" u="none" strike="noStrike" dirty="0">
                          <a:solidFill>
                            <a:srgbClr val="333399"/>
                          </a:solidFill>
                          <a:latin typeface="Times New Roman"/>
                        </a:rPr>
                        <a:t>Null Hypothesis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Mean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a:solidFill>
                            <a:srgbClr val="333399"/>
                          </a:solidFill>
                          <a:latin typeface="Times New Roman"/>
                        </a:rPr>
                        <a:t>Standard Deviation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Significance         (2-tailed)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solidFill>
                            <a:srgbClr val="333399"/>
                          </a:solidFill>
                          <a:latin typeface="Times New Roman"/>
                        </a:rPr>
                        <a:t>Not Rejected / 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71500">
                <a:tc>
                  <a:txBody>
                    <a:bodyPr/>
                    <a:lstStyle/>
                    <a:p>
                      <a:pPr algn="just" fontAlgn="b"/>
                      <a:r>
                        <a:rPr lang="en-US" sz="1600" b="0" i="0" u="none" strike="noStrike" dirty="0">
                          <a:solidFill>
                            <a:srgbClr val="333399"/>
                          </a:solidFill>
                          <a:latin typeface="Times New Roman"/>
                        </a:rPr>
                        <a:t>Carbon credits trading does not provide any help in waste management for protecting the environment.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0.979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a:solidFill>
                            <a:srgbClr val="333399"/>
                          </a:solidFill>
                          <a:latin typeface="Times New Roman"/>
                        </a:rPr>
                        <a:t>0.004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600" b="0" i="0" u="none" strike="noStrike" dirty="0">
                          <a:solidFill>
                            <a:srgbClr val="333399"/>
                          </a:solidFill>
                          <a:latin typeface="Times New Roman"/>
                        </a:rPr>
                        <a:t>Rejected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TextBox 9">
            <a:extLst>
              <a:ext uri="{FF2B5EF4-FFF2-40B4-BE49-F238E27FC236}">
                <a16:creationId xmlns:a16="http://schemas.microsoft.com/office/drawing/2014/main" id="{68FFF54D-69C1-4D0B-8BB1-DFB00A9CC54C}"/>
              </a:ext>
            </a:extLst>
          </p:cNvPr>
          <p:cNvSpPr txBox="1"/>
          <p:nvPr/>
        </p:nvSpPr>
        <p:spPr>
          <a:xfrm>
            <a:off x="838199" y="5518942"/>
            <a:ext cx="10515598" cy="584775"/>
          </a:xfrm>
          <a:prstGeom prst="rect">
            <a:avLst/>
          </a:prstGeom>
          <a:noFill/>
        </p:spPr>
        <p:txBody>
          <a:bodyPr wrap="square" rtlCol="0">
            <a:spAutoFit/>
          </a:bodyPr>
          <a:lstStyle/>
          <a:p>
            <a:pPr algn="just"/>
            <a:r>
              <a:rPr lang="en-US" sz="1600" dirty="0">
                <a:solidFill>
                  <a:srgbClr val="333399"/>
                </a:solidFill>
              </a:rPr>
              <a:t>The computed value of t-test of significance is 0.004 that is less than the p-value of 0.05, it is interpreted that the null hypothesis is rejected. </a:t>
            </a:r>
            <a:r>
              <a:rPr lang="en-US" sz="1600" b="1" dirty="0">
                <a:solidFill>
                  <a:srgbClr val="333399"/>
                </a:solidFill>
              </a:rPr>
              <a:t>So, carbon credit trading help in waste management for protecting the environment.</a:t>
            </a:r>
          </a:p>
        </p:txBody>
      </p:sp>
    </p:spTree>
    <p:extLst>
      <p:ext uri="{BB962C8B-B14F-4D97-AF65-F5344CB8AC3E}">
        <p14:creationId xmlns:p14="http://schemas.microsoft.com/office/powerpoint/2010/main" val="38550418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944E337-3E5D-4A1F-A5A1-2057F25B8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DA50D69-7CF7-4844-B844-A2B821C77F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7854"/>
            <a:ext cx="12192000" cy="6865854"/>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303F610-74CE-4BE8-92E7-EDEB7AE902EB}"/>
              </a:ext>
            </a:extLst>
          </p:cNvPr>
          <p:cNvSpPr>
            <a:spLocks noGrp="1"/>
          </p:cNvSpPr>
          <p:nvPr>
            <p:ph type="title"/>
          </p:nvPr>
        </p:nvSpPr>
        <p:spPr>
          <a:xfrm>
            <a:off x="4572000" y="67083"/>
            <a:ext cx="6781800" cy="551703"/>
          </a:xfrm>
        </p:spPr>
        <p:txBody>
          <a:bodyPr>
            <a:normAutofit fontScale="90000"/>
          </a:bodyPr>
          <a:lstStyle/>
          <a:p>
            <a:pPr algn="ctr"/>
            <a:r>
              <a:rPr lang="en-US" b="1" dirty="0">
                <a:solidFill>
                  <a:schemeClr val="accent6">
                    <a:lumMod val="75000"/>
                  </a:schemeClr>
                </a:solidFill>
              </a:rPr>
              <a:t>Introduction</a:t>
            </a:r>
            <a:endParaRPr lang="en-CA" b="1" dirty="0">
              <a:solidFill>
                <a:schemeClr val="accent6">
                  <a:lumMod val="75000"/>
                </a:schemeClr>
              </a:solidFill>
            </a:endParaRPr>
          </a:p>
        </p:txBody>
      </p:sp>
      <p:pic>
        <p:nvPicPr>
          <p:cNvPr id="17" name="Picture 5" descr="Molecules">
            <a:extLst>
              <a:ext uri="{FF2B5EF4-FFF2-40B4-BE49-F238E27FC236}">
                <a16:creationId xmlns:a16="http://schemas.microsoft.com/office/drawing/2014/main" id="{2FF7DCE5-CA13-4BFF-91A1-411528AA9AD0}"/>
              </a:ext>
            </a:extLst>
          </p:cNvPr>
          <p:cNvPicPr>
            <a:picLocks noChangeAspect="1"/>
          </p:cNvPicPr>
          <p:nvPr/>
        </p:nvPicPr>
        <p:blipFill rotWithShape="1">
          <a:blip r:embed="rId2"/>
          <a:srcRect l="40260" r="23194" b="-1"/>
          <a:stretch/>
        </p:blipFill>
        <p:spPr>
          <a:xfrm>
            <a:off x="20" y="10"/>
            <a:ext cx="3754739" cy="6857990"/>
          </a:xfrm>
          <a:custGeom>
            <a:avLst/>
            <a:gdLst/>
            <a:ahLst/>
            <a:cxnLst/>
            <a:rect l="l" t="t" r="r" b="b"/>
            <a:pathLst>
              <a:path w="3754759" h="6858000">
                <a:moveTo>
                  <a:pt x="0" y="0"/>
                </a:moveTo>
                <a:lnTo>
                  <a:pt x="3405358" y="0"/>
                </a:lnTo>
                <a:lnTo>
                  <a:pt x="3406298" y="5103"/>
                </a:lnTo>
                <a:cubicBezTo>
                  <a:pt x="3408705" y="9272"/>
                  <a:pt x="3410993" y="13534"/>
                  <a:pt x="3408744" y="22806"/>
                </a:cubicBezTo>
                <a:cubicBezTo>
                  <a:pt x="3398212" y="18869"/>
                  <a:pt x="3412504" y="58782"/>
                  <a:pt x="3403554" y="60481"/>
                </a:cubicBezTo>
                <a:cubicBezTo>
                  <a:pt x="3417198" y="75379"/>
                  <a:pt x="3401704" y="83956"/>
                  <a:pt x="3406685" y="104437"/>
                </a:cubicBezTo>
                <a:cubicBezTo>
                  <a:pt x="3412035" y="113935"/>
                  <a:pt x="3413215" y="120918"/>
                  <a:pt x="3408439" y="130745"/>
                </a:cubicBezTo>
                <a:cubicBezTo>
                  <a:pt x="3434362" y="174436"/>
                  <a:pt x="3410826" y="157826"/>
                  <a:pt x="3422002" y="199353"/>
                </a:cubicBezTo>
                <a:cubicBezTo>
                  <a:pt x="3433366" y="235046"/>
                  <a:pt x="3441595" y="275734"/>
                  <a:pt x="3466217" y="309590"/>
                </a:cubicBezTo>
                <a:cubicBezTo>
                  <a:pt x="3473022" y="315692"/>
                  <a:pt x="3476249" y="331335"/>
                  <a:pt x="3473425" y="344525"/>
                </a:cubicBezTo>
                <a:cubicBezTo>
                  <a:pt x="3472938" y="346792"/>
                  <a:pt x="3472286" y="348904"/>
                  <a:pt x="3471491" y="350788"/>
                </a:cubicBezTo>
                <a:cubicBezTo>
                  <a:pt x="3476473" y="380853"/>
                  <a:pt x="3497528" y="490678"/>
                  <a:pt x="3503314" y="524915"/>
                </a:cubicBezTo>
                <a:cubicBezTo>
                  <a:pt x="3495110" y="528110"/>
                  <a:pt x="3511009" y="544789"/>
                  <a:pt x="3506208" y="556205"/>
                </a:cubicBezTo>
                <a:cubicBezTo>
                  <a:pt x="3501906" y="564424"/>
                  <a:pt x="3505727" y="571402"/>
                  <a:pt x="3506503" y="579730"/>
                </a:cubicBezTo>
                <a:cubicBezTo>
                  <a:pt x="3503352" y="590904"/>
                  <a:pt x="3511763" y="626437"/>
                  <a:pt x="3516997" y="635552"/>
                </a:cubicBezTo>
                <a:cubicBezTo>
                  <a:pt x="3534688" y="657082"/>
                  <a:pt x="3524838" y="708447"/>
                  <a:pt x="3538464" y="726388"/>
                </a:cubicBezTo>
                <a:cubicBezTo>
                  <a:pt x="3540659" y="733032"/>
                  <a:pt x="3541735" y="739585"/>
                  <a:pt x="3542115" y="746049"/>
                </a:cubicBezTo>
                <a:lnTo>
                  <a:pt x="3541598" y="764218"/>
                </a:lnTo>
                <a:lnTo>
                  <a:pt x="3538294" y="769538"/>
                </a:lnTo>
                <a:lnTo>
                  <a:pt x="3539714" y="780556"/>
                </a:lnTo>
                <a:lnTo>
                  <a:pt x="3539328" y="783752"/>
                </a:lnTo>
                <a:cubicBezTo>
                  <a:pt x="3538575" y="789859"/>
                  <a:pt x="3537953" y="795880"/>
                  <a:pt x="3537882" y="801812"/>
                </a:cubicBezTo>
                <a:cubicBezTo>
                  <a:pt x="3555332" y="793164"/>
                  <a:pt x="3540143" y="850853"/>
                  <a:pt x="3553763" y="833773"/>
                </a:cubicBezTo>
                <a:cubicBezTo>
                  <a:pt x="3556400" y="864868"/>
                  <a:pt x="3568671" y="840452"/>
                  <a:pt x="3557696" y="878520"/>
                </a:cubicBezTo>
                <a:cubicBezTo>
                  <a:pt x="3574636" y="926170"/>
                  <a:pt x="3572932" y="1002669"/>
                  <a:pt x="3596902" y="1039468"/>
                </a:cubicBezTo>
                <a:cubicBezTo>
                  <a:pt x="3588227" y="1035176"/>
                  <a:pt x="3582669" y="1055878"/>
                  <a:pt x="3587550" y="1069793"/>
                </a:cubicBezTo>
                <a:cubicBezTo>
                  <a:pt x="3553603" y="1054905"/>
                  <a:pt x="3620138" y="1124159"/>
                  <a:pt x="3598129" y="1137690"/>
                </a:cubicBezTo>
                <a:cubicBezTo>
                  <a:pt x="3619154" y="1137277"/>
                  <a:pt x="3657845" y="1198819"/>
                  <a:pt x="3642072" y="1229443"/>
                </a:cubicBezTo>
                <a:cubicBezTo>
                  <a:pt x="3648492" y="1274612"/>
                  <a:pt x="3667414" y="1305895"/>
                  <a:pt x="3662799" y="1353804"/>
                </a:cubicBezTo>
                <a:cubicBezTo>
                  <a:pt x="3665680" y="1355144"/>
                  <a:pt x="3668149" y="1357448"/>
                  <a:pt x="3670319" y="1360420"/>
                </a:cubicBezTo>
                <a:lnTo>
                  <a:pt x="3675717" y="1370453"/>
                </a:lnTo>
                <a:lnTo>
                  <a:pt x="3675458" y="1372456"/>
                </a:lnTo>
                <a:cubicBezTo>
                  <a:pt x="3675775" y="1380261"/>
                  <a:pt x="3677154" y="1384198"/>
                  <a:pt x="3678998" y="1386422"/>
                </a:cubicBezTo>
                <a:lnTo>
                  <a:pt x="3681613" y="1387932"/>
                </a:lnTo>
                <a:lnTo>
                  <a:pt x="3684619" y="1397028"/>
                </a:lnTo>
                <a:lnTo>
                  <a:pt x="3692094" y="1413643"/>
                </a:lnTo>
                <a:lnTo>
                  <a:pt x="3692036" y="1417975"/>
                </a:lnTo>
                <a:lnTo>
                  <a:pt x="3701043" y="1444940"/>
                </a:lnTo>
                <a:lnTo>
                  <a:pt x="3700474" y="1445893"/>
                </a:lnTo>
                <a:cubicBezTo>
                  <a:pt x="3699407" y="1448641"/>
                  <a:pt x="3699006" y="1451835"/>
                  <a:pt x="3699990" y="1456030"/>
                </a:cubicBezTo>
                <a:cubicBezTo>
                  <a:pt x="3688343" y="1458099"/>
                  <a:pt x="3696713" y="1461887"/>
                  <a:pt x="3700642" y="1474079"/>
                </a:cubicBezTo>
                <a:cubicBezTo>
                  <a:pt x="3683431" y="1480016"/>
                  <a:pt x="3700716" y="1509516"/>
                  <a:pt x="3693587" y="1522890"/>
                </a:cubicBezTo>
                <a:cubicBezTo>
                  <a:pt x="3696861" y="1531716"/>
                  <a:pt x="3700010" y="1541157"/>
                  <a:pt x="3702900" y="1551068"/>
                </a:cubicBezTo>
                <a:lnTo>
                  <a:pt x="3708038" y="1631578"/>
                </a:lnTo>
                <a:lnTo>
                  <a:pt x="3698097" y="1716642"/>
                </a:lnTo>
                <a:cubicBezTo>
                  <a:pt x="3699314" y="1747867"/>
                  <a:pt x="3695412" y="1775147"/>
                  <a:pt x="3700384" y="1801382"/>
                </a:cubicBezTo>
                <a:cubicBezTo>
                  <a:pt x="3696845" y="1812311"/>
                  <a:pt x="3695699" y="1822504"/>
                  <a:pt x="3702257" y="1832013"/>
                </a:cubicBezTo>
                <a:cubicBezTo>
                  <a:pt x="3701651" y="1861238"/>
                  <a:pt x="3693313" y="1868713"/>
                  <a:pt x="3700986" y="1886838"/>
                </a:cubicBezTo>
                <a:cubicBezTo>
                  <a:pt x="3687741" y="1903887"/>
                  <a:pt x="3693148" y="1904594"/>
                  <a:pt x="3697545" y="1912087"/>
                </a:cubicBezTo>
                <a:lnTo>
                  <a:pt x="3697885" y="1913171"/>
                </a:lnTo>
                <a:lnTo>
                  <a:pt x="3695987" y="1915505"/>
                </a:lnTo>
                <a:lnTo>
                  <a:pt x="3695284" y="1920179"/>
                </a:lnTo>
                <a:lnTo>
                  <a:pt x="3696499" y="1932787"/>
                </a:lnTo>
                <a:lnTo>
                  <a:pt x="3697473" y="1937503"/>
                </a:lnTo>
                <a:cubicBezTo>
                  <a:pt x="3697953" y="1940760"/>
                  <a:pt x="3698023" y="1942937"/>
                  <a:pt x="3697799" y="1944457"/>
                </a:cubicBezTo>
                <a:lnTo>
                  <a:pt x="3697642" y="1944638"/>
                </a:lnTo>
                <a:lnTo>
                  <a:pt x="3698268" y="1951136"/>
                </a:lnTo>
                <a:cubicBezTo>
                  <a:pt x="3699704" y="1962083"/>
                  <a:pt x="3701457" y="1972719"/>
                  <a:pt x="3703418" y="1982828"/>
                </a:cubicBezTo>
                <a:cubicBezTo>
                  <a:pt x="3694620" y="1991887"/>
                  <a:pt x="3707345" y="2028973"/>
                  <a:pt x="3689767" y="2025705"/>
                </a:cubicBezTo>
                <a:cubicBezTo>
                  <a:pt x="3691896" y="2039367"/>
                  <a:pt x="3699517" y="2047321"/>
                  <a:pt x="3687894" y="2043252"/>
                </a:cubicBezTo>
                <a:cubicBezTo>
                  <a:pt x="3688268" y="2047766"/>
                  <a:pt x="3687435" y="2050599"/>
                  <a:pt x="3686015" y="2052668"/>
                </a:cubicBezTo>
                <a:lnTo>
                  <a:pt x="3685329" y="2053280"/>
                </a:lnTo>
                <a:lnTo>
                  <a:pt x="3690348" y="2083660"/>
                </a:lnTo>
                <a:lnTo>
                  <a:pt x="3689688" y="2087758"/>
                </a:lnTo>
                <a:lnTo>
                  <a:pt x="3694656" y="2107476"/>
                </a:lnTo>
                <a:lnTo>
                  <a:pt x="3696317" y="2117709"/>
                </a:lnTo>
                <a:lnTo>
                  <a:pt x="3698652" y="2120508"/>
                </a:lnTo>
                <a:cubicBezTo>
                  <a:pt x="3700138" y="2123582"/>
                  <a:pt x="3700933" y="2128051"/>
                  <a:pt x="3700157" y="2135655"/>
                </a:cubicBezTo>
                <a:lnTo>
                  <a:pt x="3699626" y="2137431"/>
                </a:lnTo>
                <a:lnTo>
                  <a:pt x="3703486" y="2149795"/>
                </a:lnTo>
                <a:cubicBezTo>
                  <a:pt x="3705184" y="2153754"/>
                  <a:pt x="3707268" y="2157232"/>
                  <a:pt x="3709885" y="2160002"/>
                </a:cubicBezTo>
                <a:cubicBezTo>
                  <a:pt x="3698737" y="2203287"/>
                  <a:pt x="3712805" y="2242927"/>
                  <a:pt x="3712777" y="2289319"/>
                </a:cubicBezTo>
                <a:cubicBezTo>
                  <a:pt x="3693169" y="2310331"/>
                  <a:pt x="3722276" y="2389074"/>
                  <a:pt x="3742794" y="2399589"/>
                </a:cubicBezTo>
                <a:cubicBezTo>
                  <a:pt x="3725319" y="2400703"/>
                  <a:pt x="3751962" y="2457534"/>
                  <a:pt x="3753311" y="2472464"/>
                </a:cubicBezTo>
                <a:cubicBezTo>
                  <a:pt x="3753760" y="2477441"/>
                  <a:pt x="3751399" y="2477762"/>
                  <a:pt x="3743656" y="2469811"/>
                </a:cubicBezTo>
                <a:cubicBezTo>
                  <a:pt x="3746474" y="2485608"/>
                  <a:pt x="3738186" y="2502460"/>
                  <a:pt x="3730339" y="2493869"/>
                </a:cubicBezTo>
                <a:cubicBezTo>
                  <a:pt x="3748556" y="2541387"/>
                  <a:pt x="3736267" y="2613433"/>
                  <a:pt x="3746134" y="2667651"/>
                </a:cubicBezTo>
                <a:cubicBezTo>
                  <a:pt x="3730160" y="2698252"/>
                  <a:pt x="3745496" y="2681337"/>
                  <a:pt x="3743743" y="2712354"/>
                </a:cubicBezTo>
                <a:cubicBezTo>
                  <a:pt x="3759373" y="2703131"/>
                  <a:pt x="3736572" y="2750256"/>
                  <a:pt x="3754759" y="2751060"/>
                </a:cubicBezTo>
                <a:cubicBezTo>
                  <a:pt x="3753864" y="2756679"/>
                  <a:pt x="3752424" y="2762098"/>
                  <a:pt x="3750841" y="2767527"/>
                </a:cubicBezTo>
                <a:lnTo>
                  <a:pt x="3750021" y="2770377"/>
                </a:lnTo>
                <a:lnTo>
                  <a:pt x="3749874" y="2781617"/>
                </a:lnTo>
                <a:lnTo>
                  <a:pt x="3745916" y="2784975"/>
                </a:lnTo>
                <a:lnTo>
                  <a:pt x="3742888" y="2802030"/>
                </a:lnTo>
                <a:cubicBezTo>
                  <a:pt x="3742360" y="2808388"/>
                  <a:pt x="3742498" y="2815196"/>
                  <a:pt x="3743710" y="2822667"/>
                </a:cubicBezTo>
                <a:cubicBezTo>
                  <a:pt x="3751787" y="2840797"/>
                  <a:pt x="3744398" y="2870002"/>
                  <a:pt x="3746201" y="2896003"/>
                </a:cubicBezTo>
                <a:lnTo>
                  <a:pt x="3749006" y="2907846"/>
                </a:lnTo>
                <a:lnTo>
                  <a:pt x="3747206" y="2947037"/>
                </a:lnTo>
                <a:cubicBezTo>
                  <a:pt x="3747030" y="2958176"/>
                  <a:pt x="3747214" y="2969719"/>
                  <a:pt x="3748070" y="2981841"/>
                </a:cubicBezTo>
                <a:lnTo>
                  <a:pt x="3750937" y="3004278"/>
                </a:lnTo>
                <a:lnTo>
                  <a:pt x="3749761" y="3010254"/>
                </a:lnTo>
                <a:cubicBezTo>
                  <a:pt x="3750425" y="3020530"/>
                  <a:pt x="3756245" y="3033889"/>
                  <a:pt x="3749923" y="3032983"/>
                </a:cubicBezTo>
                <a:lnTo>
                  <a:pt x="3752658" y="3044429"/>
                </a:lnTo>
                <a:lnTo>
                  <a:pt x="3748217" y="3056076"/>
                </a:lnTo>
                <a:cubicBezTo>
                  <a:pt x="3747117" y="3057381"/>
                  <a:pt x="3745928" y="3058381"/>
                  <a:pt x="3744691" y="3059042"/>
                </a:cubicBezTo>
                <a:lnTo>
                  <a:pt x="3747123" y="3075102"/>
                </a:lnTo>
                <a:lnTo>
                  <a:pt x="3744190" y="3088509"/>
                </a:lnTo>
                <a:lnTo>
                  <a:pt x="3747093" y="3099930"/>
                </a:lnTo>
                <a:lnTo>
                  <a:pt x="3746799" y="3104743"/>
                </a:lnTo>
                <a:lnTo>
                  <a:pt x="3745610" y="3116729"/>
                </a:lnTo>
                <a:cubicBezTo>
                  <a:pt x="3744666" y="3122891"/>
                  <a:pt x="3743503" y="3129792"/>
                  <a:pt x="3742676" y="3137453"/>
                </a:cubicBezTo>
                <a:lnTo>
                  <a:pt x="3742441" y="3143884"/>
                </a:lnTo>
                <a:lnTo>
                  <a:pt x="3737104" y="3158122"/>
                </a:lnTo>
                <a:cubicBezTo>
                  <a:pt x="3733050" y="3168490"/>
                  <a:pt x="3730374" y="3176626"/>
                  <a:pt x="3733275" y="3185367"/>
                </a:cubicBezTo>
                <a:cubicBezTo>
                  <a:pt x="3728135" y="3200760"/>
                  <a:pt x="3712176" y="3212117"/>
                  <a:pt x="3717639" y="3233769"/>
                </a:cubicBezTo>
                <a:cubicBezTo>
                  <a:pt x="3709851" y="3227497"/>
                  <a:pt x="3717920" y="3258095"/>
                  <a:pt x="3710433" y="3262123"/>
                </a:cubicBezTo>
                <a:cubicBezTo>
                  <a:pt x="3704342" y="3264110"/>
                  <a:pt x="3705370" y="3273856"/>
                  <a:pt x="3703458" y="3281408"/>
                </a:cubicBezTo>
                <a:cubicBezTo>
                  <a:pt x="3697412" y="3287020"/>
                  <a:pt x="3693483" y="3324746"/>
                  <a:pt x="3695027" y="3337739"/>
                </a:cubicBezTo>
                <a:cubicBezTo>
                  <a:pt x="3703095" y="3374177"/>
                  <a:pt x="3679154" y="3404974"/>
                  <a:pt x="3684951" y="3434139"/>
                </a:cubicBezTo>
                <a:cubicBezTo>
                  <a:pt x="3684732" y="3441861"/>
                  <a:pt x="3683615" y="3448308"/>
                  <a:pt x="3681946" y="3453928"/>
                </a:cubicBezTo>
                <a:lnTo>
                  <a:pt x="3675939" y="3468021"/>
                </a:lnTo>
                <a:cubicBezTo>
                  <a:pt x="3674480" y="3468264"/>
                  <a:pt x="3673022" y="3468506"/>
                  <a:pt x="3671563" y="3468748"/>
                </a:cubicBezTo>
                <a:lnTo>
                  <a:pt x="3669360" y="3479164"/>
                </a:lnTo>
                <a:lnTo>
                  <a:pt x="3668060" y="3481325"/>
                </a:lnTo>
                <a:cubicBezTo>
                  <a:pt x="3665560" y="3485437"/>
                  <a:pt x="3663197" y="3489622"/>
                  <a:pt x="3661315" y="3494328"/>
                </a:cubicBezTo>
                <a:cubicBezTo>
                  <a:pt x="3678446" y="3506175"/>
                  <a:pt x="3648136" y="3536311"/>
                  <a:pt x="3664679" y="3537226"/>
                </a:cubicBezTo>
                <a:cubicBezTo>
                  <a:pt x="3657322" y="3565147"/>
                  <a:pt x="3674997" y="3558694"/>
                  <a:pt x="3654205" y="3577551"/>
                </a:cubicBezTo>
                <a:cubicBezTo>
                  <a:pt x="3653633" y="3634248"/>
                  <a:pt x="3628736" y="3694092"/>
                  <a:pt x="3637325" y="3749618"/>
                </a:cubicBezTo>
                <a:cubicBezTo>
                  <a:pt x="3631446" y="3736800"/>
                  <a:pt x="3620480" y="3747498"/>
                  <a:pt x="3620258" y="3763981"/>
                </a:cubicBezTo>
                <a:cubicBezTo>
                  <a:pt x="3596667" y="3715365"/>
                  <a:pt x="3630603" y="3842969"/>
                  <a:pt x="3608193" y="3830141"/>
                </a:cubicBezTo>
                <a:cubicBezTo>
                  <a:pt x="3625759" y="3852486"/>
                  <a:pt x="3638965" y="3943841"/>
                  <a:pt x="3616479" y="3951521"/>
                </a:cubicBezTo>
                <a:cubicBezTo>
                  <a:pt x="3607940" y="3994867"/>
                  <a:pt x="3614033" y="4040502"/>
                  <a:pt x="3595498" y="4074157"/>
                </a:cubicBezTo>
                <a:cubicBezTo>
                  <a:pt x="3597477" y="4078342"/>
                  <a:pt x="3598819" y="4082864"/>
                  <a:pt x="3599706" y="4087599"/>
                </a:cubicBezTo>
                <a:lnTo>
                  <a:pt x="3601103" y="4101515"/>
                </a:lnTo>
                <a:lnTo>
                  <a:pt x="3600274" y="4102849"/>
                </a:lnTo>
                <a:cubicBezTo>
                  <a:pt x="3598143" y="4109482"/>
                  <a:pt x="3598077" y="4114144"/>
                  <a:pt x="3598925" y="4117926"/>
                </a:cubicBezTo>
                <a:lnTo>
                  <a:pt x="3600630" y="4121966"/>
                </a:lnTo>
                <a:lnTo>
                  <a:pt x="3600331" y="4132543"/>
                </a:lnTo>
                <a:lnTo>
                  <a:pt x="3601432" y="4154003"/>
                </a:lnTo>
                <a:lnTo>
                  <a:pt x="3600054" y="4157433"/>
                </a:lnTo>
                <a:lnTo>
                  <a:pt x="3599248" y="4188888"/>
                </a:lnTo>
                <a:cubicBezTo>
                  <a:pt x="3598993" y="4188940"/>
                  <a:pt x="3598738" y="4188992"/>
                  <a:pt x="3598484" y="4189044"/>
                </a:cubicBezTo>
                <a:cubicBezTo>
                  <a:pt x="3596754" y="4190111"/>
                  <a:pt x="3595443" y="4192250"/>
                  <a:pt x="3594971" y="4196698"/>
                </a:cubicBezTo>
                <a:cubicBezTo>
                  <a:pt x="3584674" y="4185805"/>
                  <a:pt x="3590455" y="4197885"/>
                  <a:pt x="3589971" y="4211958"/>
                </a:cubicBezTo>
                <a:cubicBezTo>
                  <a:pt x="3573870" y="4198179"/>
                  <a:pt x="3579156" y="4240607"/>
                  <a:pt x="3569135" y="4243705"/>
                </a:cubicBezTo>
                <a:cubicBezTo>
                  <a:pt x="3569142" y="4254351"/>
                  <a:pt x="3568856" y="4265362"/>
                  <a:pt x="3568210" y="4276468"/>
                </a:cubicBezTo>
                <a:lnTo>
                  <a:pt x="3567613" y="4282925"/>
                </a:lnTo>
                <a:cubicBezTo>
                  <a:pt x="3567553" y="4282949"/>
                  <a:pt x="3567492" y="4282974"/>
                  <a:pt x="3567432" y="4282999"/>
                </a:cubicBezTo>
                <a:cubicBezTo>
                  <a:pt x="3566940" y="4284280"/>
                  <a:pt x="3566607" y="4286359"/>
                  <a:pt x="3566464" y="4289697"/>
                </a:cubicBezTo>
                <a:lnTo>
                  <a:pt x="3566526" y="4294698"/>
                </a:lnTo>
                <a:lnTo>
                  <a:pt x="3565367" y="4307225"/>
                </a:lnTo>
                <a:lnTo>
                  <a:pt x="3563841" y="4311164"/>
                </a:lnTo>
                <a:lnTo>
                  <a:pt x="3561610" y="4312189"/>
                </a:lnTo>
                <a:lnTo>
                  <a:pt x="3561734" y="4313408"/>
                </a:lnTo>
                <a:cubicBezTo>
                  <a:pt x="3564537" y="4323096"/>
                  <a:pt x="3569544" y="4327053"/>
                  <a:pt x="3553832" y="4334910"/>
                </a:cubicBezTo>
                <a:cubicBezTo>
                  <a:pt x="3557797" y="4356533"/>
                  <a:pt x="3548502" y="4358433"/>
                  <a:pt x="3542564" y="4385380"/>
                </a:cubicBezTo>
                <a:cubicBezTo>
                  <a:pt x="3547050" y="4398267"/>
                  <a:pt x="3544091" y="4407098"/>
                  <a:pt x="3538724" y="4415150"/>
                </a:cubicBezTo>
                <a:cubicBezTo>
                  <a:pt x="3538633" y="4442707"/>
                  <a:pt x="3529920" y="4465824"/>
                  <a:pt x="3525348" y="4495753"/>
                </a:cubicBezTo>
                <a:cubicBezTo>
                  <a:pt x="3529387" y="4530212"/>
                  <a:pt x="3514579" y="4543935"/>
                  <a:pt x="3509749" y="4575934"/>
                </a:cubicBezTo>
                <a:cubicBezTo>
                  <a:pt x="3519579" y="4606914"/>
                  <a:pt x="3496418" y="4596497"/>
                  <a:pt x="3489779" y="4611927"/>
                </a:cubicBezTo>
                <a:lnTo>
                  <a:pt x="3488856" y="4616508"/>
                </a:lnTo>
                <a:lnTo>
                  <a:pt x="3489486" y="4629163"/>
                </a:lnTo>
                <a:lnTo>
                  <a:pt x="3490242" y="4633947"/>
                </a:lnTo>
                <a:cubicBezTo>
                  <a:pt x="3490570" y="4637233"/>
                  <a:pt x="3490539" y="4639406"/>
                  <a:pt x="3490244" y="4640894"/>
                </a:cubicBezTo>
                <a:lnTo>
                  <a:pt x="3490078" y="4641059"/>
                </a:lnTo>
                <a:lnTo>
                  <a:pt x="3490403" y="4647582"/>
                </a:lnTo>
                <a:cubicBezTo>
                  <a:pt x="3491330" y="4658608"/>
                  <a:pt x="3492590" y="4669354"/>
                  <a:pt x="3494082" y="4679601"/>
                </a:cubicBezTo>
                <a:cubicBezTo>
                  <a:pt x="3484854" y="4687754"/>
                  <a:pt x="3495864" y="4725869"/>
                  <a:pt x="3478421" y="4720918"/>
                </a:cubicBezTo>
                <a:cubicBezTo>
                  <a:pt x="3479918" y="4734712"/>
                  <a:pt x="3487176" y="4743359"/>
                  <a:pt x="3475730" y="4738188"/>
                </a:cubicBezTo>
                <a:cubicBezTo>
                  <a:pt x="3475894" y="4742712"/>
                  <a:pt x="3474928" y="4745450"/>
                  <a:pt x="3473409" y="4747368"/>
                </a:cubicBezTo>
                <a:lnTo>
                  <a:pt x="3472696" y="4747913"/>
                </a:lnTo>
                <a:lnTo>
                  <a:pt x="3476304" y="4778609"/>
                </a:lnTo>
                <a:lnTo>
                  <a:pt x="3475454" y="4782623"/>
                </a:lnTo>
                <a:lnTo>
                  <a:pt x="3479507" y="4802712"/>
                </a:lnTo>
                <a:lnTo>
                  <a:pt x="3480695" y="4813049"/>
                </a:lnTo>
                <a:lnTo>
                  <a:pt x="3482902" y="4816057"/>
                </a:lnTo>
                <a:cubicBezTo>
                  <a:pt x="3484247" y="4819259"/>
                  <a:pt x="3484834" y="4823783"/>
                  <a:pt x="3483703" y="4831270"/>
                </a:cubicBezTo>
                <a:lnTo>
                  <a:pt x="3483090" y="4832984"/>
                </a:lnTo>
                <a:lnTo>
                  <a:pt x="3486378" y="4845654"/>
                </a:lnTo>
                <a:cubicBezTo>
                  <a:pt x="3487893" y="4849755"/>
                  <a:pt x="3489817" y="4853416"/>
                  <a:pt x="3492309" y="4856425"/>
                </a:cubicBezTo>
                <a:cubicBezTo>
                  <a:pt x="3479133" y="4898390"/>
                  <a:pt x="3491371" y="4939174"/>
                  <a:pt x="3489182" y="4985308"/>
                </a:cubicBezTo>
                <a:cubicBezTo>
                  <a:pt x="3492413" y="5037202"/>
                  <a:pt x="3496839" y="5073159"/>
                  <a:pt x="3498182" y="5107346"/>
                </a:cubicBezTo>
                <a:cubicBezTo>
                  <a:pt x="3500266" y="5123329"/>
                  <a:pt x="3506680" y="5240376"/>
                  <a:pt x="3499225" y="5231073"/>
                </a:cubicBezTo>
                <a:cubicBezTo>
                  <a:pt x="3515247" y="5280090"/>
                  <a:pt x="3497607" y="5309911"/>
                  <a:pt x="3504960" y="5364785"/>
                </a:cubicBezTo>
                <a:cubicBezTo>
                  <a:pt x="3487546" y="5393671"/>
                  <a:pt x="3503686" y="5378336"/>
                  <a:pt x="3500486" y="5409009"/>
                </a:cubicBezTo>
                <a:cubicBezTo>
                  <a:pt x="3516561" y="5401350"/>
                  <a:pt x="3491544" y="5446009"/>
                  <a:pt x="3509710" y="5448570"/>
                </a:cubicBezTo>
                <a:cubicBezTo>
                  <a:pt x="3508555" y="5454072"/>
                  <a:pt x="3506859" y="5459319"/>
                  <a:pt x="3505022" y="5464568"/>
                </a:cubicBezTo>
                <a:lnTo>
                  <a:pt x="3504070" y="5467320"/>
                </a:lnTo>
                <a:lnTo>
                  <a:pt x="3503399" y="5478483"/>
                </a:lnTo>
                <a:lnTo>
                  <a:pt x="3499281" y="5481443"/>
                </a:lnTo>
                <a:lnTo>
                  <a:pt x="3499047" y="5616712"/>
                </a:lnTo>
                <a:cubicBezTo>
                  <a:pt x="3502347" y="5628424"/>
                  <a:pt x="3503819" y="5666768"/>
                  <a:pt x="3498775" y="5675291"/>
                </a:cubicBezTo>
                <a:cubicBezTo>
                  <a:pt x="3497984" y="5683547"/>
                  <a:pt x="3500335" y="5692400"/>
                  <a:pt x="3494739" y="5697458"/>
                </a:cubicBezTo>
                <a:cubicBezTo>
                  <a:pt x="3492180" y="5715432"/>
                  <a:pt x="3486290" y="5756597"/>
                  <a:pt x="3483423" y="5783137"/>
                </a:cubicBezTo>
                <a:cubicBezTo>
                  <a:pt x="3491452" y="5796973"/>
                  <a:pt x="3477643" y="5819988"/>
                  <a:pt x="3477532" y="5856699"/>
                </a:cubicBezTo>
                <a:cubicBezTo>
                  <a:pt x="3486776" y="5871818"/>
                  <a:pt x="3477340" y="5881447"/>
                  <a:pt x="3490032" y="5910638"/>
                </a:cubicBezTo>
                <a:cubicBezTo>
                  <a:pt x="3488930" y="5911913"/>
                  <a:pt x="3487924" y="5913488"/>
                  <a:pt x="3487046" y="5915313"/>
                </a:cubicBezTo>
                <a:cubicBezTo>
                  <a:pt x="3481941" y="5925917"/>
                  <a:pt x="3482137" y="5942505"/>
                  <a:pt x="3487484" y="5952365"/>
                </a:cubicBezTo>
                <a:cubicBezTo>
                  <a:pt x="3504666" y="5999029"/>
                  <a:pt x="3505019" y="6042078"/>
                  <a:pt x="3509266" y="6082373"/>
                </a:cubicBezTo>
                <a:cubicBezTo>
                  <a:pt x="3512265" y="6128005"/>
                  <a:pt x="3492950" y="6098121"/>
                  <a:pt x="3509564" y="6154771"/>
                </a:cubicBezTo>
                <a:cubicBezTo>
                  <a:pt x="3503223" y="6161045"/>
                  <a:pt x="3503062" y="6168289"/>
                  <a:pt x="3506404" y="6180433"/>
                </a:cubicBezTo>
                <a:cubicBezTo>
                  <a:pt x="3507378" y="6202614"/>
                  <a:pt x="3491084" y="6201180"/>
                  <a:pt x="3501312" y="6223427"/>
                </a:cubicBezTo>
                <a:cubicBezTo>
                  <a:pt x="3492497" y="6219559"/>
                  <a:pt x="3498753" y="6265580"/>
                  <a:pt x="3489469" y="6255476"/>
                </a:cubicBezTo>
                <a:cubicBezTo>
                  <a:pt x="3481791" y="6270065"/>
                  <a:pt x="3495037" y="6276996"/>
                  <a:pt x="3488398" y="6291462"/>
                </a:cubicBezTo>
                <a:cubicBezTo>
                  <a:pt x="3487099" y="6307679"/>
                  <a:pt x="3497555" y="6282019"/>
                  <a:pt x="3498547" y="6299935"/>
                </a:cubicBezTo>
                <a:cubicBezTo>
                  <a:pt x="3498173" y="6321676"/>
                  <a:pt x="3514193" y="6321381"/>
                  <a:pt x="3494028" y="6338390"/>
                </a:cubicBezTo>
                <a:lnTo>
                  <a:pt x="3486030" y="6396716"/>
                </a:lnTo>
                <a:cubicBezTo>
                  <a:pt x="3491309" y="6409668"/>
                  <a:pt x="3488928" y="6420134"/>
                  <a:pt x="3484103" y="6430386"/>
                </a:cubicBezTo>
                <a:cubicBezTo>
                  <a:pt x="3485763" y="6460632"/>
                  <a:pt x="3478568" y="6488285"/>
                  <a:pt x="3475922" y="6522318"/>
                </a:cubicBezTo>
                <a:cubicBezTo>
                  <a:pt x="3482128" y="6559051"/>
                  <a:pt x="3468277" y="6578006"/>
                  <a:pt x="3465506" y="6614374"/>
                </a:cubicBezTo>
                <a:cubicBezTo>
                  <a:pt x="3478925" y="6650248"/>
                  <a:pt x="3446064" y="6638174"/>
                  <a:pt x="3446789" y="6668768"/>
                </a:cubicBezTo>
                <a:cubicBezTo>
                  <a:pt x="3458869" y="6718505"/>
                  <a:pt x="3435878" y="6667592"/>
                  <a:pt x="3439582" y="6744454"/>
                </a:cubicBezTo>
                <a:cubicBezTo>
                  <a:pt x="3441631" y="6748797"/>
                  <a:pt x="3439393" y="6758101"/>
                  <a:pt x="3436538" y="6757102"/>
                </a:cubicBezTo>
                <a:cubicBezTo>
                  <a:pt x="3437461" y="6773941"/>
                  <a:pt x="3420846" y="6822488"/>
                  <a:pt x="3424061" y="6846522"/>
                </a:cubicBezTo>
                <a:lnTo>
                  <a:pt x="3423032" y="6858000"/>
                </a:lnTo>
                <a:lnTo>
                  <a:pt x="0" y="6858000"/>
                </a:lnTo>
                <a:close/>
              </a:path>
            </a:pathLst>
          </a:custGeom>
        </p:spPr>
      </p:pic>
      <p:sp>
        <p:nvSpPr>
          <p:cNvPr id="3" name="Content Placeholder 2">
            <a:extLst>
              <a:ext uri="{FF2B5EF4-FFF2-40B4-BE49-F238E27FC236}">
                <a16:creationId xmlns:a16="http://schemas.microsoft.com/office/drawing/2014/main" id="{010C7B64-A21F-4A60-AD84-EB273D149005}"/>
              </a:ext>
            </a:extLst>
          </p:cNvPr>
          <p:cNvSpPr>
            <a:spLocks noGrp="1"/>
          </p:cNvSpPr>
          <p:nvPr>
            <p:ph idx="1"/>
          </p:nvPr>
        </p:nvSpPr>
        <p:spPr>
          <a:xfrm>
            <a:off x="4426226" y="618785"/>
            <a:ext cx="7765753" cy="6247069"/>
          </a:xfrm>
        </p:spPr>
        <p:txBody>
          <a:bodyPr anchor="t">
            <a:normAutofit lnSpcReduction="10000"/>
          </a:bodyPr>
          <a:lstStyle/>
          <a:p>
            <a:pPr marL="0" indent="0">
              <a:buNone/>
            </a:pPr>
            <a:r>
              <a:rPr lang="en-US" sz="3100" dirty="0">
                <a:latin typeface="Times New Roman" panose="02020603050405020304" pitchFamily="18" charset="0"/>
                <a:cs typeface="Times New Roman" panose="02020603050405020304" pitchFamily="18" charset="0"/>
              </a:rPr>
              <a:t>A Carbon Credit* is a </a:t>
            </a:r>
            <a:r>
              <a:rPr lang="en-US" sz="3100" b="1" dirty="0">
                <a:latin typeface="Times New Roman" panose="02020603050405020304" pitchFamily="18" charset="0"/>
                <a:cs typeface="Times New Roman" panose="02020603050405020304" pitchFamily="18" charset="0"/>
              </a:rPr>
              <a:t>financial instrument</a:t>
            </a:r>
            <a:r>
              <a:rPr lang="en-US" sz="3100" dirty="0">
                <a:latin typeface="Times New Roman" panose="02020603050405020304" pitchFamily="18" charset="0"/>
                <a:cs typeface="Times New Roman" panose="02020603050405020304" pitchFamily="18" charset="0"/>
              </a:rPr>
              <a:t> that is earned when the entity saves the emission of </a:t>
            </a:r>
            <a:r>
              <a:rPr lang="en-US" sz="3100" b="1" dirty="0">
                <a:latin typeface="Times New Roman" panose="02020603050405020304" pitchFamily="18" charset="0"/>
                <a:cs typeface="Times New Roman" panose="02020603050405020304" pitchFamily="18" charset="0"/>
              </a:rPr>
              <a:t>one metric ton of Carbon Dioxide </a:t>
            </a:r>
            <a:r>
              <a:rPr lang="en-US" b="1" dirty="0">
                <a:latin typeface="Times New Roman" panose="02020603050405020304" pitchFamily="18" charset="0"/>
                <a:cs typeface="Times New Roman" panose="02020603050405020304" pitchFamily="18" charset="0"/>
              </a:rPr>
              <a:t>(CO</a:t>
            </a:r>
            <a:r>
              <a:rPr lang="en-US" sz="1400" b="1" dirty="0">
                <a:latin typeface="Times New Roman" panose="02020603050405020304" pitchFamily="18" charset="0"/>
                <a:cs typeface="Times New Roman" panose="02020603050405020304" pitchFamily="18" charset="0"/>
              </a:rPr>
              <a:t>2</a:t>
            </a:r>
            <a:r>
              <a:rPr lang="en-US" b="1" dirty="0">
                <a:latin typeface="Times New Roman" panose="02020603050405020304" pitchFamily="18" charset="0"/>
                <a:cs typeface="Times New Roman" panose="02020603050405020304" pitchFamily="18" charset="0"/>
              </a:rPr>
              <a:t>) and GHGs</a:t>
            </a:r>
            <a:r>
              <a:rPr lang="en-US" dirty="0">
                <a:latin typeface="Times New Roman" panose="02020603050405020304" pitchFamily="18" charset="0"/>
                <a:cs typeface="Times New Roman" panose="02020603050405020304" pitchFamily="18" charset="0"/>
              </a:rPr>
              <a:t>. </a:t>
            </a:r>
            <a:r>
              <a:rPr lang="en-US" sz="3100" dirty="0">
                <a:latin typeface="Times New Roman" panose="02020603050405020304" pitchFamily="18" charset="0"/>
                <a:cs typeface="Times New Roman" panose="02020603050405020304" pitchFamily="18" charset="0"/>
              </a:rPr>
              <a:t>These credits can be legally traded in the international market. When purchased by another entity, it may emit one metric ton of extra</a:t>
            </a:r>
            <a:r>
              <a:rPr lang="en-US" dirty="0">
                <a:latin typeface="Times New Roman" panose="02020603050405020304" pitchFamily="18" charset="0"/>
                <a:cs typeface="Times New Roman" panose="02020603050405020304" pitchFamily="18" charset="0"/>
              </a:rPr>
              <a:t> CO</a:t>
            </a:r>
            <a:r>
              <a:rPr lang="en-US" sz="1500" dirty="0">
                <a:latin typeface="Times New Roman" panose="02020603050405020304" pitchFamily="18" charset="0"/>
                <a:cs typeface="Times New Roman" panose="02020603050405020304" pitchFamily="18" charset="0"/>
              </a:rPr>
              <a:t>2</a:t>
            </a:r>
            <a:r>
              <a:rPr lang="en-US" dirty="0">
                <a:latin typeface="Times New Roman" panose="02020603050405020304" pitchFamily="18" charset="0"/>
                <a:cs typeface="Times New Roman" panose="02020603050405020304" pitchFamily="18" charset="0"/>
              </a:rPr>
              <a:t> </a:t>
            </a:r>
            <a:r>
              <a:rPr lang="en-US" sz="3100" dirty="0">
                <a:latin typeface="Times New Roman" panose="02020603050405020304" pitchFamily="18" charset="0"/>
                <a:cs typeface="Times New Roman" panose="02020603050405020304" pitchFamily="18" charset="0"/>
              </a:rPr>
              <a:t>beyond the permissible limit.</a:t>
            </a:r>
          </a:p>
          <a:p>
            <a:pPr marL="457200" lvl="1" indent="0">
              <a:buNone/>
            </a:pPr>
            <a:r>
              <a:rPr lang="en-US" dirty="0">
                <a:latin typeface="Times New Roman" panose="02020603050405020304" pitchFamily="18" charset="0"/>
                <a:cs typeface="Times New Roman" panose="02020603050405020304" pitchFamily="18" charset="0"/>
              </a:rPr>
              <a:t>   </a:t>
            </a:r>
          </a:p>
          <a:p>
            <a:pPr marL="457200" lvl="1" indent="0">
              <a:buNone/>
            </a:pPr>
            <a:endParaRPr lang="en-US" dirty="0">
              <a:latin typeface="Times New Roman" panose="02020603050405020304" pitchFamily="18" charset="0"/>
              <a:cs typeface="Times New Roman" panose="02020603050405020304" pitchFamily="18" charset="0"/>
            </a:endParaRPr>
          </a:p>
          <a:p>
            <a:pPr marL="457200" lvl="1" indent="0">
              <a:buNone/>
            </a:pPr>
            <a:endParaRPr lang="en-US" dirty="0">
              <a:latin typeface="Times New Roman" panose="02020603050405020304" pitchFamily="18" charset="0"/>
              <a:cs typeface="Times New Roman" panose="02020603050405020304" pitchFamily="18" charset="0"/>
            </a:endParaRPr>
          </a:p>
          <a:p>
            <a:pPr marL="457200" lvl="1" indent="0">
              <a:buNone/>
            </a:pPr>
            <a:endParaRPr lang="en-US" dirty="0">
              <a:latin typeface="Times New Roman" panose="02020603050405020304" pitchFamily="18" charset="0"/>
              <a:cs typeface="Times New Roman" panose="02020603050405020304" pitchFamily="18" charset="0"/>
            </a:endParaRPr>
          </a:p>
          <a:p>
            <a:pPr marL="457200" lvl="1" indent="0">
              <a:buNone/>
            </a:pPr>
            <a:r>
              <a:rPr lang="en-US" dirty="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According to Kyoto Protocol the value of one carbon credit is equivalent to one metric ton of carbon dioxide reduction.            </a:t>
            </a:r>
          </a:p>
          <a:p>
            <a:r>
              <a:rPr lang="en-US" sz="2200" dirty="0">
                <a:latin typeface="Times New Roman" panose="02020603050405020304" pitchFamily="18" charset="0"/>
                <a:cs typeface="Times New Roman" panose="02020603050405020304" pitchFamily="18" charset="0"/>
              </a:rPr>
              <a:t>One Carbon Credit = One Metric Ton of Carbon Dioxide and/or (GHGs) Reduction</a:t>
            </a:r>
          </a:p>
          <a:p>
            <a:endParaRPr lang="en-CA" sz="1400" dirty="0"/>
          </a:p>
        </p:txBody>
      </p:sp>
      <p:sp>
        <p:nvSpPr>
          <p:cNvPr id="4" name="Slide Number Placeholder 3">
            <a:extLst>
              <a:ext uri="{FF2B5EF4-FFF2-40B4-BE49-F238E27FC236}">
                <a16:creationId xmlns:a16="http://schemas.microsoft.com/office/drawing/2014/main" id="{D88A4FBC-8F55-4FA3-BA1A-77EC881B1459}"/>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sz="1000"/>
              <a:pPr>
                <a:spcAft>
                  <a:spcPts val="600"/>
                </a:spcAft>
              </a:pPr>
              <a:t>3</a:t>
            </a:fld>
            <a:endParaRPr lang="en-US" sz="1000"/>
          </a:p>
        </p:txBody>
      </p:sp>
      <p:pic>
        <p:nvPicPr>
          <p:cNvPr id="8" name="Picture 7">
            <a:extLst>
              <a:ext uri="{FF2B5EF4-FFF2-40B4-BE49-F238E27FC236}">
                <a16:creationId xmlns:a16="http://schemas.microsoft.com/office/drawing/2014/main" id="{F5AAA8EE-BDC7-4E4B-BCE6-7C2F3B5326D8}"/>
              </a:ext>
            </a:extLst>
          </p:cNvPr>
          <p:cNvPicPr/>
          <p:nvPr/>
        </p:nvPicPr>
        <p:blipFill>
          <a:blip r:embed="rId3"/>
          <a:stretch>
            <a:fillRect/>
          </a:stretch>
        </p:blipFill>
        <p:spPr>
          <a:xfrm>
            <a:off x="9455103" y="3425073"/>
            <a:ext cx="1898697" cy="1228438"/>
          </a:xfrm>
          <a:prstGeom prst="rect">
            <a:avLst/>
          </a:prstGeom>
        </p:spPr>
      </p:pic>
    </p:spTree>
    <p:extLst>
      <p:ext uri="{BB962C8B-B14F-4D97-AF65-F5344CB8AC3E}">
        <p14:creationId xmlns:p14="http://schemas.microsoft.com/office/powerpoint/2010/main" val="23788245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Rectangle 10">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14">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16">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18">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Rectangle 20">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7AC342-23E9-4E31-AEF5-F155142966EE}"/>
              </a:ext>
            </a:extLst>
          </p:cNvPr>
          <p:cNvSpPr>
            <a:spLocks noGrp="1"/>
          </p:cNvSpPr>
          <p:nvPr>
            <p:ph type="title"/>
          </p:nvPr>
        </p:nvSpPr>
        <p:spPr>
          <a:xfrm>
            <a:off x="466722" y="586855"/>
            <a:ext cx="3201366" cy="3387497"/>
          </a:xfrm>
        </p:spPr>
        <p:txBody>
          <a:bodyPr anchor="b">
            <a:normAutofit/>
          </a:bodyPr>
          <a:lstStyle/>
          <a:p>
            <a:pPr marL="0" lvl="1" algn="r">
              <a:lnSpc>
                <a:spcPct val="90000"/>
              </a:lnSpc>
            </a:pPr>
            <a:r>
              <a:rPr lang="en-US" sz="4000" b="1" dirty="0">
                <a:solidFill>
                  <a:srgbClr val="FFFFFF"/>
                </a:solidFill>
                <a:latin typeface="+mj-lt"/>
              </a:rPr>
              <a:t>Implications of Carbon Credits Trading </a:t>
            </a:r>
            <a:br>
              <a:rPr lang="en-US" sz="4000" b="1" dirty="0">
                <a:solidFill>
                  <a:srgbClr val="FFFFFF"/>
                </a:solidFill>
                <a:latin typeface="+mj-lt"/>
              </a:rPr>
            </a:br>
            <a:br>
              <a:rPr lang="en-US" sz="4000" dirty="0">
                <a:solidFill>
                  <a:srgbClr val="FFFFFF"/>
                </a:solidFill>
                <a:latin typeface="+mj-lt"/>
              </a:rPr>
            </a:br>
            <a:endParaRPr lang="en-CA" sz="4000" dirty="0">
              <a:solidFill>
                <a:srgbClr val="FFFFFF"/>
              </a:solidFill>
            </a:endParaRPr>
          </a:p>
        </p:txBody>
      </p:sp>
      <p:sp>
        <p:nvSpPr>
          <p:cNvPr id="3" name="Content Placeholder 2">
            <a:extLst>
              <a:ext uri="{FF2B5EF4-FFF2-40B4-BE49-F238E27FC236}">
                <a16:creationId xmlns:a16="http://schemas.microsoft.com/office/drawing/2014/main" id="{906EE079-003C-4418-A69F-E1A3E36D2E06}"/>
              </a:ext>
            </a:extLst>
          </p:cNvPr>
          <p:cNvSpPr>
            <a:spLocks noGrp="1"/>
          </p:cNvSpPr>
          <p:nvPr>
            <p:ph idx="1"/>
          </p:nvPr>
        </p:nvSpPr>
        <p:spPr>
          <a:xfrm>
            <a:off x="4810259" y="142178"/>
            <a:ext cx="7169706" cy="6678611"/>
          </a:xfrm>
        </p:spPr>
        <p:txBody>
          <a:bodyPr anchor="ctr">
            <a:normAutofit fontScale="77500" lnSpcReduction="20000"/>
          </a:bodyPr>
          <a:lstStyle/>
          <a:p>
            <a:pPr>
              <a:buFont typeface="Wingdings" pitchFamily="2" charset="2"/>
              <a:buChar char="v"/>
            </a:pPr>
            <a:r>
              <a:rPr lang="en-US" dirty="0">
                <a:latin typeface="Times New Roman" panose="02020603050405020304" pitchFamily="18" charset="0"/>
                <a:cs typeface="Times New Roman" panose="02020603050405020304" pitchFamily="18" charset="0"/>
              </a:rPr>
              <a:t>Carbon Credit Trading helps in </a:t>
            </a:r>
            <a:r>
              <a:rPr lang="en-US" b="1" dirty="0">
                <a:latin typeface="Times New Roman" panose="02020603050405020304" pitchFamily="18" charset="0"/>
                <a:cs typeface="Times New Roman" panose="02020603050405020304" pitchFamily="18" charset="0"/>
              </a:rPr>
              <a:t>reducing the carbon emission</a:t>
            </a:r>
            <a:r>
              <a:rPr lang="en-US" dirty="0">
                <a:latin typeface="Times New Roman" panose="02020603050405020304" pitchFamily="18" charset="0"/>
                <a:cs typeface="Times New Roman" panose="02020603050405020304" pitchFamily="18" charset="0"/>
              </a:rPr>
              <a:t> significantly that means </a:t>
            </a:r>
            <a:r>
              <a:rPr lang="en-US" b="1" dirty="0">
                <a:latin typeface="Times New Roman" panose="02020603050405020304" pitchFamily="18" charset="0"/>
                <a:cs typeface="Times New Roman" panose="02020603050405020304" pitchFamily="18" charset="0"/>
              </a:rPr>
              <a:t>less polluted environment.</a:t>
            </a:r>
          </a:p>
          <a:p>
            <a:pPr>
              <a:buFont typeface="Wingdings" pitchFamily="2" charset="2"/>
              <a:buChar char="v"/>
            </a:pPr>
            <a:endParaRPr lang="en-US" dirty="0">
              <a:latin typeface="Times New Roman" panose="02020603050405020304" pitchFamily="18" charset="0"/>
              <a:cs typeface="Times New Roman" panose="02020603050405020304" pitchFamily="18" charset="0"/>
            </a:endParaRPr>
          </a:p>
          <a:p>
            <a:pPr>
              <a:buFont typeface="Wingdings" pitchFamily="2" charset="2"/>
              <a:buChar char="v"/>
            </a:pPr>
            <a:r>
              <a:rPr lang="en-US" dirty="0">
                <a:latin typeface="Times New Roman" panose="02020603050405020304" pitchFamily="18" charset="0"/>
                <a:cs typeface="Times New Roman" panose="02020603050405020304" pitchFamily="18" charset="0"/>
              </a:rPr>
              <a:t>This concept provides a new dimension to the trade and many organizations have plans to </a:t>
            </a:r>
            <a:r>
              <a:rPr lang="en-US" b="1" dirty="0">
                <a:latin typeface="Times New Roman" panose="02020603050405020304" pitchFamily="18" charset="0"/>
                <a:cs typeface="Times New Roman" panose="02020603050405020304" pitchFamily="18" charset="0"/>
              </a:rPr>
              <a:t>invest huge amount of funds</a:t>
            </a:r>
            <a:r>
              <a:rPr lang="en-US" dirty="0">
                <a:latin typeface="Times New Roman" panose="02020603050405020304" pitchFamily="18" charset="0"/>
                <a:cs typeface="Times New Roman" panose="02020603050405020304" pitchFamily="18" charset="0"/>
              </a:rPr>
              <a:t> in different carbon reduction projects resulting into lots of </a:t>
            </a:r>
            <a:r>
              <a:rPr lang="en-US" b="1" dirty="0">
                <a:latin typeface="Times New Roman" panose="02020603050405020304" pitchFamily="18" charset="0"/>
                <a:cs typeface="Times New Roman" panose="02020603050405020304" pitchFamily="18" charset="0"/>
              </a:rPr>
              <a:t>new employment opportunity</a:t>
            </a:r>
            <a:r>
              <a:rPr lang="en-US" dirty="0">
                <a:latin typeface="Times New Roman" panose="02020603050405020304" pitchFamily="18" charset="0"/>
                <a:cs typeface="Times New Roman" panose="02020603050405020304" pitchFamily="18" charset="0"/>
              </a:rPr>
              <a:t>.</a:t>
            </a:r>
          </a:p>
          <a:p>
            <a:pPr marL="0" indent="0">
              <a:buNone/>
            </a:pPr>
            <a:r>
              <a:rPr lang="en-US" dirty="0">
                <a:latin typeface="Times New Roman" panose="02020603050405020304" pitchFamily="18" charset="0"/>
                <a:cs typeface="Times New Roman" panose="02020603050405020304" pitchFamily="18" charset="0"/>
              </a:rPr>
              <a:t> </a:t>
            </a:r>
          </a:p>
          <a:p>
            <a:pPr>
              <a:buFont typeface="Wingdings" pitchFamily="2" charset="2"/>
              <a:buChar char="v"/>
            </a:pPr>
            <a:r>
              <a:rPr lang="en-US" b="1" dirty="0">
                <a:latin typeface="Times New Roman" panose="02020603050405020304" pitchFamily="18" charset="0"/>
                <a:cs typeface="Times New Roman" panose="02020603050405020304" pitchFamily="18" charset="0"/>
              </a:rPr>
              <a:t>Global warming </a:t>
            </a:r>
            <a:r>
              <a:rPr lang="en-US" dirty="0">
                <a:latin typeface="Times New Roman" panose="02020603050405020304" pitchFamily="18" charset="0"/>
                <a:cs typeface="Times New Roman" panose="02020603050405020304" pitchFamily="18" charset="0"/>
              </a:rPr>
              <a:t>is now a big threat to the mankind and the carbon credit trading can help directly to reduce the carbon emission and thus to </a:t>
            </a:r>
            <a:r>
              <a:rPr lang="en-US" b="1" dirty="0">
                <a:latin typeface="Times New Roman" panose="02020603050405020304" pitchFamily="18" charset="0"/>
                <a:cs typeface="Times New Roman" panose="02020603050405020304" pitchFamily="18" charset="0"/>
              </a:rPr>
              <a:t>sustain an ecological balance </a:t>
            </a:r>
            <a:r>
              <a:rPr lang="en-US" dirty="0">
                <a:latin typeface="Times New Roman" panose="02020603050405020304" pitchFamily="18" charset="0"/>
                <a:cs typeface="Times New Roman" panose="02020603050405020304" pitchFamily="18" charset="0"/>
              </a:rPr>
              <a:t>again.</a:t>
            </a:r>
          </a:p>
          <a:p>
            <a:pPr>
              <a:buFont typeface="Wingdings" pitchFamily="2" charset="2"/>
              <a:buChar char="v"/>
            </a:pPr>
            <a:endParaRPr lang="en-US" dirty="0">
              <a:latin typeface="Times New Roman" panose="02020603050405020304" pitchFamily="18" charset="0"/>
              <a:cs typeface="Times New Roman" panose="02020603050405020304" pitchFamily="18" charset="0"/>
            </a:endParaRPr>
          </a:p>
          <a:p>
            <a:pPr>
              <a:buFont typeface="Wingdings" pitchFamily="2" charset="2"/>
              <a:buChar char="v"/>
            </a:pPr>
            <a:r>
              <a:rPr lang="en-US" dirty="0">
                <a:latin typeface="Times New Roman" panose="02020603050405020304" pitchFamily="18" charset="0"/>
                <a:cs typeface="Times New Roman" panose="02020603050405020304" pitchFamily="18" charset="0"/>
              </a:rPr>
              <a:t>Carbon Credit Trading provides a lot of opportunities for the </a:t>
            </a:r>
            <a:r>
              <a:rPr lang="en-US" b="1" dirty="0">
                <a:latin typeface="Times New Roman" panose="02020603050405020304" pitchFamily="18" charset="0"/>
                <a:cs typeface="Times New Roman" panose="02020603050405020304" pitchFamily="18" charset="0"/>
              </a:rPr>
              <a:t>global investors </a:t>
            </a:r>
            <a:r>
              <a:rPr lang="en-US" dirty="0">
                <a:latin typeface="Times New Roman" panose="02020603050405020304" pitchFamily="18" charset="0"/>
                <a:cs typeface="Times New Roman" panose="02020603050405020304" pitchFamily="18" charset="0"/>
              </a:rPr>
              <a:t>to invest the funds in different projects that may help indirectly for the </a:t>
            </a:r>
            <a:r>
              <a:rPr lang="en-US" b="1" dirty="0">
                <a:latin typeface="Times New Roman" panose="02020603050405020304" pitchFamily="18" charset="0"/>
                <a:cs typeface="Times New Roman" panose="02020603050405020304" pitchFamily="18" charset="0"/>
              </a:rPr>
              <a:t>development of other manufacturing and service businesses</a:t>
            </a:r>
            <a:r>
              <a:rPr lang="en-US" dirty="0">
                <a:latin typeface="Times New Roman" panose="02020603050405020304" pitchFamily="18" charset="0"/>
                <a:cs typeface="Times New Roman" panose="02020603050405020304" pitchFamily="18" charset="0"/>
              </a:rPr>
              <a:t>.</a:t>
            </a:r>
          </a:p>
          <a:p>
            <a:pPr marL="0" indent="0">
              <a:buNone/>
            </a:pPr>
            <a:endParaRPr lang="en-US" dirty="0">
              <a:latin typeface="Times New Roman" panose="02020603050405020304" pitchFamily="18" charset="0"/>
              <a:cs typeface="Times New Roman" panose="02020603050405020304" pitchFamily="18" charset="0"/>
            </a:endParaRPr>
          </a:p>
          <a:p>
            <a:pPr>
              <a:buFont typeface="Wingdings" pitchFamily="2" charset="2"/>
              <a:buChar char="v"/>
            </a:pPr>
            <a:r>
              <a:rPr lang="en-US" dirty="0">
                <a:latin typeface="Times New Roman" panose="02020603050405020304" pitchFamily="18" charset="0"/>
                <a:cs typeface="Times New Roman" panose="02020603050405020304" pitchFamily="18" charset="0"/>
              </a:rPr>
              <a:t> Carbon credit trading may also </a:t>
            </a:r>
            <a:r>
              <a:rPr lang="en-US" b="1" dirty="0">
                <a:latin typeface="Times New Roman" panose="02020603050405020304" pitchFamily="18" charset="0"/>
                <a:cs typeface="Times New Roman" panose="02020603050405020304" pitchFamily="18" charset="0"/>
              </a:rPr>
              <a:t>encourage the society </a:t>
            </a:r>
            <a:r>
              <a:rPr lang="en-US" dirty="0">
                <a:latin typeface="Times New Roman" panose="02020603050405020304" pitchFamily="18" charset="0"/>
                <a:cs typeface="Times New Roman" panose="02020603050405020304" pitchFamily="18" charset="0"/>
              </a:rPr>
              <a:t>to engage itself in the activities like </a:t>
            </a:r>
            <a:r>
              <a:rPr lang="en-US" b="1" dirty="0">
                <a:latin typeface="Times New Roman" panose="02020603050405020304" pitchFamily="18" charset="0"/>
                <a:cs typeface="Times New Roman" panose="02020603050405020304" pitchFamily="18" charset="0"/>
              </a:rPr>
              <a:t>tree plantation, reducing wastage</a:t>
            </a:r>
            <a:r>
              <a:rPr lang="en-US" dirty="0">
                <a:latin typeface="Times New Roman" panose="02020603050405020304" pitchFamily="18" charset="0"/>
                <a:cs typeface="Times New Roman" panose="02020603050405020304" pitchFamily="18" charset="0"/>
              </a:rPr>
              <a:t> etc. helping further </a:t>
            </a:r>
            <a:r>
              <a:rPr lang="en-US" b="1" dirty="0">
                <a:latin typeface="Times New Roman" panose="02020603050405020304" pitchFamily="18" charset="0"/>
                <a:cs typeface="Times New Roman" panose="02020603050405020304" pitchFamily="18" charset="0"/>
              </a:rPr>
              <a:t>reducing soil salinity, improving water and air quality </a:t>
            </a:r>
            <a:r>
              <a:rPr lang="en-US" dirty="0">
                <a:latin typeface="Times New Roman" panose="02020603050405020304" pitchFamily="18" charset="0"/>
                <a:cs typeface="Times New Roman" panose="02020603050405020304" pitchFamily="18" charset="0"/>
              </a:rPr>
              <a:t>and enhancing biodiversity. </a:t>
            </a:r>
            <a:endParaRPr lang="en-CA" sz="1400" dirty="0"/>
          </a:p>
        </p:txBody>
      </p:sp>
      <p:sp>
        <p:nvSpPr>
          <p:cNvPr id="4" name="Slide Number Placeholder 3">
            <a:extLst>
              <a:ext uri="{FF2B5EF4-FFF2-40B4-BE49-F238E27FC236}">
                <a16:creationId xmlns:a16="http://schemas.microsoft.com/office/drawing/2014/main" id="{3727B50F-EBB2-4328-BA10-B32EE23B3023}"/>
              </a:ext>
            </a:extLst>
          </p:cNvPr>
          <p:cNvSpPr>
            <a:spLocks noGrp="1"/>
          </p:cNvSpPr>
          <p:nvPr>
            <p:ph type="sldNum" sz="quarter" idx="12"/>
          </p:nvPr>
        </p:nvSpPr>
        <p:spPr>
          <a:xfrm>
            <a:off x="11704320" y="6455664"/>
            <a:ext cx="448056" cy="365125"/>
          </a:xfrm>
        </p:spPr>
        <p:txBody>
          <a:bodyPr>
            <a:normAutofit/>
          </a:bodyPr>
          <a:lstStyle/>
          <a:p>
            <a:pPr>
              <a:spcAft>
                <a:spcPts val="600"/>
              </a:spcAft>
            </a:pPr>
            <a:fld id="{07C7FEC9-823B-411C-9F20-A0DC9D0A7E4E}" type="slidenum">
              <a:rPr lang="en-US" sz="1100">
                <a:solidFill>
                  <a:schemeClr val="tx1">
                    <a:lumMod val="50000"/>
                    <a:lumOff val="50000"/>
                  </a:schemeClr>
                </a:solidFill>
              </a:rPr>
              <a:pPr>
                <a:spcAft>
                  <a:spcPts val="600"/>
                </a:spcAft>
              </a:pPr>
              <a:t>30</a:t>
            </a:fld>
            <a:endParaRPr lang="en-US" sz="1100">
              <a:solidFill>
                <a:schemeClr val="tx1">
                  <a:lumMod val="50000"/>
                  <a:lumOff val="50000"/>
                </a:schemeClr>
              </a:solidFill>
            </a:endParaRPr>
          </a:p>
        </p:txBody>
      </p:sp>
    </p:spTree>
    <p:extLst>
      <p:ext uri="{BB962C8B-B14F-4D97-AF65-F5344CB8AC3E}">
        <p14:creationId xmlns:p14="http://schemas.microsoft.com/office/powerpoint/2010/main" val="24889751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Rectangle 10">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14">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16">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18">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Rectangle 20">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7AC342-23E9-4E31-AEF5-F155142966EE}"/>
              </a:ext>
            </a:extLst>
          </p:cNvPr>
          <p:cNvSpPr>
            <a:spLocks noGrp="1"/>
          </p:cNvSpPr>
          <p:nvPr>
            <p:ph type="title"/>
          </p:nvPr>
        </p:nvSpPr>
        <p:spPr>
          <a:xfrm>
            <a:off x="466722" y="586855"/>
            <a:ext cx="3201366" cy="3387497"/>
          </a:xfrm>
        </p:spPr>
        <p:txBody>
          <a:bodyPr anchor="b">
            <a:normAutofit/>
          </a:bodyPr>
          <a:lstStyle/>
          <a:p>
            <a:pPr marL="0" lvl="1" algn="r">
              <a:lnSpc>
                <a:spcPct val="90000"/>
              </a:lnSpc>
            </a:pPr>
            <a:r>
              <a:rPr lang="en-US" sz="4000" b="1" dirty="0">
                <a:solidFill>
                  <a:srgbClr val="FFFFFF"/>
                </a:solidFill>
                <a:latin typeface="+mj-lt"/>
              </a:rPr>
              <a:t>Some suggestions</a:t>
            </a:r>
            <a:br>
              <a:rPr lang="en-US" sz="4000" dirty="0">
                <a:solidFill>
                  <a:srgbClr val="FFFFFF"/>
                </a:solidFill>
                <a:latin typeface="+mj-lt"/>
              </a:rPr>
            </a:br>
            <a:endParaRPr lang="en-CA" sz="4000" dirty="0">
              <a:solidFill>
                <a:srgbClr val="FFFFFF"/>
              </a:solidFill>
            </a:endParaRPr>
          </a:p>
        </p:txBody>
      </p:sp>
      <p:sp>
        <p:nvSpPr>
          <p:cNvPr id="3" name="Content Placeholder 2">
            <a:extLst>
              <a:ext uri="{FF2B5EF4-FFF2-40B4-BE49-F238E27FC236}">
                <a16:creationId xmlns:a16="http://schemas.microsoft.com/office/drawing/2014/main" id="{906EE079-003C-4418-A69F-E1A3E36D2E06}"/>
              </a:ext>
            </a:extLst>
          </p:cNvPr>
          <p:cNvSpPr>
            <a:spLocks noGrp="1"/>
          </p:cNvSpPr>
          <p:nvPr>
            <p:ph idx="1"/>
          </p:nvPr>
        </p:nvSpPr>
        <p:spPr>
          <a:xfrm>
            <a:off x="4134810" y="142178"/>
            <a:ext cx="7924668" cy="6678611"/>
          </a:xfrm>
        </p:spPr>
        <p:txBody>
          <a:bodyPr anchor="ctr">
            <a:normAutofit fontScale="92500" lnSpcReduction="20000"/>
          </a:bodyPr>
          <a:lstStyle/>
          <a:p>
            <a:pPr lvl="0"/>
            <a:r>
              <a:rPr lang="en-US" dirty="0"/>
              <a:t>Many organizations are interested in carbon credits trading (CCT), but they hesitate in this trading </a:t>
            </a:r>
            <a:r>
              <a:rPr lang="en-US" b="1" dirty="0"/>
              <a:t>considering a complex procedure</a:t>
            </a:r>
            <a:r>
              <a:rPr lang="en-US" dirty="0"/>
              <a:t>. Thus,  </a:t>
            </a:r>
            <a:r>
              <a:rPr lang="en-US" b="1" dirty="0"/>
              <a:t>workshops/seminars </a:t>
            </a:r>
            <a:r>
              <a:rPr lang="en-US" dirty="0"/>
              <a:t>regarding CCT, must be organized by the universities, related authorities, and organizations.</a:t>
            </a:r>
            <a:endParaRPr lang="en-CA" dirty="0"/>
          </a:p>
          <a:p>
            <a:pPr lvl="0"/>
            <a:r>
              <a:rPr lang="en-US" dirty="0"/>
              <a:t>The method of utilizing the purchased carbon credits by the organizations may be </a:t>
            </a:r>
            <a:r>
              <a:rPr lang="en-US" b="1" dirty="0"/>
              <a:t>transferred into trust with beneficiary rights and sold to individuals and carbon offsetting organizations</a:t>
            </a:r>
            <a:r>
              <a:rPr lang="en-US" dirty="0"/>
              <a:t>. The organizations need </a:t>
            </a:r>
            <a:r>
              <a:rPr lang="en-US" b="1" dirty="0"/>
              <a:t>a full set of information services related to CCT</a:t>
            </a:r>
            <a:r>
              <a:rPr lang="en-US" dirty="0"/>
              <a:t>. So, the UN/government agency or any organization should provide these services to the needy organizations.</a:t>
            </a:r>
            <a:endParaRPr lang="en-CA" dirty="0"/>
          </a:p>
          <a:p>
            <a:r>
              <a:rPr lang="en-US" dirty="0"/>
              <a:t>As per this study, </a:t>
            </a:r>
            <a:r>
              <a:rPr lang="en-US" b="1" dirty="0"/>
              <a:t>size (revenue) of an organization does not affect</a:t>
            </a:r>
            <a:r>
              <a:rPr lang="en-US" dirty="0"/>
              <a:t> the level of carbon credits traded by the organizations. If the </a:t>
            </a:r>
            <a:r>
              <a:rPr lang="en-US" b="1" dirty="0"/>
              <a:t>small organizations </a:t>
            </a:r>
            <a:r>
              <a:rPr lang="en-US" dirty="0"/>
              <a:t>take more interest in carbon credit trading, it may provide some </a:t>
            </a:r>
            <a:r>
              <a:rPr lang="en-US" b="1" dirty="0"/>
              <a:t>additional revenue to them</a:t>
            </a:r>
            <a:r>
              <a:rPr lang="en-US" dirty="0"/>
              <a:t>. Hence, small size and less financially sound organizations should also be encouraged in CCT. </a:t>
            </a:r>
            <a:endParaRPr lang="en-CA" dirty="0"/>
          </a:p>
          <a:p>
            <a:pPr lvl="0"/>
            <a:endParaRPr lang="en-CA" dirty="0"/>
          </a:p>
        </p:txBody>
      </p:sp>
      <p:sp>
        <p:nvSpPr>
          <p:cNvPr id="4" name="Slide Number Placeholder 3">
            <a:extLst>
              <a:ext uri="{FF2B5EF4-FFF2-40B4-BE49-F238E27FC236}">
                <a16:creationId xmlns:a16="http://schemas.microsoft.com/office/drawing/2014/main" id="{3727B50F-EBB2-4328-BA10-B32EE23B3023}"/>
              </a:ext>
            </a:extLst>
          </p:cNvPr>
          <p:cNvSpPr>
            <a:spLocks noGrp="1"/>
          </p:cNvSpPr>
          <p:nvPr>
            <p:ph type="sldNum" sz="quarter" idx="12"/>
          </p:nvPr>
        </p:nvSpPr>
        <p:spPr>
          <a:xfrm>
            <a:off x="11704320" y="6455664"/>
            <a:ext cx="448056" cy="365125"/>
          </a:xfrm>
        </p:spPr>
        <p:txBody>
          <a:bodyPr>
            <a:normAutofit/>
          </a:bodyPr>
          <a:lstStyle/>
          <a:p>
            <a:pPr>
              <a:spcAft>
                <a:spcPts val="600"/>
              </a:spcAft>
            </a:pPr>
            <a:fld id="{07C7FEC9-823B-411C-9F20-A0DC9D0A7E4E}" type="slidenum">
              <a:rPr lang="en-US" sz="1100">
                <a:solidFill>
                  <a:schemeClr val="tx1">
                    <a:lumMod val="50000"/>
                    <a:lumOff val="50000"/>
                  </a:schemeClr>
                </a:solidFill>
              </a:rPr>
              <a:pPr>
                <a:spcAft>
                  <a:spcPts val="600"/>
                </a:spcAft>
              </a:pPr>
              <a:t>31</a:t>
            </a:fld>
            <a:endParaRPr lang="en-US" sz="1100">
              <a:solidFill>
                <a:schemeClr val="tx1">
                  <a:lumMod val="50000"/>
                  <a:lumOff val="50000"/>
                </a:schemeClr>
              </a:solidFill>
            </a:endParaRPr>
          </a:p>
        </p:txBody>
      </p:sp>
    </p:spTree>
    <p:extLst>
      <p:ext uri="{BB962C8B-B14F-4D97-AF65-F5344CB8AC3E}">
        <p14:creationId xmlns:p14="http://schemas.microsoft.com/office/powerpoint/2010/main" val="193518880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Rectangle 10">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14">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16">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18">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Rectangle 20">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7AC342-23E9-4E31-AEF5-F155142966EE}"/>
              </a:ext>
            </a:extLst>
          </p:cNvPr>
          <p:cNvSpPr>
            <a:spLocks noGrp="1"/>
          </p:cNvSpPr>
          <p:nvPr>
            <p:ph type="title"/>
          </p:nvPr>
        </p:nvSpPr>
        <p:spPr>
          <a:xfrm>
            <a:off x="466722" y="278296"/>
            <a:ext cx="3201366" cy="1139688"/>
          </a:xfrm>
        </p:spPr>
        <p:txBody>
          <a:bodyPr anchor="b">
            <a:normAutofit fontScale="90000"/>
          </a:bodyPr>
          <a:lstStyle/>
          <a:p>
            <a:pPr marL="0" lvl="1" algn="r">
              <a:lnSpc>
                <a:spcPct val="90000"/>
              </a:lnSpc>
            </a:pPr>
            <a:r>
              <a:rPr lang="en-US" sz="4000" b="1" dirty="0">
                <a:solidFill>
                  <a:srgbClr val="FFFFFF"/>
                </a:solidFill>
                <a:latin typeface="+mj-lt"/>
              </a:rPr>
              <a:t>Some more suggestions…</a:t>
            </a:r>
            <a:endParaRPr lang="en-CA" sz="4000" dirty="0">
              <a:solidFill>
                <a:srgbClr val="FFFFFF"/>
              </a:solidFill>
            </a:endParaRPr>
          </a:p>
        </p:txBody>
      </p:sp>
      <p:sp>
        <p:nvSpPr>
          <p:cNvPr id="3" name="Content Placeholder 2">
            <a:extLst>
              <a:ext uri="{FF2B5EF4-FFF2-40B4-BE49-F238E27FC236}">
                <a16:creationId xmlns:a16="http://schemas.microsoft.com/office/drawing/2014/main" id="{906EE079-003C-4418-A69F-E1A3E36D2E06}"/>
              </a:ext>
            </a:extLst>
          </p:cNvPr>
          <p:cNvSpPr>
            <a:spLocks noGrp="1"/>
          </p:cNvSpPr>
          <p:nvPr>
            <p:ph idx="1"/>
          </p:nvPr>
        </p:nvSpPr>
        <p:spPr>
          <a:xfrm>
            <a:off x="4134810" y="142178"/>
            <a:ext cx="8017566" cy="6678611"/>
          </a:xfrm>
        </p:spPr>
        <p:txBody>
          <a:bodyPr anchor="ctr">
            <a:normAutofit/>
          </a:bodyPr>
          <a:lstStyle/>
          <a:p>
            <a:pPr lvl="0"/>
            <a:r>
              <a:rPr lang="en-US" dirty="0"/>
              <a:t>This study shows that financial and non-financial benefits may be gained by any organization, if involved in CCT. </a:t>
            </a:r>
            <a:r>
              <a:rPr lang="en-US" b="1" dirty="0"/>
              <a:t>Bigger advertising campaign</a:t>
            </a:r>
            <a:r>
              <a:rPr lang="en-US" dirty="0"/>
              <a:t> may motivate more organizations in this regard.</a:t>
            </a:r>
            <a:endParaRPr lang="en-CA" dirty="0"/>
          </a:p>
          <a:p>
            <a:pPr lvl="0"/>
            <a:r>
              <a:rPr lang="en-US" dirty="0"/>
              <a:t>This study also shows the positive impact of CCT on the environment. Now many organizations have become more aware in reducing the level of pollution. The UN/government agency should provide some </a:t>
            </a:r>
            <a:r>
              <a:rPr lang="en-US" b="1" dirty="0"/>
              <a:t>additional benefits to these organizations</a:t>
            </a:r>
            <a:r>
              <a:rPr lang="en-US" dirty="0"/>
              <a:t>, who are involved in CCT, which will help in </a:t>
            </a:r>
            <a:r>
              <a:rPr lang="en-US" b="1" dirty="0"/>
              <a:t>improving the ecological balance of the planet. </a:t>
            </a:r>
          </a:p>
          <a:p>
            <a:pPr marL="0" lvl="0" indent="0">
              <a:buNone/>
            </a:pPr>
            <a:r>
              <a:rPr lang="en-US" dirty="0"/>
              <a:t>            and the </a:t>
            </a:r>
            <a:r>
              <a:rPr lang="en-US" b="1" dirty="0"/>
              <a:t>future of the planet </a:t>
            </a:r>
            <a:r>
              <a:rPr lang="en-US" dirty="0"/>
              <a:t>will be bright and dazzling………..</a:t>
            </a:r>
            <a:endParaRPr lang="en-CA" dirty="0"/>
          </a:p>
        </p:txBody>
      </p:sp>
      <p:sp>
        <p:nvSpPr>
          <p:cNvPr id="4" name="Slide Number Placeholder 3">
            <a:extLst>
              <a:ext uri="{FF2B5EF4-FFF2-40B4-BE49-F238E27FC236}">
                <a16:creationId xmlns:a16="http://schemas.microsoft.com/office/drawing/2014/main" id="{3727B50F-EBB2-4328-BA10-B32EE23B3023}"/>
              </a:ext>
            </a:extLst>
          </p:cNvPr>
          <p:cNvSpPr>
            <a:spLocks noGrp="1"/>
          </p:cNvSpPr>
          <p:nvPr>
            <p:ph type="sldNum" sz="quarter" idx="12"/>
          </p:nvPr>
        </p:nvSpPr>
        <p:spPr>
          <a:xfrm>
            <a:off x="11704320" y="6455664"/>
            <a:ext cx="448056" cy="365125"/>
          </a:xfrm>
        </p:spPr>
        <p:txBody>
          <a:bodyPr>
            <a:normAutofit/>
          </a:bodyPr>
          <a:lstStyle/>
          <a:p>
            <a:pPr>
              <a:spcAft>
                <a:spcPts val="600"/>
              </a:spcAft>
            </a:pPr>
            <a:fld id="{07C7FEC9-823B-411C-9F20-A0DC9D0A7E4E}" type="slidenum">
              <a:rPr lang="en-US" sz="1100">
                <a:solidFill>
                  <a:schemeClr val="tx1">
                    <a:lumMod val="50000"/>
                    <a:lumOff val="50000"/>
                  </a:schemeClr>
                </a:solidFill>
              </a:rPr>
              <a:pPr>
                <a:spcAft>
                  <a:spcPts val="600"/>
                </a:spcAft>
              </a:pPr>
              <a:t>32</a:t>
            </a:fld>
            <a:endParaRPr lang="en-US" sz="1100">
              <a:solidFill>
                <a:schemeClr val="tx1">
                  <a:lumMod val="50000"/>
                  <a:lumOff val="50000"/>
                </a:schemeClr>
              </a:solidFill>
            </a:endParaRPr>
          </a:p>
        </p:txBody>
      </p:sp>
    </p:spTree>
    <p:extLst>
      <p:ext uri="{BB962C8B-B14F-4D97-AF65-F5344CB8AC3E}">
        <p14:creationId xmlns:p14="http://schemas.microsoft.com/office/powerpoint/2010/main" val="17120484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Rectangle 18">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9C955FF9-ED06-4CB1-9371-C3CB320A9354}"/>
              </a:ext>
            </a:extLst>
          </p:cNvPr>
          <p:cNvSpPr>
            <a:spLocks noGrp="1"/>
          </p:cNvSpPr>
          <p:nvPr>
            <p:ph type="title"/>
          </p:nvPr>
        </p:nvSpPr>
        <p:spPr>
          <a:xfrm>
            <a:off x="958506" y="800392"/>
            <a:ext cx="10264697" cy="1212102"/>
          </a:xfrm>
        </p:spPr>
        <p:txBody>
          <a:bodyPr>
            <a:normAutofit fontScale="90000"/>
          </a:bodyPr>
          <a:lstStyle/>
          <a:p>
            <a:pPr algn="ctr"/>
            <a:br>
              <a:rPr lang="en-US" sz="4000" b="1" dirty="0">
                <a:solidFill>
                  <a:srgbClr val="FFFFFF"/>
                </a:solidFill>
                <a:effectLst/>
                <a:latin typeface="Times New Roman" panose="02020603050405020304" pitchFamily="18" charset="0"/>
                <a:ea typeface="Times New Roman" panose="02020603050405020304" pitchFamily="18" charset="0"/>
              </a:rPr>
            </a:br>
            <a:r>
              <a:rPr lang="en-US" sz="4000" b="1" dirty="0">
                <a:solidFill>
                  <a:srgbClr val="FFFFFF"/>
                </a:solidFill>
                <a:effectLst/>
                <a:latin typeface="Times New Roman" panose="02020603050405020304" pitchFamily="18" charset="0"/>
                <a:ea typeface="Times New Roman" panose="02020603050405020304" pitchFamily="18" charset="0"/>
              </a:rPr>
              <a:t>CONCLUSION</a:t>
            </a:r>
            <a:br>
              <a:rPr lang="en-CA" sz="4000" dirty="0">
                <a:solidFill>
                  <a:srgbClr val="FFFFFF"/>
                </a:solidFill>
                <a:effectLst/>
                <a:latin typeface="Times New Roman" panose="02020603050405020304" pitchFamily="18" charset="0"/>
                <a:ea typeface="Times New Roman" panose="02020603050405020304" pitchFamily="18" charset="0"/>
              </a:rPr>
            </a:br>
            <a:endParaRPr lang="en-CA" sz="4000" dirty="0">
              <a:solidFill>
                <a:srgbClr val="FFFFFF"/>
              </a:solidFill>
            </a:endParaRPr>
          </a:p>
        </p:txBody>
      </p:sp>
      <p:sp>
        <p:nvSpPr>
          <p:cNvPr id="3" name="Content Placeholder 2">
            <a:extLst>
              <a:ext uri="{FF2B5EF4-FFF2-40B4-BE49-F238E27FC236}">
                <a16:creationId xmlns:a16="http://schemas.microsoft.com/office/drawing/2014/main" id="{1AF6485B-9280-481F-AD25-8BD2F11348F5}"/>
              </a:ext>
            </a:extLst>
          </p:cNvPr>
          <p:cNvSpPr>
            <a:spLocks noGrp="1"/>
          </p:cNvSpPr>
          <p:nvPr>
            <p:ph idx="1"/>
          </p:nvPr>
        </p:nvSpPr>
        <p:spPr>
          <a:xfrm>
            <a:off x="1367624" y="2490436"/>
            <a:ext cx="9708995" cy="3567173"/>
          </a:xfrm>
        </p:spPr>
        <p:txBody>
          <a:bodyPr anchor="ctr">
            <a:normAutofit/>
          </a:bodyPr>
          <a:lstStyle/>
          <a:p>
            <a:pPr marL="0" indent="0">
              <a:buNone/>
            </a:pPr>
            <a:r>
              <a:rPr lang="en-US" sz="2200" dirty="0">
                <a:effectLst/>
                <a:latin typeface="Times New Roman" panose="02020603050405020304" pitchFamily="18" charset="0"/>
                <a:ea typeface="Times New Roman" panose="02020603050405020304" pitchFamily="18" charset="0"/>
              </a:rPr>
              <a:t>Today it is of utmost importance to reduce dangerous and toxic gases in the environment emitted by any means. It is evident from this study that the </a:t>
            </a:r>
            <a:r>
              <a:rPr lang="en-US" sz="2200" b="1" dirty="0">
                <a:effectLst/>
                <a:latin typeface="Times New Roman" panose="02020603050405020304" pitchFamily="18" charset="0"/>
                <a:ea typeface="Times New Roman" panose="02020603050405020304" pitchFamily="18" charset="0"/>
              </a:rPr>
              <a:t>competitive advantage</a:t>
            </a:r>
            <a:r>
              <a:rPr lang="en-US" sz="2200" dirty="0">
                <a:effectLst/>
                <a:latin typeface="Times New Roman" panose="02020603050405020304" pitchFamily="18" charset="0"/>
                <a:ea typeface="Times New Roman" panose="02020603050405020304" pitchFamily="18" charset="0"/>
              </a:rPr>
              <a:t> is one of the benefits that could be driven if the Canadian organizations involve themselves in the carbon credit trading. This study also supports the fact that the carbon credit trading will further </a:t>
            </a:r>
            <a:r>
              <a:rPr lang="en-US" sz="2200" b="1" dirty="0">
                <a:effectLst/>
                <a:latin typeface="Times New Roman" panose="02020603050405020304" pitchFamily="18" charset="0"/>
                <a:ea typeface="Times New Roman" panose="02020603050405020304" pitchFamily="18" charset="0"/>
              </a:rPr>
              <a:t>reduce carbon emissions </a:t>
            </a:r>
            <a:r>
              <a:rPr lang="en-US" sz="2200" dirty="0">
                <a:effectLst/>
                <a:latin typeface="Times New Roman" panose="02020603050405020304" pitchFamily="18" charset="0"/>
                <a:ea typeface="Times New Roman" panose="02020603050405020304" pitchFamily="18" charset="0"/>
              </a:rPr>
              <a:t>and help making the environment better and safer. Encouraged from the results of this study, the authors will </a:t>
            </a:r>
            <a:r>
              <a:rPr lang="en-US" sz="2200" b="1" dirty="0">
                <a:effectLst/>
                <a:latin typeface="Times New Roman" panose="02020603050405020304" pitchFamily="18" charset="0"/>
                <a:ea typeface="Times New Roman" panose="02020603050405020304" pitchFamily="18" charset="0"/>
              </a:rPr>
              <a:t>further their research to find out more measures </a:t>
            </a:r>
            <a:r>
              <a:rPr lang="en-US" sz="2200" dirty="0">
                <a:effectLst/>
                <a:latin typeface="Times New Roman" panose="02020603050405020304" pitchFamily="18" charset="0"/>
                <a:ea typeface="Times New Roman" panose="02020603050405020304" pitchFamily="18" charset="0"/>
              </a:rPr>
              <a:t>by which</a:t>
            </a:r>
            <a:r>
              <a:rPr lang="en-US" sz="2200" spc="8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manufacturing organizations can reduce carbon emissions.</a:t>
            </a:r>
            <a:endParaRPr lang="en-CA" sz="2200" dirty="0">
              <a:effectLst/>
              <a:latin typeface="Times New Roman" panose="02020603050405020304" pitchFamily="18" charset="0"/>
              <a:ea typeface="Times New Roman" panose="02020603050405020304" pitchFamily="18" charset="0"/>
            </a:endParaRPr>
          </a:p>
          <a:p>
            <a:endParaRPr lang="en-CA" sz="2200" dirty="0"/>
          </a:p>
        </p:txBody>
      </p:sp>
      <p:sp>
        <p:nvSpPr>
          <p:cNvPr id="4" name="Slide Number Placeholder 3">
            <a:extLst>
              <a:ext uri="{FF2B5EF4-FFF2-40B4-BE49-F238E27FC236}">
                <a16:creationId xmlns:a16="http://schemas.microsoft.com/office/drawing/2014/main" id="{BB1A9D61-DC84-416E-ACFC-FB2871C8D113}"/>
              </a:ext>
            </a:extLst>
          </p:cNvPr>
          <p:cNvSpPr>
            <a:spLocks noGrp="1"/>
          </p:cNvSpPr>
          <p:nvPr>
            <p:ph type="sldNum" sz="quarter" idx="12"/>
          </p:nvPr>
        </p:nvSpPr>
        <p:spPr>
          <a:xfrm>
            <a:off x="10707624" y="6382512"/>
            <a:ext cx="685800" cy="320040"/>
          </a:xfrm>
        </p:spPr>
        <p:txBody>
          <a:bodyPr>
            <a:normAutofit/>
          </a:bodyPr>
          <a:lstStyle/>
          <a:p>
            <a:pPr>
              <a:spcAft>
                <a:spcPts val="600"/>
              </a:spcAft>
            </a:pPr>
            <a:fld id="{07C7FEC9-823B-411C-9F20-A0DC9D0A7E4E}" type="slidenum">
              <a:rPr lang="en-US" sz="1000"/>
              <a:pPr>
                <a:spcAft>
                  <a:spcPts val="600"/>
                </a:spcAft>
              </a:pPr>
              <a:t>33</a:t>
            </a:fld>
            <a:endParaRPr lang="en-US" sz="1000"/>
          </a:p>
        </p:txBody>
      </p:sp>
    </p:spTree>
    <p:extLst>
      <p:ext uri="{BB962C8B-B14F-4D97-AF65-F5344CB8AC3E}">
        <p14:creationId xmlns:p14="http://schemas.microsoft.com/office/powerpoint/2010/main" val="10350330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8">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Rectangle 18">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04855CA9-44E8-4677-B2DA-509F7FBA7D19}"/>
              </a:ext>
            </a:extLst>
          </p:cNvPr>
          <p:cNvSpPr>
            <a:spLocks noGrp="1"/>
          </p:cNvSpPr>
          <p:nvPr>
            <p:ph type="title"/>
          </p:nvPr>
        </p:nvSpPr>
        <p:spPr>
          <a:xfrm>
            <a:off x="764516" y="490091"/>
            <a:ext cx="10264697" cy="1212102"/>
          </a:xfrm>
        </p:spPr>
        <p:txBody>
          <a:bodyPr>
            <a:normAutofit fontScale="90000"/>
          </a:bodyPr>
          <a:lstStyle/>
          <a:p>
            <a:pPr algn="ctr"/>
            <a:br>
              <a:rPr lang="en-US" sz="4000" b="1" dirty="0">
                <a:solidFill>
                  <a:srgbClr val="FFFFFF"/>
                </a:solidFill>
                <a:effectLst/>
                <a:latin typeface="Times New Roman" panose="02020603050405020304" pitchFamily="18" charset="0"/>
                <a:ea typeface="Times New Roman" panose="02020603050405020304" pitchFamily="18" charset="0"/>
              </a:rPr>
            </a:br>
            <a:r>
              <a:rPr lang="en-US" sz="4000" b="1" dirty="0">
                <a:solidFill>
                  <a:srgbClr val="FFFFFF"/>
                </a:solidFill>
                <a:effectLst/>
                <a:latin typeface="Times New Roman" panose="02020603050405020304" pitchFamily="18" charset="0"/>
                <a:ea typeface="Times New Roman" panose="02020603050405020304" pitchFamily="18" charset="0"/>
              </a:rPr>
              <a:t>FUTURE DIRECTIONS</a:t>
            </a:r>
            <a:br>
              <a:rPr lang="en-CA" sz="4000" dirty="0">
                <a:solidFill>
                  <a:srgbClr val="FFFFFF"/>
                </a:solidFill>
                <a:effectLst/>
                <a:latin typeface="Times New Roman" panose="02020603050405020304" pitchFamily="18" charset="0"/>
                <a:ea typeface="Times New Roman" panose="02020603050405020304" pitchFamily="18" charset="0"/>
              </a:rPr>
            </a:br>
            <a:endParaRPr lang="en-CA" sz="4000" dirty="0">
              <a:solidFill>
                <a:srgbClr val="FFFFFF"/>
              </a:solidFill>
            </a:endParaRPr>
          </a:p>
        </p:txBody>
      </p:sp>
      <p:sp>
        <p:nvSpPr>
          <p:cNvPr id="3" name="Content Placeholder 2">
            <a:extLst>
              <a:ext uri="{FF2B5EF4-FFF2-40B4-BE49-F238E27FC236}">
                <a16:creationId xmlns:a16="http://schemas.microsoft.com/office/drawing/2014/main" id="{AB140E37-CA56-4F03-9976-E9BFF91A306B}"/>
              </a:ext>
            </a:extLst>
          </p:cNvPr>
          <p:cNvSpPr>
            <a:spLocks noGrp="1"/>
          </p:cNvSpPr>
          <p:nvPr>
            <p:ph idx="1"/>
          </p:nvPr>
        </p:nvSpPr>
        <p:spPr>
          <a:xfrm>
            <a:off x="1353667" y="2112946"/>
            <a:ext cx="9708995" cy="4745054"/>
          </a:xfrm>
        </p:spPr>
        <p:txBody>
          <a:bodyPr anchor="ctr">
            <a:noAutofit/>
          </a:bodyPr>
          <a:lstStyle/>
          <a:p>
            <a:pPr marL="0" indent="0">
              <a:buNone/>
            </a:pPr>
            <a:endParaRPr lang="en-US" sz="2200" dirty="0">
              <a:effectLst/>
              <a:latin typeface="Times New Roman" panose="02020603050405020304" pitchFamily="18" charset="0"/>
              <a:ea typeface="Times New Roman" panose="02020603050405020304" pitchFamily="18" charset="0"/>
            </a:endParaRPr>
          </a:p>
          <a:p>
            <a:pPr marL="0" indent="0">
              <a:buNone/>
            </a:pPr>
            <a:r>
              <a:rPr lang="en-US" sz="2200" dirty="0">
                <a:effectLst/>
                <a:latin typeface="Times New Roman" panose="02020603050405020304" pitchFamily="18" charset="0"/>
                <a:ea typeface="Times New Roman" panose="02020603050405020304" pitchFamily="18" charset="0"/>
              </a:rPr>
              <a:t>The</a:t>
            </a:r>
            <a:r>
              <a:rPr lang="en-US" sz="2200" spc="-55"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environment,</a:t>
            </a:r>
            <a:r>
              <a:rPr lang="en-US" sz="2200" b="1" spc="-55"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global</a:t>
            </a:r>
            <a:r>
              <a:rPr lang="en-US" sz="2200" b="1" spc="-50"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warming,</a:t>
            </a:r>
            <a:r>
              <a:rPr lang="en-US" sz="2200" b="1" spc="-55"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and</a:t>
            </a:r>
            <a:r>
              <a:rPr lang="en-US" sz="2200" b="1" spc="-55"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sustainability</a:t>
            </a:r>
            <a:r>
              <a:rPr lang="en-US" sz="2200" b="1" spc="-5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are</a:t>
            </a:r>
            <a:r>
              <a:rPr lang="en-US" sz="2200" spc="-45"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critical, relevant, and burning issues </a:t>
            </a:r>
            <a:r>
              <a:rPr lang="en-US" sz="2200" dirty="0">
                <a:effectLst/>
                <a:latin typeface="Times New Roman" panose="02020603050405020304" pitchFamily="18" charset="0"/>
                <a:ea typeface="Times New Roman" panose="02020603050405020304" pitchFamily="18" charset="0"/>
              </a:rPr>
              <a:t>not only from the perspective of any country, but also </a:t>
            </a:r>
            <a:r>
              <a:rPr lang="en-US" sz="2200" b="1" dirty="0">
                <a:effectLst/>
                <a:latin typeface="Times New Roman" panose="02020603050405020304" pitchFamily="18" charset="0"/>
                <a:ea typeface="Times New Roman" panose="02020603050405020304" pitchFamily="18" charset="0"/>
              </a:rPr>
              <a:t>globally</a:t>
            </a:r>
            <a:r>
              <a:rPr lang="en-US" sz="2200" dirty="0">
                <a:effectLst/>
                <a:latin typeface="Times New Roman" panose="02020603050405020304" pitchFamily="18" charset="0"/>
                <a:ea typeface="Times New Roman" panose="02020603050405020304" pitchFamily="18" charset="0"/>
              </a:rPr>
              <a:t>. </a:t>
            </a:r>
          </a:p>
          <a:p>
            <a:pPr marL="0" indent="0">
              <a:buNone/>
            </a:pPr>
            <a:r>
              <a:rPr lang="en-US" sz="2200" dirty="0">
                <a:effectLst/>
                <a:latin typeface="Times New Roman" panose="02020603050405020304" pitchFamily="18" charset="0"/>
                <a:ea typeface="Times New Roman" panose="02020603050405020304" pitchFamily="18" charset="0"/>
              </a:rPr>
              <a:t>Due to geographical limitations, lack of financial resources, and</a:t>
            </a:r>
            <a:r>
              <a:rPr lang="en-US" sz="2200" spc="-9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limited</a:t>
            </a:r>
            <a:r>
              <a:rPr lang="en-US" sz="2200" spc="-9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capability of the researcher,</a:t>
            </a:r>
            <a:r>
              <a:rPr lang="en-US" sz="2200" spc="-85"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only British Columbian</a:t>
            </a:r>
            <a:r>
              <a:rPr lang="en-US" sz="2200" spc="-9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industrial organizations were included in this study. In future, the research scope can further </a:t>
            </a:r>
            <a:r>
              <a:rPr lang="en-US" sz="2200" spc="10" dirty="0">
                <a:effectLst/>
                <a:latin typeface="Times New Roman" panose="02020603050405020304" pitchFamily="18" charset="0"/>
                <a:ea typeface="Times New Roman" panose="02020603050405020304" pitchFamily="18" charset="0"/>
              </a:rPr>
              <a:t>be </a:t>
            </a:r>
            <a:r>
              <a:rPr lang="en-US" sz="2200" dirty="0">
                <a:effectLst/>
                <a:latin typeface="Times New Roman" panose="02020603050405020304" pitchFamily="18" charset="0"/>
                <a:ea typeface="Times New Roman" panose="02020603050405020304" pitchFamily="18" charset="0"/>
              </a:rPr>
              <a:t>enhanced</a:t>
            </a:r>
            <a:r>
              <a:rPr lang="en-US" sz="2200" spc="-85" dirty="0">
                <a:effectLst/>
                <a:latin typeface="Times New Roman" panose="02020603050405020304" pitchFamily="18" charset="0"/>
                <a:ea typeface="Times New Roman" panose="02020603050405020304" pitchFamily="18" charset="0"/>
              </a:rPr>
              <a:t> </a:t>
            </a:r>
            <a:r>
              <a:rPr lang="en-US" sz="2200" spc="-15" dirty="0">
                <a:effectLst/>
                <a:latin typeface="Times New Roman" panose="02020603050405020304" pitchFamily="18" charset="0"/>
                <a:ea typeface="Times New Roman" panose="02020603050405020304" pitchFamily="18" charset="0"/>
              </a:rPr>
              <a:t>by</a:t>
            </a:r>
            <a:r>
              <a:rPr lang="en-US" sz="2200" spc="-85"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considering</a:t>
            </a:r>
            <a:r>
              <a:rPr lang="en-US" sz="2200" spc="-85" dirty="0">
                <a:effectLst/>
                <a:latin typeface="Times New Roman" panose="02020603050405020304" pitchFamily="18" charset="0"/>
                <a:ea typeface="Times New Roman" panose="02020603050405020304" pitchFamily="18" charset="0"/>
              </a:rPr>
              <a:t> whole of Canada and/or the </a:t>
            </a:r>
            <a:r>
              <a:rPr lang="en-US" sz="2200" dirty="0">
                <a:effectLst/>
                <a:latin typeface="Times New Roman" panose="02020603050405020304" pitchFamily="18" charset="0"/>
                <a:ea typeface="Times New Roman" panose="02020603050405020304" pitchFamily="18" charset="0"/>
              </a:rPr>
              <a:t>USA.</a:t>
            </a:r>
            <a:r>
              <a:rPr lang="en-US" sz="2200" spc="-80"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This</a:t>
            </a:r>
            <a:r>
              <a:rPr lang="en-US" sz="2200" spc="-85" dirty="0">
                <a:effectLst/>
                <a:latin typeface="Times New Roman" panose="02020603050405020304" pitchFamily="18" charset="0"/>
                <a:ea typeface="Times New Roman" panose="02020603050405020304" pitchFamily="18" charset="0"/>
              </a:rPr>
              <a:t> </a:t>
            </a:r>
            <a:r>
              <a:rPr lang="en-US" sz="2200" dirty="0">
                <a:effectLst/>
                <a:latin typeface="Times New Roman" panose="02020603050405020304" pitchFamily="18" charset="0"/>
                <a:ea typeface="Times New Roman" panose="02020603050405020304" pitchFamily="18" charset="0"/>
              </a:rPr>
              <a:t>research needs to include a bigger sample size to be the true representative of the actual prevailing situation. </a:t>
            </a:r>
            <a:r>
              <a:rPr lang="en-US" sz="2200" b="1" dirty="0">
                <a:effectLst/>
                <a:latin typeface="Times New Roman" panose="02020603050405020304" pitchFamily="18" charset="0"/>
                <a:ea typeface="Times New Roman" panose="02020603050405020304" pitchFamily="18" charset="0"/>
              </a:rPr>
              <a:t>If more funds and time would </a:t>
            </a:r>
            <a:r>
              <a:rPr lang="en-US" sz="2200" b="1" spc="10" dirty="0">
                <a:effectLst/>
                <a:latin typeface="Times New Roman" panose="02020603050405020304" pitchFamily="18" charset="0"/>
                <a:ea typeface="Times New Roman" panose="02020603050405020304" pitchFamily="18" charset="0"/>
              </a:rPr>
              <a:t>be </a:t>
            </a:r>
            <a:r>
              <a:rPr lang="en-US" sz="2200" b="1" dirty="0">
                <a:effectLst/>
                <a:latin typeface="Times New Roman" panose="02020603050405020304" pitchFamily="18" charset="0"/>
                <a:ea typeface="Times New Roman" panose="02020603050405020304" pitchFamily="18" charset="0"/>
              </a:rPr>
              <a:t>available, this study may also go for inter-continental</a:t>
            </a:r>
            <a:r>
              <a:rPr lang="en-US" sz="2200" b="1" spc="-90" dirty="0">
                <a:effectLst/>
                <a:latin typeface="Times New Roman" panose="02020603050405020304" pitchFamily="18" charset="0"/>
                <a:ea typeface="Times New Roman" panose="02020603050405020304" pitchFamily="18" charset="0"/>
              </a:rPr>
              <a:t> </a:t>
            </a:r>
            <a:r>
              <a:rPr lang="en-US" sz="2200" b="1" dirty="0">
                <a:effectLst/>
                <a:latin typeface="Times New Roman" panose="02020603050405020304" pitchFamily="18" charset="0"/>
                <a:ea typeface="Times New Roman" panose="02020603050405020304" pitchFamily="18" charset="0"/>
              </a:rPr>
              <a:t>comparisons.</a:t>
            </a:r>
            <a:r>
              <a:rPr lang="en-US" sz="2200" b="1" spc="-90" dirty="0">
                <a:effectLst/>
                <a:latin typeface="Times New Roman" panose="02020603050405020304" pitchFamily="18" charset="0"/>
                <a:ea typeface="Times New Roman" panose="02020603050405020304" pitchFamily="18" charset="0"/>
              </a:rPr>
              <a:t> </a:t>
            </a:r>
          </a:p>
          <a:p>
            <a:pPr marL="0" indent="0">
              <a:buNone/>
            </a:pPr>
            <a:r>
              <a:rPr lang="en-US" sz="2200" spc="-90" dirty="0">
                <a:effectLst/>
                <a:latin typeface="Times New Roman" panose="02020603050405020304" pitchFamily="18" charset="0"/>
                <a:ea typeface="Times New Roman" panose="02020603050405020304" pitchFamily="18" charset="0"/>
              </a:rPr>
              <a:t>T</a:t>
            </a:r>
            <a:r>
              <a:rPr lang="en-US" sz="2200" dirty="0">
                <a:effectLst/>
                <a:latin typeface="Times New Roman" panose="02020603050405020304" pitchFamily="18" charset="0"/>
                <a:ea typeface="Times New Roman" panose="02020603050405020304" pitchFamily="18" charset="0"/>
              </a:rPr>
              <a:t>he endeavor</a:t>
            </a:r>
            <a:r>
              <a:rPr lang="en-US" sz="2200" spc="-85" dirty="0">
                <a:effectLst/>
                <a:latin typeface="Times New Roman" panose="02020603050405020304" pitchFamily="18" charset="0"/>
                <a:ea typeface="Times New Roman" panose="02020603050405020304" pitchFamily="18" charset="0"/>
              </a:rPr>
              <a:t> aims </a:t>
            </a:r>
            <a:r>
              <a:rPr lang="en-US" sz="2200" dirty="0">
                <a:effectLst/>
                <a:latin typeface="Times New Roman" panose="02020603050405020304" pitchFamily="18" charset="0"/>
                <a:ea typeface="Times New Roman" panose="02020603050405020304" pitchFamily="18" charset="0"/>
              </a:rPr>
              <a:t>to</a:t>
            </a:r>
            <a:r>
              <a:rPr lang="en-US" sz="2200" spc="-90" dirty="0">
                <a:effectLst/>
                <a:latin typeface="Times New Roman" panose="02020603050405020304" pitchFamily="18" charset="0"/>
                <a:ea typeface="Times New Roman" panose="02020603050405020304" pitchFamily="18" charset="0"/>
              </a:rPr>
              <a:t> </a:t>
            </a:r>
            <a:r>
              <a:rPr lang="en-US" sz="2200" b="1" spc="-90" dirty="0">
                <a:effectLst/>
                <a:latin typeface="Times New Roman" panose="02020603050405020304" pitchFamily="18" charset="0"/>
                <a:ea typeface="Times New Roman" panose="02020603050405020304" pitchFamily="18" charset="0"/>
              </a:rPr>
              <a:t>get some funding from any agency </a:t>
            </a:r>
            <a:r>
              <a:rPr lang="en-US" sz="2200" spc="-90" dirty="0">
                <a:effectLst/>
                <a:latin typeface="Times New Roman" panose="02020603050405020304" pitchFamily="18" charset="0"/>
                <a:ea typeface="Times New Roman" panose="02020603050405020304" pitchFamily="18" charset="0"/>
              </a:rPr>
              <a:t>and by collaborating with the industrial organizations.</a:t>
            </a:r>
            <a:r>
              <a:rPr lang="en-US" sz="2200" dirty="0">
                <a:effectLst/>
                <a:latin typeface="Times New Roman" panose="02020603050405020304" pitchFamily="18" charset="0"/>
                <a:ea typeface="Times New Roman" panose="02020603050405020304" pitchFamily="18" charset="0"/>
              </a:rPr>
              <a:t> This may help in implementing the findings in the industrial world (who are mainly responsible for the ecological imbalance) to achieve the real objective and may also </a:t>
            </a:r>
            <a:r>
              <a:rPr lang="en-US" sz="2200" b="1" dirty="0">
                <a:effectLst/>
                <a:latin typeface="Times New Roman" panose="02020603050405020304" pitchFamily="18" charset="0"/>
                <a:ea typeface="Times New Roman" panose="02020603050405020304" pitchFamily="18" charset="0"/>
              </a:rPr>
              <a:t>assist industrial organizations in developing innovative ways to reduce carbon emission</a:t>
            </a:r>
            <a:r>
              <a:rPr lang="en-US" sz="2200" dirty="0">
                <a:effectLst/>
                <a:latin typeface="Times New Roman" panose="02020603050405020304" pitchFamily="18" charset="0"/>
                <a:ea typeface="Times New Roman" panose="02020603050405020304" pitchFamily="18" charset="0"/>
              </a:rPr>
              <a:t> and enhance the efforts to increase the intensity of carbon credit trading. </a:t>
            </a:r>
            <a:endParaRPr lang="en-CA" sz="2200" dirty="0">
              <a:effectLst/>
              <a:latin typeface="Times New Roman" panose="02020603050405020304" pitchFamily="18" charset="0"/>
              <a:ea typeface="Times New Roman" panose="02020603050405020304" pitchFamily="18" charset="0"/>
            </a:endParaRPr>
          </a:p>
          <a:p>
            <a:endParaRPr lang="en-CA" sz="2200" dirty="0"/>
          </a:p>
        </p:txBody>
      </p:sp>
      <p:sp>
        <p:nvSpPr>
          <p:cNvPr id="4" name="Slide Number Placeholder 3">
            <a:extLst>
              <a:ext uri="{FF2B5EF4-FFF2-40B4-BE49-F238E27FC236}">
                <a16:creationId xmlns:a16="http://schemas.microsoft.com/office/drawing/2014/main" id="{07731C26-AFEA-4F96-A469-D357BB2FEFEE}"/>
              </a:ext>
            </a:extLst>
          </p:cNvPr>
          <p:cNvSpPr>
            <a:spLocks noGrp="1"/>
          </p:cNvSpPr>
          <p:nvPr>
            <p:ph type="sldNum" sz="quarter" idx="12"/>
          </p:nvPr>
        </p:nvSpPr>
        <p:spPr>
          <a:xfrm>
            <a:off x="10707624" y="6382512"/>
            <a:ext cx="685800" cy="320040"/>
          </a:xfrm>
        </p:spPr>
        <p:txBody>
          <a:bodyPr>
            <a:normAutofit/>
          </a:bodyPr>
          <a:lstStyle/>
          <a:p>
            <a:pPr>
              <a:spcAft>
                <a:spcPts val="600"/>
              </a:spcAft>
            </a:pPr>
            <a:fld id="{07C7FEC9-823B-411C-9F20-A0DC9D0A7E4E}" type="slidenum">
              <a:rPr lang="en-US" sz="1000"/>
              <a:pPr>
                <a:spcAft>
                  <a:spcPts val="600"/>
                </a:spcAft>
              </a:pPr>
              <a:t>34</a:t>
            </a:fld>
            <a:endParaRPr lang="en-US" sz="1000"/>
          </a:p>
        </p:txBody>
      </p:sp>
      <p:pic>
        <p:nvPicPr>
          <p:cNvPr id="11" name="Picture 10">
            <a:extLst>
              <a:ext uri="{FF2B5EF4-FFF2-40B4-BE49-F238E27FC236}">
                <a16:creationId xmlns:a16="http://schemas.microsoft.com/office/drawing/2014/main" id="{CF0A9DE7-C8D7-4278-BE42-81252345C6AF}"/>
              </a:ext>
            </a:extLst>
          </p:cNvPr>
          <p:cNvPicPr/>
          <p:nvPr/>
        </p:nvPicPr>
        <p:blipFill>
          <a:blip r:embed="rId2"/>
          <a:stretch>
            <a:fillRect/>
          </a:stretch>
        </p:blipFill>
        <p:spPr>
          <a:xfrm>
            <a:off x="8934772" y="458796"/>
            <a:ext cx="2305050" cy="1541457"/>
          </a:xfrm>
          <a:prstGeom prst="rect">
            <a:avLst/>
          </a:prstGeom>
        </p:spPr>
      </p:pic>
    </p:spTree>
    <p:extLst>
      <p:ext uri="{BB962C8B-B14F-4D97-AF65-F5344CB8AC3E}">
        <p14:creationId xmlns:p14="http://schemas.microsoft.com/office/powerpoint/2010/main" val="145560007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6100" y="349250"/>
            <a:ext cx="11099800" cy="1803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4AF2DAC-0D88-4D5B-9051-9241CA5D1AB0}"/>
              </a:ext>
            </a:extLst>
          </p:cNvPr>
          <p:cNvSpPr>
            <a:spLocks noGrp="1"/>
          </p:cNvSpPr>
          <p:nvPr>
            <p:ph type="title"/>
          </p:nvPr>
        </p:nvSpPr>
        <p:spPr>
          <a:xfrm>
            <a:off x="838200" y="588168"/>
            <a:ext cx="10515600" cy="1325563"/>
          </a:xfrm>
        </p:spPr>
        <p:txBody>
          <a:bodyPr>
            <a:normAutofit fontScale="90000"/>
          </a:bodyPr>
          <a:lstStyle/>
          <a:p>
            <a:pPr algn="ctr"/>
            <a:br>
              <a:rPr lang="en-US" sz="4300" b="1" dirty="0">
                <a:solidFill>
                  <a:srgbClr val="FFFFFF"/>
                </a:solidFill>
                <a:effectLst/>
                <a:latin typeface="Times New Roman" panose="02020603050405020304" pitchFamily="18" charset="0"/>
                <a:ea typeface="Times New Roman" panose="02020603050405020304" pitchFamily="18" charset="0"/>
              </a:rPr>
            </a:br>
            <a:r>
              <a:rPr lang="en-US" sz="4300" b="1" dirty="0">
                <a:solidFill>
                  <a:srgbClr val="FFFFFF"/>
                </a:solidFill>
                <a:effectLst/>
                <a:latin typeface="Times New Roman" panose="02020603050405020304" pitchFamily="18" charset="0"/>
                <a:ea typeface="Times New Roman" panose="02020603050405020304" pitchFamily="18" charset="0"/>
              </a:rPr>
              <a:t>References</a:t>
            </a:r>
            <a:br>
              <a:rPr lang="en-CA" sz="4300" dirty="0">
                <a:solidFill>
                  <a:srgbClr val="FFFFFF"/>
                </a:solidFill>
                <a:effectLst/>
                <a:latin typeface="Times New Roman" panose="02020603050405020304" pitchFamily="18" charset="0"/>
                <a:ea typeface="Times New Roman" panose="02020603050405020304" pitchFamily="18" charset="0"/>
              </a:rPr>
            </a:br>
            <a:endParaRPr lang="en-CA" sz="4300" dirty="0">
              <a:solidFill>
                <a:srgbClr val="FFFFFF"/>
              </a:solidFill>
            </a:endParaRPr>
          </a:p>
        </p:txBody>
      </p:sp>
      <p:sp>
        <p:nvSpPr>
          <p:cNvPr id="3" name="Content Placeholder 2">
            <a:extLst>
              <a:ext uri="{FF2B5EF4-FFF2-40B4-BE49-F238E27FC236}">
                <a16:creationId xmlns:a16="http://schemas.microsoft.com/office/drawing/2014/main" id="{3204B69F-B36D-4258-9166-203B93C64080}"/>
              </a:ext>
            </a:extLst>
          </p:cNvPr>
          <p:cNvSpPr>
            <a:spLocks noGrp="1"/>
          </p:cNvSpPr>
          <p:nvPr>
            <p:ph idx="1"/>
          </p:nvPr>
        </p:nvSpPr>
        <p:spPr>
          <a:xfrm>
            <a:off x="838200" y="2391568"/>
            <a:ext cx="10515600" cy="3785394"/>
          </a:xfrm>
        </p:spPr>
        <p:txBody>
          <a:bodyPr anchor="ctr">
            <a:normAutofit/>
          </a:bodyPr>
          <a:lstStyle/>
          <a:p>
            <a:pPr marL="457200" indent="-457200">
              <a:spcAft>
                <a:spcPts val="800"/>
              </a:spcAft>
            </a:pPr>
            <a:r>
              <a:rPr lang="en-US" sz="2000" dirty="0">
                <a:effectLst/>
                <a:latin typeface="Times New Roman" panose="02020603050405020304" pitchFamily="18" charset="0"/>
                <a:ea typeface="Times New Roman" panose="02020603050405020304" pitchFamily="18" charset="0"/>
                <a:cs typeface="Mangal" panose="02040503050203030202" pitchFamily="18" charset="0"/>
              </a:rPr>
              <a:t>AMAP (2011). Snow, Water, Ice and Permafrost in the Arctic (SWIPA): </a:t>
            </a:r>
            <a:r>
              <a:rPr lang="en-US" sz="2000" i="1" dirty="0">
                <a:effectLst/>
                <a:latin typeface="Times New Roman" panose="02020603050405020304" pitchFamily="18" charset="0"/>
                <a:ea typeface="Times New Roman" panose="02020603050405020304" pitchFamily="18" charset="0"/>
                <a:cs typeface="Mangal" panose="02040503050203030202" pitchFamily="18" charset="0"/>
              </a:rPr>
              <a:t>Climate Change and the Cryosphere. Arctic Monitoring and Assessment Program  Retrieved on July 14, 2020</a:t>
            </a:r>
            <a:r>
              <a:rPr lang="en-US" sz="2000" dirty="0">
                <a:effectLst/>
                <a:latin typeface="Times New Roman" panose="02020603050405020304" pitchFamily="18" charset="0"/>
                <a:ea typeface="Times New Roman" panose="02020603050405020304" pitchFamily="18" charset="0"/>
                <a:cs typeface="Mangal" panose="02040503050203030202" pitchFamily="18" charset="0"/>
              </a:rPr>
              <a:t> </a:t>
            </a:r>
            <a:r>
              <a:rPr lang="en-US" sz="2000" u="none" strike="noStrike" dirty="0">
                <a:effectLst/>
                <a:latin typeface="Times New Roman" panose="02020603050405020304" pitchFamily="18" charset="0"/>
                <a:ea typeface="Times New Roman" panose="02020603050405020304" pitchFamily="18" charset="0"/>
                <a:cs typeface="Mangal" panose="02040503050203030202" pitchFamily="18" charset="0"/>
                <a:hlinkClick r:id="rId2"/>
              </a:rPr>
              <a:t>https://www.amap.no/documents/doc/snow-water-ice-and-permafrost-in-the-arctic-swipa-climate-change-and-the-cryosphere/743</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CleanBC. (2018, December). </a:t>
            </a:r>
            <a:r>
              <a:rPr lang="en-US" sz="2000" i="1" dirty="0">
                <a:effectLst/>
                <a:latin typeface="Times New Roman" panose="02020603050405020304" pitchFamily="18" charset="0"/>
                <a:ea typeface="Calibri" panose="020F0502020204030204" pitchFamily="34" charset="0"/>
                <a:cs typeface="Mangal" panose="02040503050203030202" pitchFamily="18" charset="0"/>
              </a:rPr>
              <a:t>CleanBC: Our nature. our power. our future</a:t>
            </a:r>
            <a:r>
              <a:rPr lang="en-US" sz="2000" dirty="0">
                <a:effectLst/>
                <a:latin typeface="Times New Roman" panose="02020603050405020304" pitchFamily="18" charset="0"/>
                <a:ea typeface="Calibri" panose="020F0502020204030204" pitchFamily="34" charset="0"/>
                <a:cs typeface="Mangal" panose="02040503050203030202" pitchFamily="18" charset="0"/>
              </a:rPr>
              <a:t>. </a:t>
            </a:r>
            <a:r>
              <a:rPr lang="en-US" sz="2000" dirty="0" err="1">
                <a:effectLst/>
                <a:latin typeface="Times New Roman" panose="02020603050405020304" pitchFamily="18" charset="0"/>
                <a:ea typeface="Calibri" panose="020F0502020204030204" pitchFamily="34" charset="0"/>
                <a:cs typeface="Mangal" panose="02040503050203030202" pitchFamily="18" charset="0"/>
              </a:rPr>
              <a:t>CleanBc</a:t>
            </a:r>
            <a:r>
              <a:rPr lang="en-US" sz="2000" dirty="0">
                <a:effectLst/>
                <a:latin typeface="Times New Roman" panose="02020603050405020304" pitchFamily="18" charset="0"/>
                <a:ea typeface="Calibri" panose="020F0502020204030204" pitchFamily="34" charset="0"/>
                <a:cs typeface="Mangal" panose="02040503050203030202" pitchFamily="18" charset="0"/>
              </a:rPr>
              <a:t>.</a:t>
            </a:r>
            <a:r>
              <a:rPr lang="en-US" sz="2000" i="1" dirty="0">
                <a:latin typeface="Times New Roman" panose="02020603050405020304" pitchFamily="18" charset="0"/>
                <a:ea typeface="Times New Roman" panose="02020603050405020304" pitchFamily="18" charset="0"/>
                <a:cs typeface="Mangal" panose="02040503050203030202" pitchFamily="18" charset="0"/>
              </a:rPr>
              <a:t> Retrieved on July 19, 2020</a:t>
            </a:r>
            <a:r>
              <a:rPr lang="en-US" sz="2000" dirty="0">
                <a:effectLst/>
                <a:latin typeface="Times New Roman" panose="02020603050405020304" pitchFamily="18" charset="0"/>
                <a:ea typeface="Calibri" panose="020F0502020204030204" pitchFamily="34" charset="0"/>
                <a:cs typeface="Mangal" panose="02040503050203030202" pitchFamily="18" charset="0"/>
              </a:rPr>
              <a:t> https://www2.gov.bc.ca/assets/gov/environment/climate-change/action/cleanbc/cleanbc_2018-bc-climate-strategy.pdf</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r>
              <a:rPr lang="en-US" sz="2000" dirty="0">
                <a:effectLst/>
                <a:latin typeface="Times New Roman" panose="02020603050405020304" pitchFamily="18" charset="0"/>
                <a:ea typeface="Calibri" panose="020F0502020204030204" pitchFamily="34" charset="0"/>
              </a:rPr>
              <a:t>Estimated impacts of the Federal Carbon Pollution Pricing System. (2018, December 20). Government of Canada. Retrieved on July 2, 2020, from: </a:t>
            </a:r>
            <a:r>
              <a:rPr lang="en-US" sz="2000" u="none" strike="noStrike" dirty="0">
                <a:effectLst/>
                <a:latin typeface="Times New Roman" panose="02020603050405020304" pitchFamily="18" charset="0"/>
                <a:ea typeface="Calibri" panose="020F0502020204030204" pitchFamily="34" charset="0"/>
                <a:hlinkClick r:id="rId3"/>
              </a:rPr>
              <a:t>https://www.canada.ca/en/services/environment/weather/climatechange/climate-action/pricing-carbon-pollution/estimated-impacts-federal-system.html</a:t>
            </a:r>
            <a:endParaRPr lang="en-CA" sz="2000" dirty="0">
              <a:effectLst/>
              <a:latin typeface="Times New Roman" panose="02020603050405020304" pitchFamily="18" charset="0"/>
              <a:ea typeface="Times New Roman" panose="02020603050405020304" pitchFamily="18" charset="0"/>
            </a:endParaRPr>
          </a:p>
        </p:txBody>
      </p:sp>
      <p:sp>
        <p:nvSpPr>
          <p:cNvPr id="4" name="Slide Number Placeholder 3">
            <a:extLst>
              <a:ext uri="{FF2B5EF4-FFF2-40B4-BE49-F238E27FC236}">
                <a16:creationId xmlns:a16="http://schemas.microsoft.com/office/drawing/2014/main" id="{E49B00D7-2A05-47E6-9F39-F260EB5E7AED}"/>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a:pPr>
                <a:spcAft>
                  <a:spcPts val="600"/>
                </a:spcAft>
              </a:pPr>
              <a:t>35</a:t>
            </a:fld>
            <a:endParaRPr lang="en-US"/>
          </a:p>
        </p:txBody>
      </p:sp>
    </p:spTree>
    <p:extLst>
      <p:ext uri="{BB962C8B-B14F-4D97-AF65-F5344CB8AC3E}">
        <p14:creationId xmlns:p14="http://schemas.microsoft.com/office/powerpoint/2010/main" val="9395868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6100" y="349250"/>
            <a:ext cx="11099800" cy="1803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8DB98CD-2565-4D34-B8EA-9F4C27C45156}"/>
              </a:ext>
            </a:extLst>
          </p:cNvPr>
          <p:cNvSpPr>
            <a:spLocks noGrp="1"/>
          </p:cNvSpPr>
          <p:nvPr>
            <p:ph type="title"/>
          </p:nvPr>
        </p:nvSpPr>
        <p:spPr>
          <a:xfrm>
            <a:off x="838200" y="588168"/>
            <a:ext cx="10515600" cy="1325563"/>
          </a:xfrm>
        </p:spPr>
        <p:txBody>
          <a:bodyPr>
            <a:normAutofit fontScale="90000"/>
          </a:bodyPr>
          <a:lstStyle/>
          <a:p>
            <a:pPr algn="ctr"/>
            <a:br>
              <a:rPr lang="en-US" sz="4300" b="1" dirty="0">
                <a:solidFill>
                  <a:srgbClr val="FFFFFF"/>
                </a:solidFill>
                <a:effectLst/>
                <a:latin typeface="Times New Roman" panose="02020603050405020304" pitchFamily="18" charset="0"/>
                <a:ea typeface="Times New Roman" panose="02020603050405020304" pitchFamily="18" charset="0"/>
              </a:rPr>
            </a:br>
            <a:r>
              <a:rPr lang="en-US" sz="4300" b="1" dirty="0">
                <a:solidFill>
                  <a:srgbClr val="FFFFFF"/>
                </a:solidFill>
                <a:effectLst/>
                <a:latin typeface="Times New Roman" panose="02020603050405020304" pitchFamily="18" charset="0"/>
                <a:ea typeface="Times New Roman" panose="02020603050405020304" pitchFamily="18" charset="0"/>
              </a:rPr>
              <a:t>References</a:t>
            </a:r>
            <a:br>
              <a:rPr lang="en-CA" sz="4300" dirty="0">
                <a:solidFill>
                  <a:srgbClr val="FFFFFF"/>
                </a:solidFill>
                <a:effectLst/>
                <a:latin typeface="Times New Roman" panose="02020603050405020304" pitchFamily="18" charset="0"/>
                <a:ea typeface="Times New Roman" panose="02020603050405020304" pitchFamily="18" charset="0"/>
              </a:rPr>
            </a:br>
            <a:endParaRPr lang="en-CA" sz="4300" dirty="0">
              <a:solidFill>
                <a:srgbClr val="FFFFFF"/>
              </a:solidFill>
            </a:endParaRPr>
          </a:p>
        </p:txBody>
      </p:sp>
      <p:sp>
        <p:nvSpPr>
          <p:cNvPr id="3" name="Content Placeholder 2">
            <a:extLst>
              <a:ext uri="{FF2B5EF4-FFF2-40B4-BE49-F238E27FC236}">
                <a16:creationId xmlns:a16="http://schemas.microsoft.com/office/drawing/2014/main" id="{087BF2C2-AAAB-4E63-A95D-0CD8DF083887}"/>
              </a:ext>
            </a:extLst>
          </p:cNvPr>
          <p:cNvSpPr>
            <a:spLocks noGrp="1"/>
          </p:cNvSpPr>
          <p:nvPr>
            <p:ph idx="1"/>
          </p:nvPr>
        </p:nvSpPr>
        <p:spPr>
          <a:xfrm>
            <a:off x="838200" y="2391568"/>
            <a:ext cx="10515600" cy="3785394"/>
          </a:xfrm>
        </p:spPr>
        <p:txBody>
          <a:bodyPr anchor="ctr">
            <a:normAutofit lnSpcReduction="10000"/>
          </a:bodyPr>
          <a:lstStyle/>
          <a:p>
            <a:pPr marL="457200" indent="-457200">
              <a:spcAft>
                <a:spcPts val="800"/>
              </a:spcAft>
            </a:pPr>
            <a:r>
              <a:rPr lang="en-US" sz="1700" dirty="0">
                <a:effectLst/>
                <a:latin typeface="Times New Roman" panose="02020603050405020304" pitchFamily="18" charset="0"/>
                <a:ea typeface="Calibri" panose="020F0502020204030204" pitchFamily="34" charset="0"/>
                <a:cs typeface="Mangal" panose="02040503050203030202" pitchFamily="18" charset="0"/>
              </a:rPr>
              <a:t>Environment and Climate Change Canada. (2019). </a:t>
            </a:r>
            <a:r>
              <a:rPr lang="en-US" sz="1700" i="1" dirty="0">
                <a:effectLst/>
                <a:latin typeface="Times New Roman" panose="02020603050405020304" pitchFamily="18" charset="0"/>
                <a:ea typeface="Calibri" panose="020F0502020204030204" pitchFamily="34" charset="0"/>
                <a:cs typeface="Mangal" panose="02040503050203030202" pitchFamily="18" charset="0"/>
              </a:rPr>
              <a:t>Progress Towards Canada's Greenhouse Gas Emissions Reduction Target: Canadian Environmental Sustainability Indicators</a:t>
            </a:r>
            <a:r>
              <a:rPr lang="en-US" sz="1700" dirty="0">
                <a:effectLst/>
                <a:latin typeface="Times New Roman" panose="02020603050405020304" pitchFamily="18" charset="0"/>
                <a:ea typeface="Calibri" panose="020F0502020204030204" pitchFamily="34" charset="0"/>
                <a:cs typeface="Mangal" panose="02040503050203030202" pitchFamily="18" charset="0"/>
              </a:rPr>
              <a:t>.</a:t>
            </a:r>
            <a:r>
              <a:rPr lang="en-US" sz="1800" i="1" dirty="0">
                <a:latin typeface="Times New Roman" panose="02020603050405020304" pitchFamily="18" charset="0"/>
                <a:ea typeface="Times New Roman" panose="02020603050405020304" pitchFamily="18" charset="0"/>
                <a:cs typeface="Mangal" panose="02040503050203030202" pitchFamily="18" charset="0"/>
              </a:rPr>
              <a:t> Retrieved on July 09, 2020</a:t>
            </a:r>
            <a:r>
              <a:rPr lang="en-US" sz="1700" dirty="0">
                <a:effectLst/>
                <a:latin typeface="Times New Roman" panose="02020603050405020304" pitchFamily="18" charset="0"/>
                <a:ea typeface="Calibri" panose="020F0502020204030204" pitchFamily="34" charset="0"/>
                <a:cs typeface="Mangal" panose="02040503050203030202" pitchFamily="18" charset="0"/>
              </a:rPr>
              <a:t> https://www.canada.ca/content/dam/eccc/documents/pdf/cesindicators/progress-towards-canada-greenhouse-gas-reduction-target/2020/progress-ghg-emissions-reduction-target.pdf.</a:t>
            </a:r>
            <a:endParaRPr lang="en-CA" sz="17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1700" dirty="0">
                <a:effectLst/>
                <a:latin typeface="Times New Roman" panose="02020603050405020304" pitchFamily="18" charset="0"/>
                <a:ea typeface="Calibri" panose="020F0502020204030204" pitchFamily="34" charset="0"/>
                <a:cs typeface="Mangal" panose="02040503050203030202" pitchFamily="18" charset="0"/>
              </a:rPr>
              <a:t>Environment and Climate Change Canada. (2020).</a:t>
            </a:r>
            <a:r>
              <a:rPr lang="en-US" sz="1700" i="1" dirty="0">
                <a:effectLst/>
                <a:latin typeface="Times New Roman" panose="02020603050405020304" pitchFamily="18" charset="0"/>
                <a:ea typeface="Calibri" panose="020F0502020204030204" pitchFamily="34" charset="0"/>
                <a:cs typeface="Mangal" panose="02040503050203030202" pitchFamily="18" charset="0"/>
              </a:rPr>
              <a:t> Greenhouse Gas Emissions</a:t>
            </a:r>
            <a:r>
              <a:rPr lang="en-US" sz="1700" dirty="0">
                <a:effectLst/>
                <a:latin typeface="Times New Roman" panose="02020603050405020304" pitchFamily="18" charset="0"/>
                <a:ea typeface="Calibri" panose="020F0502020204030204" pitchFamily="34" charset="0"/>
                <a:cs typeface="Mangal" panose="02040503050203030202" pitchFamily="18" charset="0"/>
              </a:rPr>
              <a:t>: </a:t>
            </a:r>
            <a:r>
              <a:rPr lang="en-US" sz="1700" i="1" dirty="0">
                <a:effectLst/>
                <a:latin typeface="Times New Roman" panose="02020603050405020304" pitchFamily="18" charset="0"/>
                <a:ea typeface="Calibri" panose="020F0502020204030204" pitchFamily="34" charset="0"/>
                <a:cs typeface="Mangal" panose="02040503050203030202" pitchFamily="18" charset="0"/>
              </a:rPr>
              <a:t>Canadian Environmental Sustainability Indicators</a:t>
            </a:r>
            <a:r>
              <a:rPr lang="en-US" sz="1700" i="1" u="sng" dirty="0">
                <a:latin typeface="Times New Roman" panose="02020603050405020304" pitchFamily="18" charset="0"/>
                <a:ea typeface="Calibri" panose="020F0502020204030204" pitchFamily="34" charset="0"/>
                <a:cs typeface="Mangal" panose="02040503050203030202" pitchFamily="18" charset="0"/>
              </a:rPr>
              <a:t> </a:t>
            </a:r>
            <a:r>
              <a:rPr lang="en-US" sz="1800" i="1" dirty="0">
                <a:latin typeface="Times New Roman" panose="02020603050405020304" pitchFamily="18" charset="0"/>
                <a:ea typeface="Times New Roman" panose="02020603050405020304" pitchFamily="18" charset="0"/>
                <a:cs typeface="Mangal" panose="02040503050203030202" pitchFamily="18" charset="0"/>
              </a:rPr>
              <a:t>Retrieved on July 18, 2020</a:t>
            </a:r>
            <a:r>
              <a:rPr lang="en-US" sz="1800" dirty="0">
                <a:latin typeface="Times New Roman" panose="02020603050405020304" pitchFamily="18" charset="0"/>
                <a:ea typeface="Times New Roman" panose="02020603050405020304" pitchFamily="18" charset="0"/>
                <a:cs typeface="Mangal" panose="02040503050203030202" pitchFamily="18" charset="0"/>
              </a:rPr>
              <a:t> </a:t>
            </a:r>
            <a:r>
              <a:rPr lang="en-US" sz="1700" dirty="0">
                <a:effectLst/>
                <a:latin typeface="Times New Roman" panose="02020603050405020304" pitchFamily="18" charset="0"/>
                <a:ea typeface="Calibri" panose="020F0502020204030204" pitchFamily="34" charset="0"/>
                <a:cs typeface="Mangal" panose="02040503050203030202" pitchFamily="18" charset="0"/>
              </a:rPr>
              <a:t>https://www.canada.ca/content/dam/eccc/documents/pdf/cesindicators/ghg-emissions/2020/greenhouse-gas-emissions-en.pdf</a:t>
            </a:r>
            <a:endParaRPr lang="en-CA" sz="17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1700" dirty="0">
                <a:effectLst/>
                <a:latin typeface="Times New Roman" panose="02020603050405020304" pitchFamily="18" charset="0"/>
                <a:ea typeface="Calibri" panose="020F0502020204030204" pitchFamily="34" charset="0"/>
                <a:cs typeface="Mangal" panose="02040503050203030202" pitchFamily="18" charset="0"/>
              </a:rPr>
              <a:t>Finlayson, J., &amp; Ken Peacock, K. (2019, July 30). </a:t>
            </a:r>
            <a:r>
              <a:rPr lang="en-US" sz="1700" i="1" dirty="0">
                <a:effectLst/>
                <a:latin typeface="Times New Roman" panose="02020603050405020304" pitchFamily="18" charset="0"/>
                <a:ea typeface="Calibri" panose="020F0502020204030204" pitchFamily="34" charset="0"/>
                <a:cs typeface="Mangal" panose="02040503050203030202" pitchFamily="18" charset="0"/>
              </a:rPr>
              <a:t>It's Becoming More Costly and Complex to do Business in B.C.</a:t>
            </a:r>
            <a:r>
              <a:rPr lang="en-US" sz="1700" dirty="0">
                <a:effectLst/>
                <a:latin typeface="Times New Roman" panose="02020603050405020304" pitchFamily="18" charset="0"/>
                <a:ea typeface="Calibri" panose="020F0502020204030204" pitchFamily="34" charset="0"/>
                <a:cs typeface="Mangal" panose="02040503050203030202" pitchFamily="18" charset="0"/>
              </a:rPr>
              <a:t> Business Council of British Columbia. https://bcbc.com/reports-and-research/its-becoming-more-costly-and-complex-to-do-business-in-b-c.</a:t>
            </a:r>
            <a:endParaRPr lang="en-CA" sz="17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1700" dirty="0">
                <a:effectLst/>
                <a:latin typeface="Times New Roman" panose="02020603050405020304" pitchFamily="18" charset="0"/>
                <a:ea typeface="Calibri" panose="020F0502020204030204" pitchFamily="34" charset="0"/>
                <a:cs typeface="Mangal" panose="02040503050203030202" pitchFamily="18" charset="0"/>
              </a:rPr>
              <a:t>Garg, A. K., Arya, S., &amp; Mudgal, R. K. (2017). Benefits and Challenges of Carbon Credit Trading practices in Organizations- A Case Study. </a:t>
            </a:r>
            <a:r>
              <a:rPr lang="en-US" sz="1700" i="1" dirty="0">
                <a:effectLst/>
                <a:latin typeface="Times New Roman" panose="02020603050405020304" pitchFamily="18" charset="0"/>
                <a:ea typeface="Calibri" panose="020F0502020204030204" pitchFamily="34" charset="0"/>
                <a:cs typeface="Mangal" panose="02040503050203030202" pitchFamily="18" charset="0"/>
              </a:rPr>
              <a:t>International Journal of Management</a:t>
            </a:r>
            <a:r>
              <a:rPr lang="en-US" sz="1700" dirty="0">
                <a:effectLst/>
                <a:latin typeface="Times New Roman" panose="02020603050405020304" pitchFamily="18" charset="0"/>
                <a:ea typeface="Calibri" panose="020F0502020204030204" pitchFamily="34" charset="0"/>
                <a:cs typeface="Mangal" panose="02040503050203030202" pitchFamily="18" charset="0"/>
              </a:rPr>
              <a:t>, </a:t>
            </a:r>
            <a:r>
              <a:rPr lang="en-US" sz="1700" i="1" dirty="0">
                <a:effectLst/>
                <a:latin typeface="Times New Roman" panose="02020603050405020304" pitchFamily="18" charset="0"/>
                <a:ea typeface="Calibri" panose="020F0502020204030204" pitchFamily="34" charset="0"/>
                <a:cs typeface="Mangal" panose="02040503050203030202" pitchFamily="18" charset="0"/>
              </a:rPr>
              <a:t>10</a:t>
            </a:r>
            <a:r>
              <a:rPr lang="en-US" sz="1700" dirty="0">
                <a:effectLst/>
                <a:latin typeface="Times New Roman" panose="02020603050405020304" pitchFamily="18" charset="0"/>
                <a:ea typeface="Calibri" panose="020F0502020204030204" pitchFamily="34" charset="0"/>
                <a:cs typeface="Mangal" panose="02040503050203030202" pitchFamily="18" charset="0"/>
              </a:rPr>
              <a:t>(1), 85–96.</a:t>
            </a:r>
            <a:endParaRPr lang="en-CA" sz="1700" dirty="0">
              <a:effectLst/>
              <a:latin typeface="Calibri" panose="020F0502020204030204" pitchFamily="34" charset="0"/>
              <a:ea typeface="Calibri" panose="020F0502020204030204" pitchFamily="34" charset="0"/>
              <a:cs typeface="Mangal" panose="02040503050203030202" pitchFamily="18" charset="0"/>
            </a:endParaRPr>
          </a:p>
          <a:p>
            <a:pPr marL="0" indent="0">
              <a:buNone/>
            </a:pPr>
            <a:endParaRPr lang="en-CA" sz="1700" dirty="0"/>
          </a:p>
        </p:txBody>
      </p:sp>
      <p:sp>
        <p:nvSpPr>
          <p:cNvPr id="4" name="Slide Number Placeholder 3">
            <a:extLst>
              <a:ext uri="{FF2B5EF4-FFF2-40B4-BE49-F238E27FC236}">
                <a16:creationId xmlns:a16="http://schemas.microsoft.com/office/drawing/2014/main" id="{57330BEE-520E-4F2B-B271-E748FDCD1F51}"/>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a:pPr>
                <a:spcAft>
                  <a:spcPts val="600"/>
                </a:spcAft>
              </a:pPr>
              <a:t>36</a:t>
            </a:fld>
            <a:endParaRPr lang="en-US"/>
          </a:p>
        </p:txBody>
      </p:sp>
    </p:spTree>
    <p:extLst>
      <p:ext uri="{BB962C8B-B14F-4D97-AF65-F5344CB8AC3E}">
        <p14:creationId xmlns:p14="http://schemas.microsoft.com/office/powerpoint/2010/main" val="357932642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6100" y="349250"/>
            <a:ext cx="11099800" cy="1803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3C9EAD0-1758-4D3E-99AC-F57BE1A6F2A3}"/>
              </a:ext>
            </a:extLst>
          </p:cNvPr>
          <p:cNvSpPr>
            <a:spLocks noGrp="1"/>
          </p:cNvSpPr>
          <p:nvPr>
            <p:ph type="title"/>
          </p:nvPr>
        </p:nvSpPr>
        <p:spPr>
          <a:xfrm>
            <a:off x="838200" y="588168"/>
            <a:ext cx="10515600" cy="1325563"/>
          </a:xfrm>
        </p:spPr>
        <p:txBody>
          <a:bodyPr>
            <a:normAutofit fontScale="90000"/>
          </a:bodyPr>
          <a:lstStyle/>
          <a:p>
            <a:pPr algn="ctr"/>
            <a:br>
              <a:rPr lang="en-US" sz="4300" b="1" dirty="0">
                <a:solidFill>
                  <a:srgbClr val="FFFFFF"/>
                </a:solidFill>
                <a:effectLst/>
                <a:latin typeface="Times New Roman" panose="02020603050405020304" pitchFamily="18" charset="0"/>
                <a:ea typeface="Times New Roman" panose="02020603050405020304" pitchFamily="18" charset="0"/>
              </a:rPr>
            </a:br>
            <a:r>
              <a:rPr lang="en-US" sz="4300" b="1" dirty="0">
                <a:solidFill>
                  <a:srgbClr val="FFFFFF"/>
                </a:solidFill>
                <a:effectLst/>
                <a:latin typeface="Times New Roman" panose="02020603050405020304" pitchFamily="18" charset="0"/>
                <a:ea typeface="Times New Roman" panose="02020603050405020304" pitchFamily="18" charset="0"/>
              </a:rPr>
              <a:t>References</a:t>
            </a:r>
            <a:br>
              <a:rPr lang="en-CA" sz="4300" dirty="0">
                <a:solidFill>
                  <a:srgbClr val="FFFFFF"/>
                </a:solidFill>
                <a:effectLst/>
                <a:latin typeface="Times New Roman" panose="02020603050405020304" pitchFamily="18" charset="0"/>
                <a:ea typeface="Times New Roman" panose="02020603050405020304" pitchFamily="18" charset="0"/>
              </a:rPr>
            </a:br>
            <a:endParaRPr lang="en-CA" sz="4300" dirty="0">
              <a:solidFill>
                <a:srgbClr val="FFFFFF"/>
              </a:solidFill>
            </a:endParaRPr>
          </a:p>
        </p:txBody>
      </p:sp>
      <p:sp>
        <p:nvSpPr>
          <p:cNvPr id="3" name="Content Placeholder 2">
            <a:extLst>
              <a:ext uri="{FF2B5EF4-FFF2-40B4-BE49-F238E27FC236}">
                <a16:creationId xmlns:a16="http://schemas.microsoft.com/office/drawing/2014/main" id="{CDB4A3EA-72CC-410F-94E1-6E5D64D1AB29}"/>
              </a:ext>
            </a:extLst>
          </p:cNvPr>
          <p:cNvSpPr>
            <a:spLocks noGrp="1"/>
          </p:cNvSpPr>
          <p:nvPr>
            <p:ph idx="1"/>
          </p:nvPr>
        </p:nvSpPr>
        <p:spPr>
          <a:xfrm>
            <a:off x="838200" y="2391568"/>
            <a:ext cx="10515600" cy="3785394"/>
          </a:xfrm>
        </p:spPr>
        <p:txBody>
          <a:bodyPr anchor="ctr">
            <a:normAutofit/>
          </a:bodyPr>
          <a:lstStyle/>
          <a:p>
            <a:pPr marL="457200" indent="-457200">
              <a:spcAft>
                <a:spcPts val="800"/>
              </a:spcAft>
            </a:pPr>
            <a:r>
              <a:rPr lang="en-US" sz="1900" dirty="0">
                <a:effectLst/>
                <a:latin typeface="Times New Roman" panose="02020603050405020304" pitchFamily="18" charset="0"/>
                <a:ea typeface="Calibri" panose="020F0502020204030204" pitchFamily="34" charset="0"/>
                <a:cs typeface="Mangal" panose="02040503050203030202" pitchFamily="18" charset="0"/>
              </a:rPr>
              <a:t>Goodwin et. al., (2018). Pathways to 1.5 °C and 2 °C warming based on observational and geological constraints. </a:t>
            </a:r>
            <a:r>
              <a:rPr lang="en-US" sz="1900" i="1" dirty="0">
                <a:effectLst/>
                <a:latin typeface="Times New Roman" panose="02020603050405020304" pitchFamily="18" charset="0"/>
                <a:ea typeface="Calibri" panose="020F0502020204030204" pitchFamily="34" charset="0"/>
                <a:cs typeface="Mangal" panose="02040503050203030202" pitchFamily="18" charset="0"/>
              </a:rPr>
              <a:t>Nature Geoscience</a:t>
            </a:r>
            <a:r>
              <a:rPr lang="en-US" sz="1900" dirty="0">
                <a:effectLst/>
                <a:latin typeface="Times New Roman" panose="02020603050405020304" pitchFamily="18" charset="0"/>
                <a:ea typeface="Calibri" panose="020F0502020204030204" pitchFamily="34" charset="0"/>
                <a:cs typeface="Mangal" panose="02040503050203030202" pitchFamily="18" charset="0"/>
              </a:rPr>
              <a:t>, </a:t>
            </a:r>
            <a:r>
              <a:rPr lang="en-US" sz="1900" i="1" dirty="0">
                <a:effectLst/>
                <a:latin typeface="Times New Roman" panose="02020603050405020304" pitchFamily="18" charset="0"/>
                <a:ea typeface="Calibri" panose="020F0502020204030204" pitchFamily="34" charset="0"/>
                <a:cs typeface="Mangal" panose="02040503050203030202" pitchFamily="18" charset="0"/>
              </a:rPr>
              <a:t>11</a:t>
            </a:r>
            <a:r>
              <a:rPr lang="en-US" sz="1900" dirty="0">
                <a:effectLst/>
                <a:latin typeface="Times New Roman" panose="02020603050405020304" pitchFamily="18" charset="0"/>
                <a:ea typeface="Calibri" panose="020F0502020204030204" pitchFamily="34" charset="0"/>
                <a:cs typeface="Mangal" panose="02040503050203030202" pitchFamily="18" charset="0"/>
              </a:rPr>
              <a:t>(2), 102–107. https://doi.org/10.1038/s41561-017-0054-8</a:t>
            </a:r>
            <a:endParaRPr lang="en-CA" sz="19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1900" dirty="0">
                <a:effectLst/>
                <a:latin typeface="Times New Roman" panose="02020603050405020304" pitchFamily="18" charset="0"/>
                <a:ea typeface="Calibri" panose="020F0502020204030204" pitchFamily="34" charset="0"/>
                <a:cs typeface="Mangal" panose="02040503050203030202" pitchFamily="18" charset="0"/>
              </a:rPr>
              <a:t>Houghton, J. T., Ding, Y. D. J. G., Griggs, D. J., </a:t>
            </a:r>
            <a:r>
              <a:rPr lang="en-US" sz="1900" dirty="0" err="1">
                <a:effectLst/>
                <a:latin typeface="Times New Roman" panose="02020603050405020304" pitchFamily="18" charset="0"/>
                <a:ea typeface="Calibri" panose="020F0502020204030204" pitchFamily="34" charset="0"/>
                <a:cs typeface="Mangal" panose="02040503050203030202" pitchFamily="18" charset="0"/>
              </a:rPr>
              <a:t>Noguer</a:t>
            </a:r>
            <a:r>
              <a:rPr lang="en-US" sz="1900" dirty="0">
                <a:effectLst/>
                <a:latin typeface="Times New Roman" panose="02020603050405020304" pitchFamily="18" charset="0"/>
                <a:ea typeface="Calibri" panose="020F0502020204030204" pitchFamily="34" charset="0"/>
                <a:cs typeface="Mangal" panose="02040503050203030202" pitchFamily="18" charset="0"/>
              </a:rPr>
              <a:t>, M., van der Linden, P. J., Dai, X., ... &amp; Johnson, C. A. (2001). Climate change 2001: the scientific basis. The Press Syndicate of the University of Cambridge.</a:t>
            </a:r>
            <a:endParaRPr lang="en-CA" sz="19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1900" dirty="0">
                <a:effectLst/>
                <a:latin typeface="Times New Roman" panose="02020603050405020304" pitchFamily="18" charset="0"/>
                <a:ea typeface="Calibri" panose="020F0502020204030204" pitchFamily="34" charset="0"/>
                <a:cs typeface="Mangal" panose="02040503050203030202" pitchFamily="18" charset="0"/>
              </a:rPr>
              <a:t>Hamilton, K., </a:t>
            </a:r>
            <a:r>
              <a:rPr lang="en-US" sz="1900" dirty="0" err="1">
                <a:effectLst/>
                <a:latin typeface="Times New Roman" panose="02020603050405020304" pitchFamily="18" charset="0"/>
                <a:ea typeface="Calibri" panose="020F0502020204030204" pitchFamily="34" charset="0"/>
                <a:cs typeface="Mangal" panose="02040503050203030202" pitchFamily="18" charset="0"/>
              </a:rPr>
              <a:t>Sjardin</a:t>
            </a:r>
            <a:r>
              <a:rPr lang="en-US" sz="1900" dirty="0">
                <a:effectLst/>
                <a:latin typeface="Times New Roman" panose="02020603050405020304" pitchFamily="18" charset="0"/>
                <a:ea typeface="Calibri" panose="020F0502020204030204" pitchFamily="34" charset="0"/>
                <a:cs typeface="Mangal" panose="02040503050203030202" pitchFamily="18" charset="0"/>
              </a:rPr>
              <a:t>. M., Shapiro, A., &amp; Marcello, T. (2009, May 20).  Fortifying the Foundation: State of the Voluntary Carbon Markets 2009. Ecosystem Marketplace and New Carbon Finance.</a:t>
            </a:r>
            <a:r>
              <a:rPr lang="en-US" sz="1800" i="1" dirty="0">
                <a:latin typeface="Times New Roman" panose="02020603050405020304" pitchFamily="18" charset="0"/>
                <a:ea typeface="Times New Roman" panose="02020603050405020304" pitchFamily="18" charset="0"/>
                <a:cs typeface="Mangal" panose="02040503050203030202" pitchFamily="18" charset="0"/>
              </a:rPr>
              <a:t> Retrieved on July 05, 2020</a:t>
            </a:r>
            <a:r>
              <a:rPr lang="en-US" sz="1900" dirty="0">
                <a:effectLst/>
                <a:latin typeface="Times New Roman" panose="02020603050405020304" pitchFamily="18" charset="0"/>
                <a:ea typeface="Calibri" panose="020F0502020204030204" pitchFamily="34" charset="0"/>
                <a:cs typeface="Mangal" panose="02040503050203030202" pitchFamily="18" charset="0"/>
              </a:rPr>
              <a:t> </a:t>
            </a:r>
            <a:r>
              <a:rPr lang="en-US" sz="1900" u="none" strike="noStrike" dirty="0">
                <a:effectLst/>
                <a:latin typeface="Times New Roman" panose="02020603050405020304" pitchFamily="18" charset="0"/>
                <a:ea typeface="Calibri" panose="020F0502020204030204" pitchFamily="34" charset="0"/>
                <a:cs typeface="Mangal" panose="02040503050203030202" pitchFamily="18" charset="0"/>
                <a:hlinkClick r:id="rId2"/>
              </a:rPr>
              <a:t>https://www.forest-trends.org/publications/state-of-the-voluntary-carbon-markets-2009/</a:t>
            </a:r>
            <a:endParaRPr lang="en-CA" sz="19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r>
              <a:rPr lang="en-US" sz="1900" dirty="0">
                <a:effectLst/>
                <a:latin typeface="Times New Roman" panose="02020603050405020304" pitchFamily="18" charset="0"/>
                <a:ea typeface="Calibri" panose="020F0502020204030204" pitchFamily="34" charset="0"/>
              </a:rPr>
              <a:t>Hartmann, T. (2017, September 28). How does carbon trading work? Retrieved July 2, 2020,  from: </a:t>
            </a:r>
            <a:r>
              <a:rPr lang="en-US" sz="1900" u="none" strike="noStrike" dirty="0">
                <a:effectLst/>
                <a:latin typeface="Times New Roman" panose="02020603050405020304" pitchFamily="18" charset="0"/>
                <a:ea typeface="Calibri" panose="020F0502020204030204" pitchFamily="34" charset="0"/>
                <a:hlinkClick r:id="rId3"/>
              </a:rPr>
              <a:t>https://www.weforum.org/agenda/2017/09/everything-you-need-to-know-about-carbon-trading/</a:t>
            </a:r>
            <a:endParaRPr lang="en-CA" sz="1900" dirty="0">
              <a:effectLst/>
              <a:latin typeface="Times New Roman" panose="02020603050405020304" pitchFamily="18" charset="0"/>
              <a:ea typeface="Times New Roman" panose="02020603050405020304" pitchFamily="18" charset="0"/>
            </a:endParaRPr>
          </a:p>
          <a:p>
            <a:endParaRPr lang="en-CA" sz="1900" dirty="0"/>
          </a:p>
        </p:txBody>
      </p:sp>
      <p:sp>
        <p:nvSpPr>
          <p:cNvPr id="4" name="Slide Number Placeholder 3">
            <a:extLst>
              <a:ext uri="{FF2B5EF4-FFF2-40B4-BE49-F238E27FC236}">
                <a16:creationId xmlns:a16="http://schemas.microsoft.com/office/drawing/2014/main" id="{4584925E-D64E-462C-AEF1-4043A7B34745}"/>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a:pPr>
                <a:spcAft>
                  <a:spcPts val="600"/>
                </a:spcAft>
              </a:pPr>
              <a:t>37</a:t>
            </a:fld>
            <a:endParaRPr lang="en-US"/>
          </a:p>
        </p:txBody>
      </p:sp>
    </p:spTree>
    <p:extLst>
      <p:ext uri="{BB962C8B-B14F-4D97-AF65-F5344CB8AC3E}">
        <p14:creationId xmlns:p14="http://schemas.microsoft.com/office/powerpoint/2010/main" val="1241535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 name="Rectangle 23">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6100" y="349250"/>
            <a:ext cx="11099800" cy="1803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C2F1487-29AB-4E0E-A0E6-1A37F2006BFB}"/>
              </a:ext>
            </a:extLst>
          </p:cNvPr>
          <p:cNvSpPr>
            <a:spLocks noGrp="1"/>
          </p:cNvSpPr>
          <p:nvPr>
            <p:ph type="title"/>
          </p:nvPr>
        </p:nvSpPr>
        <p:spPr>
          <a:xfrm>
            <a:off x="838200" y="588168"/>
            <a:ext cx="10515600" cy="1325563"/>
          </a:xfrm>
        </p:spPr>
        <p:txBody>
          <a:bodyPr>
            <a:normAutofit fontScale="90000"/>
          </a:bodyPr>
          <a:lstStyle/>
          <a:p>
            <a:pPr algn="ctr"/>
            <a:br>
              <a:rPr lang="en-US" sz="4300" b="1" dirty="0">
                <a:solidFill>
                  <a:srgbClr val="FFFFFF"/>
                </a:solidFill>
                <a:effectLst/>
                <a:latin typeface="Times New Roman" panose="02020603050405020304" pitchFamily="18" charset="0"/>
                <a:ea typeface="Times New Roman" panose="02020603050405020304" pitchFamily="18" charset="0"/>
              </a:rPr>
            </a:br>
            <a:r>
              <a:rPr lang="en-US" sz="4300" b="1" dirty="0">
                <a:solidFill>
                  <a:srgbClr val="FFFFFF"/>
                </a:solidFill>
                <a:effectLst/>
                <a:latin typeface="Times New Roman" panose="02020603050405020304" pitchFamily="18" charset="0"/>
                <a:ea typeface="Times New Roman" panose="02020603050405020304" pitchFamily="18" charset="0"/>
              </a:rPr>
              <a:t>References</a:t>
            </a:r>
            <a:br>
              <a:rPr lang="en-CA" sz="4300" dirty="0">
                <a:solidFill>
                  <a:srgbClr val="FFFFFF"/>
                </a:solidFill>
                <a:effectLst/>
                <a:latin typeface="Times New Roman" panose="02020603050405020304" pitchFamily="18" charset="0"/>
                <a:ea typeface="Times New Roman" panose="02020603050405020304" pitchFamily="18" charset="0"/>
              </a:rPr>
            </a:br>
            <a:endParaRPr lang="en-CA" sz="4300" dirty="0">
              <a:solidFill>
                <a:srgbClr val="FFFFFF"/>
              </a:solidFill>
            </a:endParaRPr>
          </a:p>
        </p:txBody>
      </p:sp>
      <p:sp>
        <p:nvSpPr>
          <p:cNvPr id="3" name="Content Placeholder 2">
            <a:extLst>
              <a:ext uri="{FF2B5EF4-FFF2-40B4-BE49-F238E27FC236}">
                <a16:creationId xmlns:a16="http://schemas.microsoft.com/office/drawing/2014/main" id="{BDBD0BDC-F97B-4870-BEA6-7073B680DC52}"/>
              </a:ext>
            </a:extLst>
          </p:cNvPr>
          <p:cNvSpPr>
            <a:spLocks noGrp="1"/>
          </p:cNvSpPr>
          <p:nvPr>
            <p:ph idx="1"/>
          </p:nvPr>
        </p:nvSpPr>
        <p:spPr>
          <a:xfrm>
            <a:off x="838200" y="2391568"/>
            <a:ext cx="10515600" cy="3785394"/>
          </a:xfrm>
        </p:spPr>
        <p:txBody>
          <a:bodyPr anchor="ctr">
            <a:normAutofit fontScale="92500"/>
          </a:bodyPr>
          <a:lstStyle/>
          <a:p>
            <a:pPr marL="457200" indent="-45720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IPCC. (2019). </a:t>
            </a:r>
            <a:r>
              <a:rPr lang="en-US" sz="2000" i="1" dirty="0">
                <a:effectLst/>
                <a:latin typeface="Times New Roman" panose="02020603050405020304" pitchFamily="18" charset="0"/>
                <a:ea typeface="Calibri" panose="020F0502020204030204" pitchFamily="34" charset="0"/>
                <a:cs typeface="Mangal" panose="02040503050203030202" pitchFamily="18" charset="0"/>
              </a:rPr>
              <a:t>Global warming of 1.5°C: An IPCC Special Report on the impacts of global warming of 1.5°C above pre-industrial levels and related global greenhouse gas emission pathways, in the context of strengthening the global response to the threat of climate change, sustainable development, and efforts to eradicate poverty</a:t>
            </a:r>
            <a:r>
              <a:rPr lang="en-US" sz="2000" dirty="0">
                <a:effectLst/>
                <a:latin typeface="Times New Roman" panose="02020603050405020304" pitchFamily="18" charset="0"/>
                <a:ea typeface="Calibri" panose="020F0502020204030204" pitchFamily="34" charset="0"/>
                <a:cs typeface="Mangal" panose="02040503050203030202" pitchFamily="18" charset="0"/>
              </a:rPr>
              <a:t>.</a:t>
            </a:r>
            <a:r>
              <a:rPr lang="en-US" sz="2000" i="1" dirty="0">
                <a:latin typeface="Times New Roman" panose="02020603050405020304" pitchFamily="18" charset="0"/>
                <a:ea typeface="Times New Roman" panose="02020603050405020304" pitchFamily="18" charset="0"/>
                <a:cs typeface="Mangal" panose="02040503050203030202" pitchFamily="18" charset="0"/>
              </a:rPr>
              <a:t> Retrieved on August 19, 2020</a:t>
            </a:r>
            <a:r>
              <a:rPr lang="en-US" sz="2000" dirty="0">
                <a:effectLst/>
                <a:latin typeface="Times New Roman" panose="02020603050405020304" pitchFamily="18" charset="0"/>
                <a:ea typeface="Calibri" panose="020F0502020204030204" pitchFamily="34" charset="0"/>
                <a:cs typeface="Mangal" panose="02040503050203030202" pitchFamily="18" charset="0"/>
              </a:rPr>
              <a:t> https://www.ipcc.ch/site/assets/uploads/sites/2/2019/06/SR15_Full_Report_High_Res.pdf</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IPCC. (2008). </a:t>
            </a:r>
            <a:r>
              <a:rPr lang="en-US" sz="2000" i="1" dirty="0">
                <a:effectLst/>
                <a:latin typeface="Times New Roman" panose="02020603050405020304" pitchFamily="18" charset="0"/>
                <a:ea typeface="Calibri" panose="020F0502020204030204" pitchFamily="34" charset="0"/>
                <a:cs typeface="Mangal" panose="02040503050203030202" pitchFamily="18" charset="0"/>
              </a:rPr>
              <a:t>Climate Change 2007: Synthesis Report</a:t>
            </a:r>
            <a:r>
              <a:rPr lang="en-US" sz="2000" dirty="0">
                <a:effectLst/>
                <a:latin typeface="Times New Roman" panose="02020603050405020304" pitchFamily="18" charset="0"/>
                <a:ea typeface="Calibri" panose="020F0502020204030204" pitchFamily="34" charset="0"/>
                <a:cs typeface="Mangal" panose="02040503050203030202" pitchFamily="18" charset="0"/>
              </a:rPr>
              <a:t>. Intergovernmental Panel on Climate Change. </a:t>
            </a:r>
            <a:r>
              <a:rPr lang="en-US" sz="2000" i="1" dirty="0">
                <a:latin typeface="Times New Roman" panose="02020603050405020304" pitchFamily="18" charset="0"/>
                <a:ea typeface="Times New Roman" panose="02020603050405020304" pitchFamily="18" charset="0"/>
                <a:cs typeface="Mangal" panose="02040503050203030202" pitchFamily="18" charset="0"/>
              </a:rPr>
              <a:t>Retrieved on August 16, 2020</a:t>
            </a:r>
            <a:r>
              <a:rPr lang="en-US" sz="2000" dirty="0">
                <a:effectLst/>
                <a:latin typeface="Times New Roman" panose="02020603050405020304" pitchFamily="18" charset="0"/>
                <a:ea typeface="Calibri" panose="020F0502020204030204" pitchFamily="34" charset="0"/>
                <a:cs typeface="Mangal" panose="02040503050203030202" pitchFamily="18" charset="0"/>
              </a:rPr>
              <a:t> https://www.ipcc.ch/site/assets/uploads/2018/02/ar4_syr_full_report.pdf </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IPCC. (2012). </a:t>
            </a:r>
            <a:r>
              <a:rPr lang="en-US" sz="2000" i="1" dirty="0">
                <a:effectLst/>
                <a:latin typeface="Times New Roman" panose="02020603050405020304" pitchFamily="18" charset="0"/>
                <a:ea typeface="Calibri" panose="020F0502020204030204" pitchFamily="34" charset="0"/>
                <a:cs typeface="Mangal" panose="02040503050203030202" pitchFamily="18" charset="0"/>
              </a:rPr>
              <a:t>Managing the risks of Extreme Events and Disasters to Advance Climate Change Adaptation: A Special Report of Working Groups I and II of the Intergovernmental Panel on Climate Change</a:t>
            </a:r>
            <a:r>
              <a:rPr lang="en-US" sz="2000" dirty="0">
                <a:effectLst/>
                <a:latin typeface="Times New Roman" panose="02020603050405020304" pitchFamily="18" charset="0"/>
                <a:ea typeface="Calibri" panose="020F0502020204030204" pitchFamily="34" charset="0"/>
                <a:cs typeface="Mangal" panose="02040503050203030202" pitchFamily="18" charset="0"/>
              </a:rPr>
              <a:t>. Cambridge University Press. </a:t>
            </a:r>
            <a:r>
              <a:rPr lang="en-US" sz="2000" i="1" dirty="0">
                <a:latin typeface="Times New Roman" panose="02020603050405020304" pitchFamily="18" charset="0"/>
                <a:ea typeface="Times New Roman" panose="02020603050405020304" pitchFamily="18" charset="0"/>
                <a:cs typeface="Mangal" panose="02040503050203030202" pitchFamily="18" charset="0"/>
              </a:rPr>
              <a:t>Retrieved on July 28, 2020</a:t>
            </a:r>
            <a:r>
              <a:rPr lang="en-US" sz="2000" dirty="0">
                <a:effectLst/>
                <a:latin typeface="Times New Roman" panose="02020603050405020304" pitchFamily="18" charset="0"/>
                <a:ea typeface="Calibri" panose="020F0502020204030204" pitchFamily="34" charset="0"/>
                <a:cs typeface="Mangal" panose="02040503050203030202" pitchFamily="18" charset="0"/>
              </a:rPr>
              <a:t> https://www.ipcc.ch/report/managing-the-risks-of-extreme-events-and-disasters-to-advance-climate-change-adaptation/</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0" indent="0">
              <a:buNone/>
            </a:pPr>
            <a:endParaRPr lang="en-CA" sz="2000" dirty="0"/>
          </a:p>
        </p:txBody>
      </p:sp>
      <p:sp>
        <p:nvSpPr>
          <p:cNvPr id="4" name="Slide Number Placeholder 3">
            <a:extLst>
              <a:ext uri="{FF2B5EF4-FFF2-40B4-BE49-F238E27FC236}">
                <a16:creationId xmlns:a16="http://schemas.microsoft.com/office/drawing/2014/main" id="{29D7AF1C-6E4A-4CDD-A796-A9E7116DCFB3}"/>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a:pPr>
                <a:spcAft>
                  <a:spcPts val="600"/>
                </a:spcAft>
              </a:pPr>
              <a:t>38</a:t>
            </a:fld>
            <a:endParaRPr lang="en-US"/>
          </a:p>
        </p:txBody>
      </p:sp>
    </p:spTree>
    <p:extLst>
      <p:ext uri="{BB962C8B-B14F-4D97-AF65-F5344CB8AC3E}">
        <p14:creationId xmlns:p14="http://schemas.microsoft.com/office/powerpoint/2010/main" val="22388806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6100" y="349250"/>
            <a:ext cx="11099800" cy="1803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68D1759-1DB2-421F-B779-637BA2EF6DBC}"/>
              </a:ext>
            </a:extLst>
          </p:cNvPr>
          <p:cNvSpPr>
            <a:spLocks noGrp="1"/>
          </p:cNvSpPr>
          <p:nvPr>
            <p:ph type="title"/>
          </p:nvPr>
        </p:nvSpPr>
        <p:spPr>
          <a:xfrm>
            <a:off x="838200" y="588168"/>
            <a:ext cx="10515600" cy="1325563"/>
          </a:xfrm>
        </p:spPr>
        <p:txBody>
          <a:bodyPr>
            <a:normAutofit fontScale="90000"/>
          </a:bodyPr>
          <a:lstStyle/>
          <a:p>
            <a:pPr algn="ctr"/>
            <a:br>
              <a:rPr lang="en-US" sz="4300" b="1" dirty="0">
                <a:solidFill>
                  <a:srgbClr val="FFFFFF"/>
                </a:solidFill>
                <a:effectLst/>
                <a:latin typeface="Times New Roman" panose="02020603050405020304" pitchFamily="18" charset="0"/>
                <a:ea typeface="Times New Roman" panose="02020603050405020304" pitchFamily="18" charset="0"/>
              </a:rPr>
            </a:br>
            <a:r>
              <a:rPr lang="en-US" sz="4300" b="1" dirty="0">
                <a:solidFill>
                  <a:srgbClr val="FFFFFF"/>
                </a:solidFill>
                <a:effectLst/>
                <a:latin typeface="Times New Roman" panose="02020603050405020304" pitchFamily="18" charset="0"/>
                <a:ea typeface="Times New Roman" panose="02020603050405020304" pitchFamily="18" charset="0"/>
              </a:rPr>
              <a:t>References</a:t>
            </a:r>
            <a:br>
              <a:rPr lang="en-CA" sz="4300" dirty="0">
                <a:solidFill>
                  <a:srgbClr val="FFFFFF"/>
                </a:solidFill>
                <a:effectLst/>
                <a:latin typeface="Times New Roman" panose="02020603050405020304" pitchFamily="18" charset="0"/>
                <a:ea typeface="Times New Roman" panose="02020603050405020304" pitchFamily="18" charset="0"/>
              </a:rPr>
            </a:br>
            <a:endParaRPr lang="en-CA" sz="4300" dirty="0">
              <a:solidFill>
                <a:srgbClr val="FFFFFF"/>
              </a:solidFill>
            </a:endParaRPr>
          </a:p>
        </p:txBody>
      </p:sp>
      <p:sp>
        <p:nvSpPr>
          <p:cNvPr id="3" name="Content Placeholder 2">
            <a:extLst>
              <a:ext uri="{FF2B5EF4-FFF2-40B4-BE49-F238E27FC236}">
                <a16:creationId xmlns:a16="http://schemas.microsoft.com/office/drawing/2014/main" id="{0A1CFD95-1B87-46E9-BFBB-4AD1355FF6D0}"/>
              </a:ext>
            </a:extLst>
          </p:cNvPr>
          <p:cNvSpPr>
            <a:spLocks noGrp="1"/>
          </p:cNvSpPr>
          <p:nvPr>
            <p:ph idx="1"/>
          </p:nvPr>
        </p:nvSpPr>
        <p:spPr>
          <a:xfrm>
            <a:off x="838200" y="2391568"/>
            <a:ext cx="10515600" cy="3785394"/>
          </a:xfrm>
        </p:spPr>
        <p:txBody>
          <a:bodyPr anchor="ctr">
            <a:normAutofit lnSpcReduction="10000"/>
          </a:bodyPr>
          <a:lstStyle/>
          <a:p>
            <a:pPr marL="457200" indent="-457200">
              <a:spcAft>
                <a:spcPts val="800"/>
              </a:spcAft>
            </a:pPr>
            <a:r>
              <a:rPr lang="en-CA" sz="2000" dirty="0">
                <a:effectLst/>
                <a:latin typeface="Times New Roman" panose="02020603050405020304" pitchFamily="18" charset="0"/>
                <a:ea typeface="Calibri" panose="020F0502020204030204" pitchFamily="34" charset="0"/>
                <a:cs typeface="Mangal" panose="02040503050203030202" pitchFamily="18" charset="0"/>
              </a:rPr>
              <a:t>Paris </a:t>
            </a:r>
            <a:r>
              <a:rPr lang="en-CA" sz="2000" dirty="0" err="1">
                <a:effectLst/>
                <a:latin typeface="Times New Roman" panose="02020603050405020304" pitchFamily="18" charset="0"/>
                <a:ea typeface="Calibri" panose="020F0502020204030204" pitchFamily="34" charset="0"/>
                <a:cs typeface="Mangal" panose="02040503050203030202" pitchFamily="18" charset="0"/>
              </a:rPr>
              <a:t>Aggrement</a:t>
            </a:r>
            <a:r>
              <a:rPr lang="en-CA" sz="2000" dirty="0">
                <a:effectLst/>
                <a:latin typeface="Times New Roman" panose="02020603050405020304" pitchFamily="18" charset="0"/>
                <a:ea typeface="Calibri" panose="020F0502020204030204" pitchFamily="34" charset="0"/>
                <a:cs typeface="Mangal" panose="02040503050203030202" pitchFamily="18" charset="0"/>
              </a:rPr>
              <a:t> (2015). </a:t>
            </a:r>
            <a:r>
              <a:rPr lang="en-US" sz="2000" i="1" dirty="0">
                <a:latin typeface="Times New Roman" panose="02020603050405020304" pitchFamily="18" charset="0"/>
                <a:ea typeface="Times New Roman" panose="02020603050405020304" pitchFamily="18" charset="0"/>
                <a:cs typeface="Mangal" panose="02040503050203030202" pitchFamily="18" charset="0"/>
              </a:rPr>
              <a:t>Retrieved on July 05, 2020</a:t>
            </a:r>
            <a:r>
              <a:rPr lang="en-US" sz="2000" dirty="0">
                <a:latin typeface="Times New Roman" panose="02020603050405020304" pitchFamily="18" charset="0"/>
                <a:ea typeface="Times New Roman" panose="02020603050405020304" pitchFamily="18" charset="0"/>
                <a:cs typeface="Mangal" panose="02040503050203030202" pitchFamily="18" charset="0"/>
              </a:rPr>
              <a:t> </a:t>
            </a:r>
            <a:r>
              <a:rPr lang="en-CA" sz="2000" dirty="0">
                <a:effectLst/>
                <a:latin typeface="Times New Roman" panose="02020603050405020304" pitchFamily="18" charset="0"/>
                <a:ea typeface="Calibri" panose="020F0502020204030204" pitchFamily="34" charset="0"/>
                <a:cs typeface="Mangal" panose="02040503050203030202" pitchFamily="18" charset="0"/>
              </a:rPr>
              <a:t>https://unfccc.int/process-and-meetings/the-paris-agreement/the-paris-agreement</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fr-FR" sz="2000" dirty="0">
                <a:effectLst/>
                <a:latin typeface="Times New Roman" panose="02020603050405020304" pitchFamily="18" charset="0"/>
                <a:ea typeface="Calibri" panose="020F0502020204030204" pitchFamily="34" charset="0"/>
                <a:cs typeface="Mangal" panose="02040503050203030202" pitchFamily="18" charset="0"/>
              </a:rPr>
              <a:t>Rivas-Ruiz, R., Perez-Rodriguez, M., &amp; Talavera, J. (2013). </a:t>
            </a:r>
            <a:r>
              <a:rPr lang="en-US" sz="2000" dirty="0">
                <a:effectLst/>
                <a:latin typeface="Times New Roman" panose="02020603050405020304" pitchFamily="18" charset="0"/>
                <a:ea typeface="Calibri" panose="020F0502020204030204" pitchFamily="34" charset="0"/>
                <a:cs typeface="Mangal" panose="02040503050203030202" pitchFamily="18" charset="0"/>
              </a:rPr>
              <a:t>Clinical research XV. From the clinical judgment to the statistical model. Difference between means. Student's t test. </a:t>
            </a:r>
            <a:r>
              <a:rPr lang="en-US" sz="2000" i="1" dirty="0">
                <a:effectLst/>
                <a:latin typeface="Times New Roman" panose="02020603050405020304" pitchFamily="18" charset="0"/>
                <a:ea typeface="Calibri" panose="020F0502020204030204" pitchFamily="34" charset="0"/>
                <a:cs typeface="Mangal" panose="02040503050203030202" pitchFamily="18" charset="0"/>
              </a:rPr>
              <a:t>Rev Med Inst Mex Seguro Soc.,</a:t>
            </a:r>
            <a:r>
              <a:rPr lang="en-US" sz="2000" dirty="0">
                <a:effectLst/>
                <a:latin typeface="Times New Roman" panose="02020603050405020304" pitchFamily="18" charset="0"/>
                <a:ea typeface="Calibri" panose="020F0502020204030204" pitchFamily="34" charset="0"/>
                <a:cs typeface="Mangal" panose="02040503050203030202" pitchFamily="18" charset="0"/>
              </a:rPr>
              <a:t> 51(3), 300–303.</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457200" indent="-45720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Statistics Canada. (2014). </a:t>
            </a:r>
            <a:r>
              <a:rPr lang="en-US" sz="2000" i="1" dirty="0">
                <a:effectLst/>
                <a:latin typeface="Times New Roman" panose="02020603050405020304" pitchFamily="18" charset="0"/>
                <a:ea typeface="Calibri" panose="020F0502020204030204" pitchFamily="34" charset="0"/>
                <a:cs typeface="Mangal" panose="02040503050203030202" pitchFamily="18" charset="0"/>
              </a:rPr>
              <a:t>Input-Output Model Simulations (Interprovincial Model)</a:t>
            </a:r>
            <a:r>
              <a:rPr lang="en-US" sz="2000" dirty="0">
                <a:effectLst/>
                <a:latin typeface="Times New Roman" panose="02020603050405020304" pitchFamily="18" charset="0"/>
                <a:ea typeface="Calibri" panose="020F0502020204030204" pitchFamily="34" charset="0"/>
                <a:cs typeface="Mangal" panose="02040503050203030202" pitchFamily="18" charset="0"/>
              </a:rPr>
              <a:t>. Government of Canada, Statistics Canada. </a:t>
            </a:r>
            <a:r>
              <a:rPr lang="en-US" sz="2000" i="1" dirty="0">
                <a:latin typeface="Times New Roman" panose="02020603050405020304" pitchFamily="18" charset="0"/>
                <a:ea typeface="Times New Roman" panose="02020603050405020304" pitchFamily="18" charset="0"/>
                <a:cs typeface="Mangal" panose="02040503050203030202" pitchFamily="18" charset="0"/>
              </a:rPr>
              <a:t>Retrieved on August 18, 2020</a:t>
            </a:r>
            <a:r>
              <a:rPr lang="en-US" sz="2000" dirty="0">
                <a:latin typeface="Times New Roman" panose="02020603050405020304" pitchFamily="18" charset="0"/>
                <a:ea typeface="Times New Roman" panose="02020603050405020304" pitchFamily="18" charset="0"/>
                <a:cs typeface="Mangal" panose="02040503050203030202" pitchFamily="18" charset="0"/>
              </a:rPr>
              <a:t> </a:t>
            </a:r>
            <a:r>
              <a:rPr lang="en-US" sz="2000" dirty="0">
                <a:effectLst/>
                <a:latin typeface="Times New Roman" panose="02020603050405020304" pitchFamily="18" charset="0"/>
                <a:ea typeface="Calibri" panose="020F0502020204030204" pitchFamily="34" charset="0"/>
                <a:cs typeface="Mangal" panose="02040503050203030202" pitchFamily="18" charset="0"/>
              </a:rPr>
              <a:t>https://www150.statcan.gc.ca/n1/en/catalogue/15F0009X.</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514350" indent="-514350">
              <a:spcAft>
                <a:spcPts val="800"/>
              </a:spcAft>
            </a:pPr>
            <a:r>
              <a:rPr lang="en-US" sz="2000" dirty="0">
                <a:effectLst/>
                <a:latin typeface="Times New Roman" panose="02020603050405020304" pitchFamily="18" charset="0"/>
                <a:ea typeface="Calibri" panose="020F0502020204030204" pitchFamily="34" charset="0"/>
                <a:cs typeface="Mangal" panose="02040503050203030202" pitchFamily="18" charset="0"/>
              </a:rPr>
              <a:t>United Nations Framework Convention on Climate Change (2015). In: 21st Conference of the Parties (Paris: United Nations) Climate change adoption of Paris agreement FCCC/CP/2015/l.9/rev.1.</a:t>
            </a:r>
            <a:endParaRPr lang="en-CA" sz="2000" dirty="0">
              <a:effectLst/>
              <a:latin typeface="Calibri" panose="020F0502020204030204" pitchFamily="34" charset="0"/>
              <a:ea typeface="Calibri" panose="020F0502020204030204" pitchFamily="34" charset="0"/>
              <a:cs typeface="Mangal" panose="02040503050203030202" pitchFamily="18" charset="0"/>
            </a:endParaRPr>
          </a:p>
          <a:p>
            <a:pPr marL="0" indent="0">
              <a:buNone/>
            </a:pPr>
            <a:endParaRPr lang="en-CA" sz="2000" dirty="0"/>
          </a:p>
        </p:txBody>
      </p:sp>
      <p:sp>
        <p:nvSpPr>
          <p:cNvPr id="4" name="Slide Number Placeholder 3">
            <a:extLst>
              <a:ext uri="{FF2B5EF4-FFF2-40B4-BE49-F238E27FC236}">
                <a16:creationId xmlns:a16="http://schemas.microsoft.com/office/drawing/2014/main" id="{BB3E5CBD-F54F-4F5F-A306-76E1303DAD8A}"/>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a:pPr>
                <a:spcAft>
                  <a:spcPts val="600"/>
                </a:spcAft>
              </a:pPr>
              <a:t>39</a:t>
            </a:fld>
            <a:endParaRPr lang="en-US"/>
          </a:p>
        </p:txBody>
      </p:sp>
    </p:spTree>
    <p:extLst>
      <p:ext uri="{BB962C8B-B14F-4D97-AF65-F5344CB8AC3E}">
        <p14:creationId xmlns:p14="http://schemas.microsoft.com/office/powerpoint/2010/main" val="29063387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944E337-3E5D-4A1F-A5A1-2057F25B8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DA50D69-7CF7-4844-B844-A2B821C77F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7854"/>
            <a:ext cx="12192000" cy="6865854"/>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303F610-74CE-4BE8-92E7-EDEB7AE902EB}"/>
              </a:ext>
            </a:extLst>
          </p:cNvPr>
          <p:cNvSpPr>
            <a:spLocks noGrp="1"/>
          </p:cNvSpPr>
          <p:nvPr>
            <p:ph type="title"/>
          </p:nvPr>
        </p:nvSpPr>
        <p:spPr>
          <a:xfrm>
            <a:off x="4572000" y="67083"/>
            <a:ext cx="6781800" cy="998274"/>
          </a:xfrm>
        </p:spPr>
        <p:txBody>
          <a:bodyPr>
            <a:normAutofit/>
          </a:bodyPr>
          <a:lstStyle/>
          <a:p>
            <a:pPr algn="ctr"/>
            <a:r>
              <a:rPr lang="en-US" b="1" dirty="0">
                <a:solidFill>
                  <a:schemeClr val="accent6">
                    <a:lumMod val="75000"/>
                  </a:schemeClr>
                </a:solidFill>
              </a:rPr>
              <a:t>Introduction</a:t>
            </a:r>
            <a:endParaRPr lang="en-CA" b="1" dirty="0">
              <a:solidFill>
                <a:schemeClr val="accent6">
                  <a:lumMod val="75000"/>
                </a:schemeClr>
              </a:solidFill>
            </a:endParaRPr>
          </a:p>
        </p:txBody>
      </p:sp>
      <p:pic>
        <p:nvPicPr>
          <p:cNvPr id="17" name="Picture 5" descr="Molecules">
            <a:extLst>
              <a:ext uri="{FF2B5EF4-FFF2-40B4-BE49-F238E27FC236}">
                <a16:creationId xmlns:a16="http://schemas.microsoft.com/office/drawing/2014/main" id="{2FF7DCE5-CA13-4BFF-91A1-411528AA9AD0}"/>
              </a:ext>
            </a:extLst>
          </p:cNvPr>
          <p:cNvPicPr>
            <a:picLocks noChangeAspect="1"/>
          </p:cNvPicPr>
          <p:nvPr/>
        </p:nvPicPr>
        <p:blipFill rotWithShape="1">
          <a:blip r:embed="rId2"/>
          <a:srcRect l="40260" r="23194" b="-1"/>
          <a:stretch/>
        </p:blipFill>
        <p:spPr>
          <a:xfrm>
            <a:off x="20" y="10"/>
            <a:ext cx="3754739" cy="6857990"/>
          </a:xfrm>
          <a:custGeom>
            <a:avLst/>
            <a:gdLst/>
            <a:ahLst/>
            <a:cxnLst/>
            <a:rect l="l" t="t" r="r" b="b"/>
            <a:pathLst>
              <a:path w="3754759" h="6858000">
                <a:moveTo>
                  <a:pt x="0" y="0"/>
                </a:moveTo>
                <a:lnTo>
                  <a:pt x="3405358" y="0"/>
                </a:lnTo>
                <a:lnTo>
                  <a:pt x="3406298" y="5103"/>
                </a:lnTo>
                <a:cubicBezTo>
                  <a:pt x="3408705" y="9272"/>
                  <a:pt x="3410993" y="13534"/>
                  <a:pt x="3408744" y="22806"/>
                </a:cubicBezTo>
                <a:cubicBezTo>
                  <a:pt x="3398212" y="18869"/>
                  <a:pt x="3412504" y="58782"/>
                  <a:pt x="3403554" y="60481"/>
                </a:cubicBezTo>
                <a:cubicBezTo>
                  <a:pt x="3417198" y="75379"/>
                  <a:pt x="3401704" y="83956"/>
                  <a:pt x="3406685" y="104437"/>
                </a:cubicBezTo>
                <a:cubicBezTo>
                  <a:pt x="3412035" y="113935"/>
                  <a:pt x="3413215" y="120918"/>
                  <a:pt x="3408439" y="130745"/>
                </a:cubicBezTo>
                <a:cubicBezTo>
                  <a:pt x="3434362" y="174436"/>
                  <a:pt x="3410826" y="157826"/>
                  <a:pt x="3422002" y="199353"/>
                </a:cubicBezTo>
                <a:cubicBezTo>
                  <a:pt x="3433366" y="235046"/>
                  <a:pt x="3441595" y="275734"/>
                  <a:pt x="3466217" y="309590"/>
                </a:cubicBezTo>
                <a:cubicBezTo>
                  <a:pt x="3473022" y="315692"/>
                  <a:pt x="3476249" y="331335"/>
                  <a:pt x="3473425" y="344525"/>
                </a:cubicBezTo>
                <a:cubicBezTo>
                  <a:pt x="3472938" y="346792"/>
                  <a:pt x="3472286" y="348904"/>
                  <a:pt x="3471491" y="350788"/>
                </a:cubicBezTo>
                <a:cubicBezTo>
                  <a:pt x="3476473" y="380853"/>
                  <a:pt x="3497528" y="490678"/>
                  <a:pt x="3503314" y="524915"/>
                </a:cubicBezTo>
                <a:cubicBezTo>
                  <a:pt x="3495110" y="528110"/>
                  <a:pt x="3511009" y="544789"/>
                  <a:pt x="3506208" y="556205"/>
                </a:cubicBezTo>
                <a:cubicBezTo>
                  <a:pt x="3501906" y="564424"/>
                  <a:pt x="3505727" y="571402"/>
                  <a:pt x="3506503" y="579730"/>
                </a:cubicBezTo>
                <a:cubicBezTo>
                  <a:pt x="3503352" y="590904"/>
                  <a:pt x="3511763" y="626437"/>
                  <a:pt x="3516997" y="635552"/>
                </a:cubicBezTo>
                <a:cubicBezTo>
                  <a:pt x="3534688" y="657082"/>
                  <a:pt x="3524838" y="708447"/>
                  <a:pt x="3538464" y="726388"/>
                </a:cubicBezTo>
                <a:cubicBezTo>
                  <a:pt x="3540659" y="733032"/>
                  <a:pt x="3541735" y="739585"/>
                  <a:pt x="3542115" y="746049"/>
                </a:cubicBezTo>
                <a:lnTo>
                  <a:pt x="3541598" y="764218"/>
                </a:lnTo>
                <a:lnTo>
                  <a:pt x="3538294" y="769538"/>
                </a:lnTo>
                <a:lnTo>
                  <a:pt x="3539714" y="780556"/>
                </a:lnTo>
                <a:lnTo>
                  <a:pt x="3539328" y="783752"/>
                </a:lnTo>
                <a:cubicBezTo>
                  <a:pt x="3538575" y="789859"/>
                  <a:pt x="3537953" y="795880"/>
                  <a:pt x="3537882" y="801812"/>
                </a:cubicBezTo>
                <a:cubicBezTo>
                  <a:pt x="3555332" y="793164"/>
                  <a:pt x="3540143" y="850853"/>
                  <a:pt x="3553763" y="833773"/>
                </a:cubicBezTo>
                <a:cubicBezTo>
                  <a:pt x="3556400" y="864868"/>
                  <a:pt x="3568671" y="840452"/>
                  <a:pt x="3557696" y="878520"/>
                </a:cubicBezTo>
                <a:cubicBezTo>
                  <a:pt x="3574636" y="926170"/>
                  <a:pt x="3572932" y="1002669"/>
                  <a:pt x="3596902" y="1039468"/>
                </a:cubicBezTo>
                <a:cubicBezTo>
                  <a:pt x="3588227" y="1035176"/>
                  <a:pt x="3582669" y="1055878"/>
                  <a:pt x="3587550" y="1069793"/>
                </a:cubicBezTo>
                <a:cubicBezTo>
                  <a:pt x="3553603" y="1054905"/>
                  <a:pt x="3620138" y="1124159"/>
                  <a:pt x="3598129" y="1137690"/>
                </a:cubicBezTo>
                <a:cubicBezTo>
                  <a:pt x="3619154" y="1137277"/>
                  <a:pt x="3657845" y="1198819"/>
                  <a:pt x="3642072" y="1229443"/>
                </a:cubicBezTo>
                <a:cubicBezTo>
                  <a:pt x="3648492" y="1274612"/>
                  <a:pt x="3667414" y="1305895"/>
                  <a:pt x="3662799" y="1353804"/>
                </a:cubicBezTo>
                <a:cubicBezTo>
                  <a:pt x="3665680" y="1355144"/>
                  <a:pt x="3668149" y="1357448"/>
                  <a:pt x="3670319" y="1360420"/>
                </a:cubicBezTo>
                <a:lnTo>
                  <a:pt x="3675717" y="1370453"/>
                </a:lnTo>
                <a:lnTo>
                  <a:pt x="3675458" y="1372456"/>
                </a:lnTo>
                <a:cubicBezTo>
                  <a:pt x="3675775" y="1380261"/>
                  <a:pt x="3677154" y="1384198"/>
                  <a:pt x="3678998" y="1386422"/>
                </a:cubicBezTo>
                <a:lnTo>
                  <a:pt x="3681613" y="1387932"/>
                </a:lnTo>
                <a:lnTo>
                  <a:pt x="3684619" y="1397028"/>
                </a:lnTo>
                <a:lnTo>
                  <a:pt x="3692094" y="1413643"/>
                </a:lnTo>
                <a:lnTo>
                  <a:pt x="3692036" y="1417975"/>
                </a:lnTo>
                <a:lnTo>
                  <a:pt x="3701043" y="1444940"/>
                </a:lnTo>
                <a:lnTo>
                  <a:pt x="3700474" y="1445893"/>
                </a:lnTo>
                <a:cubicBezTo>
                  <a:pt x="3699407" y="1448641"/>
                  <a:pt x="3699006" y="1451835"/>
                  <a:pt x="3699990" y="1456030"/>
                </a:cubicBezTo>
                <a:cubicBezTo>
                  <a:pt x="3688343" y="1458099"/>
                  <a:pt x="3696713" y="1461887"/>
                  <a:pt x="3700642" y="1474079"/>
                </a:cubicBezTo>
                <a:cubicBezTo>
                  <a:pt x="3683431" y="1480016"/>
                  <a:pt x="3700716" y="1509516"/>
                  <a:pt x="3693587" y="1522890"/>
                </a:cubicBezTo>
                <a:cubicBezTo>
                  <a:pt x="3696861" y="1531716"/>
                  <a:pt x="3700010" y="1541157"/>
                  <a:pt x="3702900" y="1551068"/>
                </a:cubicBezTo>
                <a:lnTo>
                  <a:pt x="3708038" y="1631578"/>
                </a:lnTo>
                <a:lnTo>
                  <a:pt x="3698097" y="1716642"/>
                </a:lnTo>
                <a:cubicBezTo>
                  <a:pt x="3699314" y="1747867"/>
                  <a:pt x="3695412" y="1775147"/>
                  <a:pt x="3700384" y="1801382"/>
                </a:cubicBezTo>
                <a:cubicBezTo>
                  <a:pt x="3696845" y="1812311"/>
                  <a:pt x="3695699" y="1822504"/>
                  <a:pt x="3702257" y="1832013"/>
                </a:cubicBezTo>
                <a:cubicBezTo>
                  <a:pt x="3701651" y="1861238"/>
                  <a:pt x="3693313" y="1868713"/>
                  <a:pt x="3700986" y="1886838"/>
                </a:cubicBezTo>
                <a:cubicBezTo>
                  <a:pt x="3687741" y="1903887"/>
                  <a:pt x="3693148" y="1904594"/>
                  <a:pt x="3697545" y="1912087"/>
                </a:cubicBezTo>
                <a:lnTo>
                  <a:pt x="3697885" y="1913171"/>
                </a:lnTo>
                <a:lnTo>
                  <a:pt x="3695987" y="1915505"/>
                </a:lnTo>
                <a:lnTo>
                  <a:pt x="3695284" y="1920179"/>
                </a:lnTo>
                <a:lnTo>
                  <a:pt x="3696499" y="1932787"/>
                </a:lnTo>
                <a:lnTo>
                  <a:pt x="3697473" y="1937503"/>
                </a:lnTo>
                <a:cubicBezTo>
                  <a:pt x="3697953" y="1940760"/>
                  <a:pt x="3698023" y="1942937"/>
                  <a:pt x="3697799" y="1944457"/>
                </a:cubicBezTo>
                <a:lnTo>
                  <a:pt x="3697642" y="1944638"/>
                </a:lnTo>
                <a:lnTo>
                  <a:pt x="3698268" y="1951136"/>
                </a:lnTo>
                <a:cubicBezTo>
                  <a:pt x="3699704" y="1962083"/>
                  <a:pt x="3701457" y="1972719"/>
                  <a:pt x="3703418" y="1982828"/>
                </a:cubicBezTo>
                <a:cubicBezTo>
                  <a:pt x="3694620" y="1991887"/>
                  <a:pt x="3707345" y="2028973"/>
                  <a:pt x="3689767" y="2025705"/>
                </a:cubicBezTo>
                <a:cubicBezTo>
                  <a:pt x="3691896" y="2039367"/>
                  <a:pt x="3699517" y="2047321"/>
                  <a:pt x="3687894" y="2043252"/>
                </a:cubicBezTo>
                <a:cubicBezTo>
                  <a:pt x="3688268" y="2047766"/>
                  <a:pt x="3687435" y="2050599"/>
                  <a:pt x="3686015" y="2052668"/>
                </a:cubicBezTo>
                <a:lnTo>
                  <a:pt x="3685329" y="2053280"/>
                </a:lnTo>
                <a:lnTo>
                  <a:pt x="3690348" y="2083660"/>
                </a:lnTo>
                <a:lnTo>
                  <a:pt x="3689688" y="2087758"/>
                </a:lnTo>
                <a:lnTo>
                  <a:pt x="3694656" y="2107476"/>
                </a:lnTo>
                <a:lnTo>
                  <a:pt x="3696317" y="2117709"/>
                </a:lnTo>
                <a:lnTo>
                  <a:pt x="3698652" y="2120508"/>
                </a:lnTo>
                <a:cubicBezTo>
                  <a:pt x="3700138" y="2123582"/>
                  <a:pt x="3700933" y="2128051"/>
                  <a:pt x="3700157" y="2135655"/>
                </a:cubicBezTo>
                <a:lnTo>
                  <a:pt x="3699626" y="2137431"/>
                </a:lnTo>
                <a:lnTo>
                  <a:pt x="3703486" y="2149795"/>
                </a:lnTo>
                <a:cubicBezTo>
                  <a:pt x="3705184" y="2153754"/>
                  <a:pt x="3707268" y="2157232"/>
                  <a:pt x="3709885" y="2160002"/>
                </a:cubicBezTo>
                <a:cubicBezTo>
                  <a:pt x="3698737" y="2203287"/>
                  <a:pt x="3712805" y="2242927"/>
                  <a:pt x="3712777" y="2289319"/>
                </a:cubicBezTo>
                <a:cubicBezTo>
                  <a:pt x="3693169" y="2310331"/>
                  <a:pt x="3722276" y="2389074"/>
                  <a:pt x="3742794" y="2399589"/>
                </a:cubicBezTo>
                <a:cubicBezTo>
                  <a:pt x="3725319" y="2400703"/>
                  <a:pt x="3751962" y="2457534"/>
                  <a:pt x="3753311" y="2472464"/>
                </a:cubicBezTo>
                <a:cubicBezTo>
                  <a:pt x="3753760" y="2477441"/>
                  <a:pt x="3751399" y="2477762"/>
                  <a:pt x="3743656" y="2469811"/>
                </a:cubicBezTo>
                <a:cubicBezTo>
                  <a:pt x="3746474" y="2485608"/>
                  <a:pt x="3738186" y="2502460"/>
                  <a:pt x="3730339" y="2493869"/>
                </a:cubicBezTo>
                <a:cubicBezTo>
                  <a:pt x="3748556" y="2541387"/>
                  <a:pt x="3736267" y="2613433"/>
                  <a:pt x="3746134" y="2667651"/>
                </a:cubicBezTo>
                <a:cubicBezTo>
                  <a:pt x="3730160" y="2698252"/>
                  <a:pt x="3745496" y="2681337"/>
                  <a:pt x="3743743" y="2712354"/>
                </a:cubicBezTo>
                <a:cubicBezTo>
                  <a:pt x="3759373" y="2703131"/>
                  <a:pt x="3736572" y="2750256"/>
                  <a:pt x="3754759" y="2751060"/>
                </a:cubicBezTo>
                <a:cubicBezTo>
                  <a:pt x="3753864" y="2756679"/>
                  <a:pt x="3752424" y="2762098"/>
                  <a:pt x="3750841" y="2767527"/>
                </a:cubicBezTo>
                <a:lnTo>
                  <a:pt x="3750021" y="2770377"/>
                </a:lnTo>
                <a:lnTo>
                  <a:pt x="3749874" y="2781617"/>
                </a:lnTo>
                <a:lnTo>
                  <a:pt x="3745916" y="2784975"/>
                </a:lnTo>
                <a:lnTo>
                  <a:pt x="3742888" y="2802030"/>
                </a:lnTo>
                <a:cubicBezTo>
                  <a:pt x="3742360" y="2808388"/>
                  <a:pt x="3742498" y="2815196"/>
                  <a:pt x="3743710" y="2822667"/>
                </a:cubicBezTo>
                <a:cubicBezTo>
                  <a:pt x="3751787" y="2840797"/>
                  <a:pt x="3744398" y="2870002"/>
                  <a:pt x="3746201" y="2896003"/>
                </a:cubicBezTo>
                <a:lnTo>
                  <a:pt x="3749006" y="2907846"/>
                </a:lnTo>
                <a:lnTo>
                  <a:pt x="3747206" y="2947037"/>
                </a:lnTo>
                <a:cubicBezTo>
                  <a:pt x="3747030" y="2958176"/>
                  <a:pt x="3747214" y="2969719"/>
                  <a:pt x="3748070" y="2981841"/>
                </a:cubicBezTo>
                <a:lnTo>
                  <a:pt x="3750937" y="3004278"/>
                </a:lnTo>
                <a:lnTo>
                  <a:pt x="3749761" y="3010254"/>
                </a:lnTo>
                <a:cubicBezTo>
                  <a:pt x="3750425" y="3020530"/>
                  <a:pt x="3756245" y="3033889"/>
                  <a:pt x="3749923" y="3032983"/>
                </a:cubicBezTo>
                <a:lnTo>
                  <a:pt x="3752658" y="3044429"/>
                </a:lnTo>
                <a:lnTo>
                  <a:pt x="3748217" y="3056076"/>
                </a:lnTo>
                <a:cubicBezTo>
                  <a:pt x="3747117" y="3057381"/>
                  <a:pt x="3745928" y="3058381"/>
                  <a:pt x="3744691" y="3059042"/>
                </a:cubicBezTo>
                <a:lnTo>
                  <a:pt x="3747123" y="3075102"/>
                </a:lnTo>
                <a:lnTo>
                  <a:pt x="3744190" y="3088509"/>
                </a:lnTo>
                <a:lnTo>
                  <a:pt x="3747093" y="3099930"/>
                </a:lnTo>
                <a:lnTo>
                  <a:pt x="3746799" y="3104743"/>
                </a:lnTo>
                <a:lnTo>
                  <a:pt x="3745610" y="3116729"/>
                </a:lnTo>
                <a:cubicBezTo>
                  <a:pt x="3744666" y="3122891"/>
                  <a:pt x="3743503" y="3129792"/>
                  <a:pt x="3742676" y="3137453"/>
                </a:cubicBezTo>
                <a:lnTo>
                  <a:pt x="3742441" y="3143884"/>
                </a:lnTo>
                <a:lnTo>
                  <a:pt x="3737104" y="3158122"/>
                </a:lnTo>
                <a:cubicBezTo>
                  <a:pt x="3733050" y="3168490"/>
                  <a:pt x="3730374" y="3176626"/>
                  <a:pt x="3733275" y="3185367"/>
                </a:cubicBezTo>
                <a:cubicBezTo>
                  <a:pt x="3728135" y="3200760"/>
                  <a:pt x="3712176" y="3212117"/>
                  <a:pt x="3717639" y="3233769"/>
                </a:cubicBezTo>
                <a:cubicBezTo>
                  <a:pt x="3709851" y="3227497"/>
                  <a:pt x="3717920" y="3258095"/>
                  <a:pt x="3710433" y="3262123"/>
                </a:cubicBezTo>
                <a:cubicBezTo>
                  <a:pt x="3704342" y="3264110"/>
                  <a:pt x="3705370" y="3273856"/>
                  <a:pt x="3703458" y="3281408"/>
                </a:cubicBezTo>
                <a:cubicBezTo>
                  <a:pt x="3697412" y="3287020"/>
                  <a:pt x="3693483" y="3324746"/>
                  <a:pt x="3695027" y="3337739"/>
                </a:cubicBezTo>
                <a:cubicBezTo>
                  <a:pt x="3703095" y="3374177"/>
                  <a:pt x="3679154" y="3404974"/>
                  <a:pt x="3684951" y="3434139"/>
                </a:cubicBezTo>
                <a:cubicBezTo>
                  <a:pt x="3684732" y="3441861"/>
                  <a:pt x="3683615" y="3448308"/>
                  <a:pt x="3681946" y="3453928"/>
                </a:cubicBezTo>
                <a:lnTo>
                  <a:pt x="3675939" y="3468021"/>
                </a:lnTo>
                <a:cubicBezTo>
                  <a:pt x="3674480" y="3468264"/>
                  <a:pt x="3673022" y="3468506"/>
                  <a:pt x="3671563" y="3468748"/>
                </a:cubicBezTo>
                <a:lnTo>
                  <a:pt x="3669360" y="3479164"/>
                </a:lnTo>
                <a:lnTo>
                  <a:pt x="3668060" y="3481325"/>
                </a:lnTo>
                <a:cubicBezTo>
                  <a:pt x="3665560" y="3485437"/>
                  <a:pt x="3663197" y="3489622"/>
                  <a:pt x="3661315" y="3494328"/>
                </a:cubicBezTo>
                <a:cubicBezTo>
                  <a:pt x="3678446" y="3506175"/>
                  <a:pt x="3648136" y="3536311"/>
                  <a:pt x="3664679" y="3537226"/>
                </a:cubicBezTo>
                <a:cubicBezTo>
                  <a:pt x="3657322" y="3565147"/>
                  <a:pt x="3674997" y="3558694"/>
                  <a:pt x="3654205" y="3577551"/>
                </a:cubicBezTo>
                <a:cubicBezTo>
                  <a:pt x="3653633" y="3634248"/>
                  <a:pt x="3628736" y="3694092"/>
                  <a:pt x="3637325" y="3749618"/>
                </a:cubicBezTo>
                <a:cubicBezTo>
                  <a:pt x="3631446" y="3736800"/>
                  <a:pt x="3620480" y="3747498"/>
                  <a:pt x="3620258" y="3763981"/>
                </a:cubicBezTo>
                <a:cubicBezTo>
                  <a:pt x="3596667" y="3715365"/>
                  <a:pt x="3630603" y="3842969"/>
                  <a:pt x="3608193" y="3830141"/>
                </a:cubicBezTo>
                <a:cubicBezTo>
                  <a:pt x="3625759" y="3852486"/>
                  <a:pt x="3638965" y="3943841"/>
                  <a:pt x="3616479" y="3951521"/>
                </a:cubicBezTo>
                <a:cubicBezTo>
                  <a:pt x="3607940" y="3994867"/>
                  <a:pt x="3614033" y="4040502"/>
                  <a:pt x="3595498" y="4074157"/>
                </a:cubicBezTo>
                <a:cubicBezTo>
                  <a:pt x="3597477" y="4078342"/>
                  <a:pt x="3598819" y="4082864"/>
                  <a:pt x="3599706" y="4087599"/>
                </a:cubicBezTo>
                <a:lnTo>
                  <a:pt x="3601103" y="4101515"/>
                </a:lnTo>
                <a:lnTo>
                  <a:pt x="3600274" y="4102849"/>
                </a:lnTo>
                <a:cubicBezTo>
                  <a:pt x="3598143" y="4109482"/>
                  <a:pt x="3598077" y="4114144"/>
                  <a:pt x="3598925" y="4117926"/>
                </a:cubicBezTo>
                <a:lnTo>
                  <a:pt x="3600630" y="4121966"/>
                </a:lnTo>
                <a:lnTo>
                  <a:pt x="3600331" y="4132543"/>
                </a:lnTo>
                <a:lnTo>
                  <a:pt x="3601432" y="4154003"/>
                </a:lnTo>
                <a:lnTo>
                  <a:pt x="3600054" y="4157433"/>
                </a:lnTo>
                <a:lnTo>
                  <a:pt x="3599248" y="4188888"/>
                </a:lnTo>
                <a:cubicBezTo>
                  <a:pt x="3598993" y="4188940"/>
                  <a:pt x="3598738" y="4188992"/>
                  <a:pt x="3598484" y="4189044"/>
                </a:cubicBezTo>
                <a:cubicBezTo>
                  <a:pt x="3596754" y="4190111"/>
                  <a:pt x="3595443" y="4192250"/>
                  <a:pt x="3594971" y="4196698"/>
                </a:cubicBezTo>
                <a:cubicBezTo>
                  <a:pt x="3584674" y="4185805"/>
                  <a:pt x="3590455" y="4197885"/>
                  <a:pt x="3589971" y="4211958"/>
                </a:cubicBezTo>
                <a:cubicBezTo>
                  <a:pt x="3573870" y="4198179"/>
                  <a:pt x="3579156" y="4240607"/>
                  <a:pt x="3569135" y="4243705"/>
                </a:cubicBezTo>
                <a:cubicBezTo>
                  <a:pt x="3569142" y="4254351"/>
                  <a:pt x="3568856" y="4265362"/>
                  <a:pt x="3568210" y="4276468"/>
                </a:cubicBezTo>
                <a:lnTo>
                  <a:pt x="3567613" y="4282925"/>
                </a:lnTo>
                <a:cubicBezTo>
                  <a:pt x="3567553" y="4282949"/>
                  <a:pt x="3567492" y="4282974"/>
                  <a:pt x="3567432" y="4282999"/>
                </a:cubicBezTo>
                <a:cubicBezTo>
                  <a:pt x="3566940" y="4284280"/>
                  <a:pt x="3566607" y="4286359"/>
                  <a:pt x="3566464" y="4289697"/>
                </a:cubicBezTo>
                <a:lnTo>
                  <a:pt x="3566526" y="4294698"/>
                </a:lnTo>
                <a:lnTo>
                  <a:pt x="3565367" y="4307225"/>
                </a:lnTo>
                <a:lnTo>
                  <a:pt x="3563841" y="4311164"/>
                </a:lnTo>
                <a:lnTo>
                  <a:pt x="3561610" y="4312189"/>
                </a:lnTo>
                <a:lnTo>
                  <a:pt x="3561734" y="4313408"/>
                </a:lnTo>
                <a:cubicBezTo>
                  <a:pt x="3564537" y="4323096"/>
                  <a:pt x="3569544" y="4327053"/>
                  <a:pt x="3553832" y="4334910"/>
                </a:cubicBezTo>
                <a:cubicBezTo>
                  <a:pt x="3557797" y="4356533"/>
                  <a:pt x="3548502" y="4358433"/>
                  <a:pt x="3542564" y="4385380"/>
                </a:cubicBezTo>
                <a:cubicBezTo>
                  <a:pt x="3547050" y="4398267"/>
                  <a:pt x="3544091" y="4407098"/>
                  <a:pt x="3538724" y="4415150"/>
                </a:cubicBezTo>
                <a:cubicBezTo>
                  <a:pt x="3538633" y="4442707"/>
                  <a:pt x="3529920" y="4465824"/>
                  <a:pt x="3525348" y="4495753"/>
                </a:cubicBezTo>
                <a:cubicBezTo>
                  <a:pt x="3529387" y="4530212"/>
                  <a:pt x="3514579" y="4543935"/>
                  <a:pt x="3509749" y="4575934"/>
                </a:cubicBezTo>
                <a:cubicBezTo>
                  <a:pt x="3519579" y="4606914"/>
                  <a:pt x="3496418" y="4596497"/>
                  <a:pt x="3489779" y="4611927"/>
                </a:cubicBezTo>
                <a:lnTo>
                  <a:pt x="3488856" y="4616508"/>
                </a:lnTo>
                <a:lnTo>
                  <a:pt x="3489486" y="4629163"/>
                </a:lnTo>
                <a:lnTo>
                  <a:pt x="3490242" y="4633947"/>
                </a:lnTo>
                <a:cubicBezTo>
                  <a:pt x="3490570" y="4637233"/>
                  <a:pt x="3490539" y="4639406"/>
                  <a:pt x="3490244" y="4640894"/>
                </a:cubicBezTo>
                <a:lnTo>
                  <a:pt x="3490078" y="4641059"/>
                </a:lnTo>
                <a:lnTo>
                  <a:pt x="3490403" y="4647582"/>
                </a:lnTo>
                <a:cubicBezTo>
                  <a:pt x="3491330" y="4658608"/>
                  <a:pt x="3492590" y="4669354"/>
                  <a:pt x="3494082" y="4679601"/>
                </a:cubicBezTo>
                <a:cubicBezTo>
                  <a:pt x="3484854" y="4687754"/>
                  <a:pt x="3495864" y="4725869"/>
                  <a:pt x="3478421" y="4720918"/>
                </a:cubicBezTo>
                <a:cubicBezTo>
                  <a:pt x="3479918" y="4734712"/>
                  <a:pt x="3487176" y="4743359"/>
                  <a:pt x="3475730" y="4738188"/>
                </a:cubicBezTo>
                <a:cubicBezTo>
                  <a:pt x="3475894" y="4742712"/>
                  <a:pt x="3474928" y="4745450"/>
                  <a:pt x="3473409" y="4747368"/>
                </a:cubicBezTo>
                <a:lnTo>
                  <a:pt x="3472696" y="4747913"/>
                </a:lnTo>
                <a:lnTo>
                  <a:pt x="3476304" y="4778609"/>
                </a:lnTo>
                <a:lnTo>
                  <a:pt x="3475454" y="4782623"/>
                </a:lnTo>
                <a:lnTo>
                  <a:pt x="3479507" y="4802712"/>
                </a:lnTo>
                <a:lnTo>
                  <a:pt x="3480695" y="4813049"/>
                </a:lnTo>
                <a:lnTo>
                  <a:pt x="3482902" y="4816057"/>
                </a:lnTo>
                <a:cubicBezTo>
                  <a:pt x="3484247" y="4819259"/>
                  <a:pt x="3484834" y="4823783"/>
                  <a:pt x="3483703" y="4831270"/>
                </a:cubicBezTo>
                <a:lnTo>
                  <a:pt x="3483090" y="4832984"/>
                </a:lnTo>
                <a:lnTo>
                  <a:pt x="3486378" y="4845654"/>
                </a:lnTo>
                <a:cubicBezTo>
                  <a:pt x="3487893" y="4849755"/>
                  <a:pt x="3489817" y="4853416"/>
                  <a:pt x="3492309" y="4856425"/>
                </a:cubicBezTo>
                <a:cubicBezTo>
                  <a:pt x="3479133" y="4898390"/>
                  <a:pt x="3491371" y="4939174"/>
                  <a:pt x="3489182" y="4985308"/>
                </a:cubicBezTo>
                <a:cubicBezTo>
                  <a:pt x="3492413" y="5037202"/>
                  <a:pt x="3496839" y="5073159"/>
                  <a:pt x="3498182" y="5107346"/>
                </a:cubicBezTo>
                <a:cubicBezTo>
                  <a:pt x="3500266" y="5123329"/>
                  <a:pt x="3506680" y="5240376"/>
                  <a:pt x="3499225" y="5231073"/>
                </a:cubicBezTo>
                <a:cubicBezTo>
                  <a:pt x="3515247" y="5280090"/>
                  <a:pt x="3497607" y="5309911"/>
                  <a:pt x="3504960" y="5364785"/>
                </a:cubicBezTo>
                <a:cubicBezTo>
                  <a:pt x="3487546" y="5393671"/>
                  <a:pt x="3503686" y="5378336"/>
                  <a:pt x="3500486" y="5409009"/>
                </a:cubicBezTo>
                <a:cubicBezTo>
                  <a:pt x="3516561" y="5401350"/>
                  <a:pt x="3491544" y="5446009"/>
                  <a:pt x="3509710" y="5448570"/>
                </a:cubicBezTo>
                <a:cubicBezTo>
                  <a:pt x="3508555" y="5454072"/>
                  <a:pt x="3506859" y="5459319"/>
                  <a:pt x="3505022" y="5464568"/>
                </a:cubicBezTo>
                <a:lnTo>
                  <a:pt x="3504070" y="5467320"/>
                </a:lnTo>
                <a:lnTo>
                  <a:pt x="3503399" y="5478483"/>
                </a:lnTo>
                <a:lnTo>
                  <a:pt x="3499281" y="5481443"/>
                </a:lnTo>
                <a:lnTo>
                  <a:pt x="3499047" y="5616712"/>
                </a:lnTo>
                <a:cubicBezTo>
                  <a:pt x="3502347" y="5628424"/>
                  <a:pt x="3503819" y="5666768"/>
                  <a:pt x="3498775" y="5675291"/>
                </a:cubicBezTo>
                <a:cubicBezTo>
                  <a:pt x="3497984" y="5683547"/>
                  <a:pt x="3500335" y="5692400"/>
                  <a:pt x="3494739" y="5697458"/>
                </a:cubicBezTo>
                <a:cubicBezTo>
                  <a:pt x="3492180" y="5715432"/>
                  <a:pt x="3486290" y="5756597"/>
                  <a:pt x="3483423" y="5783137"/>
                </a:cubicBezTo>
                <a:cubicBezTo>
                  <a:pt x="3491452" y="5796973"/>
                  <a:pt x="3477643" y="5819988"/>
                  <a:pt x="3477532" y="5856699"/>
                </a:cubicBezTo>
                <a:cubicBezTo>
                  <a:pt x="3486776" y="5871818"/>
                  <a:pt x="3477340" y="5881447"/>
                  <a:pt x="3490032" y="5910638"/>
                </a:cubicBezTo>
                <a:cubicBezTo>
                  <a:pt x="3488930" y="5911913"/>
                  <a:pt x="3487924" y="5913488"/>
                  <a:pt x="3487046" y="5915313"/>
                </a:cubicBezTo>
                <a:cubicBezTo>
                  <a:pt x="3481941" y="5925917"/>
                  <a:pt x="3482137" y="5942505"/>
                  <a:pt x="3487484" y="5952365"/>
                </a:cubicBezTo>
                <a:cubicBezTo>
                  <a:pt x="3504666" y="5999029"/>
                  <a:pt x="3505019" y="6042078"/>
                  <a:pt x="3509266" y="6082373"/>
                </a:cubicBezTo>
                <a:cubicBezTo>
                  <a:pt x="3512265" y="6128005"/>
                  <a:pt x="3492950" y="6098121"/>
                  <a:pt x="3509564" y="6154771"/>
                </a:cubicBezTo>
                <a:cubicBezTo>
                  <a:pt x="3503223" y="6161045"/>
                  <a:pt x="3503062" y="6168289"/>
                  <a:pt x="3506404" y="6180433"/>
                </a:cubicBezTo>
                <a:cubicBezTo>
                  <a:pt x="3507378" y="6202614"/>
                  <a:pt x="3491084" y="6201180"/>
                  <a:pt x="3501312" y="6223427"/>
                </a:cubicBezTo>
                <a:cubicBezTo>
                  <a:pt x="3492497" y="6219559"/>
                  <a:pt x="3498753" y="6265580"/>
                  <a:pt x="3489469" y="6255476"/>
                </a:cubicBezTo>
                <a:cubicBezTo>
                  <a:pt x="3481791" y="6270065"/>
                  <a:pt x="3495037" y="6276996"/>
                  <a:pt x="3488398" y="6291462"/>
                </a:cubicBezTo>
                <a:cubicBezTo>
                  <a:pt x="3487099" y="6307679"/>
                  <a:pt x="3497555" y="6282019"/>
                  <a:pt x="3498547" y="6299935"/>
                </a:cubicBezTo>
                <a:cubicBezTo>
                  <a:pt x="3498173" y="6321676"/>
                  <a:pt x="3514193" y="6321381"/>
                  <a:pt x="3494028" y="6338390"/>
                </a:cubicBezTo>
                <a:lnTo>
                  <a:pt x="3486030" y="6396716"/>
                </a:lnTo>
                <a:cubicBezTo>
                  <a:pt x="3491309" y="6409668"/>
                  <a:pt x="3488928" y="6420134"/>
                  <a:pt x="3484103" y="6430386"/>
                </a:cubicBezTo>
                <a:cubicBezTo>
                  <a:pt x="3485763" y="6460632"/>
                  <a:pt x="3478568" y="6488285"/>
                  <a:pt x="3475922" y="6522318"/>
                </a:cubicBezTo>
                <a:cubicBezTo>
                  <a:pt x="3482128" y="6559051"/>
                  <a:pt x="3468277" y="6578006"/>
                  <a:pt x="3465506" y="6614374"/>
                </a:cubicBezTo>
                <a:cubicBezTo>
                  <a:pt x="3478925" y="6650248"/>
                  <a:pt x="3446064" y="6638174"/>
                  <a:pt x="3446789" y="6668768"/>
                </a:cubicBezTo>
                <a:cubicBezTo>
                  <a:pt x="3458869" y="6718505"/>
                  <a:pt x="3435878" y="6667592"/>
                  <a:pt x="3439582" y="6744454"/>
                </a:cubicBezTo>
                <a:cubicBezTo>
                  <a:pt x="3441631" y="6748797"/>
                  <a:pt x="3439393" y="6758101"/>
                  <a:pt x="3436538" y="6757102"/>
                </a:cubicBezTo>
                <a:cubicBezTo>
                  <a:pt x="3437461" y="6773941"/>
                  <a:pt x="3420846" y="6822488"/>
                  <a:pt x="3424061" y="6846522"/>
                </a:cubicBezTo>
                <a:lnTo>
                  <a:pt x="3423032" y="6858000"/>
                </a:lnTo>
                <a:lnTo>
                  <a:pt x="0" y="6858000"/>
                </a:lnTo>
                <a:close/>
              </a:path>
            </a:pathLst>
          </a:custGeom>
        </p:spPr>
      </p:pic>
      <p:sp>
        <p:nvSpPr>
          <p:cNvPr id="3" name="Content Placeholder 2">
            <a:extLst>
              <a:ext uri="{FF2B5EF4-FFF2-40B4-BE49-F238E27FC236}">
                <a16:creationId xmlns:a16="http://schemas.microsoft.com/office/drawing/2014/main" id="{010C7B64-A21F-4A60-AD84-EB273D149005}"/>
              </a:ext>
            </a:extLst>
          </p:cNvPr>
          <p:cNvSpPr>
            <a:spLocks noGrp="1"/>
          </p:cNvSpPr>
          <p:nvPr>
            <p:ph idx="1"/>
          </p:nvPr>
        </p:nvSpPr>
        <p:spPr>
          <a:xfrm>
            <a:off x="4719412" y="1201882"/>
            <a:ext cx="7048518" cy="5371196"/>
          </a:xfrm>
        </p:spPr>
        <p:txBody>
          <a:bodyPr anchor="t">
            <a:normAutofit/>
          </a:bodyPr>
          <a:lstStyle/>
          <a:p>
            <a:pPr marL="0" indent="0">
              <a:buNone/>
            </a:pPr>
            <a:r>
              <a:rPr lang="en-US" dirty="0">
                <a:latin typeface="Times New Roman" panose="02020603050405020304" pitchFamily="18" charset="0"/>
                <a:cs typeface="Times New Roman" panose="02020603050405020304" pitchFamily="18" charset="0"/>
              </a:rPr>
              <a:t>The carbon credits (project based) are awarded in the form of </a:t>
            </a:r>
            <a:r>
              <a:rPr lang="en-US" b="1" dirty="0">
                <a:latin typeface="Times New Roman" panose="02020603050405020304" pitchFamily="18" charset="0"/>
                <a:cs typeface="Times New Roman" panose="02020603050405020304" pitchFamily="18" charset="0"/>
              </a:rPr>
              <a:t>certificates</a:t>
            </a:r>
            <a:r>
              <a:rPr lang="en-US" dirty="0">
                <a:latin typeface="Times New Roman" panose="02020603050405020304" pitchFamily="18" charset="0"/>
                <a:cs typeface="Times New Roman" panose="02020603050405020304" pitchFamily="18" charset="0"/>
              </a:rPr>
              <a:t> to those  entities,  who have completed Clean Development Mechanism (CDM) project successfully.</a:t>
            </a:r>
          </a:p>
          <a:p>
            <a:pPr marL="457200" lvl="1" indent="0">
              <a:buNone/>
            </a:pPr>
            <a:endParaRPr lang="en-US" sz="2700" dirty="0">
              <a:latin typeface="Times New Roman" panose="02020603050405020304" pitchFamily="18" charset="0"/>
              <a:cs typeface="Times New Roman" panose="02020603050405020304" pitchFamily="18" charset="0"/>
            </a:endParaRPr>
          </a:p>
          <a:p>
            <a:pPr marL="457200" lvl="1" indent="0">
              <a:buNone/>
            </a:pPr>
            <a:endParaRPr lang="en-US" sz="2700" dirty="0">
              <a:latin typeface="Times New Roman" panose="02020603050405020304" pitchFamily="18" charset="0"/>
              <a:cs typeface="Times New Roman" panose="02020603050405020304" pitchFamily="18" charset="0"/>
            </a:endParaRPr>
          </a:p>
          <a:p>
            <a:pPr marL="457200" lvl="1" indent="0">
              <a:buNone/>
            </a:pPr>
            <a:endParaRPr lang="en-US" sz="2700" dirty="0">
              <a:latin typeface="Times New Roman" panose="02020603050405020304" pitchFamily="18" charset="0"/>
              <a:cs typeface="Times New Roman" panose="02020603050405020304" pitchFamily="18" charset="0"/>
            </a:endParaRPr>
          </a:p>
          <a:p>
            <a:pPr marL="457200" lvl="1" indent="0">
              <a:buNone/>
            </a:pPr>
            <a:endParaRPr lang="en-US" sz="2700" dirty="0">
              <a:latin typeface="Times New Roman" panose="02020603050405020304" pitchFamily="18" charset="0"/>
              <a:cs typeface="Times New Roman" panose="02020603050405020304" pitchFamily="18" charset="0"/>
            </a:endParaRPr>
          </a:p>
          <a:p>
            <a:pPr marL="457200" lvl="1" indent="0">
              <a:buNone/>
            </a:pPr>
            <a:endParaRPr lang="en-US" sz="2700" dirty="0">
              <a:latin typeface="Times New Roman" panose="02020603050405020304" pitchFamily="18" charset="0"/>
              <a:cs typeface="Times New Roman" panose="02020603050405020304" pitchFamily="18" charset="0"/>
            </a:endParaRPr>
          </a:p>
          <a:p>
            <a:pPr marL="457200" lvl="1" indent="0">
              <a:buNone/>
            </a:pPr>
            <a:r>
              <a:rPr lang="en-US" sz="2000" dirty="0">
                <a:latin typeface="Times New Roman" panose="02020603050405020304" pitchFamily="18" charset="0"/>
                <a:cs typeface="Times New Roman" panose="02020603050405020304" pitchFamily="18" charset="0"/>
              </a:rPr>
              <a:t>* The Clean Development Mechanism (CDM), defined in Article 12 of the Kyoto Protocol, allows a country/organization with an emission-reduction or emission-limitation commitment to </a:t>
            </a:r>
            <a:r>
              <a:rPr lang="en-US" sz="2000" b="1" dirty="0">
                <a:latin typeface="Times New Roman" panose="02020603050405020304" pitchFamily="18" charset="0"/>
                <a:cs typeface="Times New Roman" panose="02020603050405020304" pitchFamily="18" charset="0"/>
              </a:rPr>
              <a:t>implement an emission-reduction project in developing countries</a:t>
            </a:r>
            <a:r>
              <a:rPr lang="en-US" sz="2000" dirty="0">
                <a:latin typeface="Times New Roman" panose="02020603050405020304" pitchFamily="18" charset="0"/>
                <a:cs typeface="Times New Roman" panose="02020603050405020304" pitchFamily="18" charset="0"/>
              </a:rPr>
              <a:t>.</a:t>
            </a:r>
          </a:p>
          <a:p>
            <a:endParaRPr lang="en-CA" sz="1400" dirty="0"/>
          </a:p>
        </p:txBody>
      </p:sp>
      <p:sp>
        <p:nvSpPr>
          <p:cNvPr id="4" name="Slide Number Placeholder 3">
            <a:extLst>
              <a:ext uri="{FF2B5EF4-FFF2-40B4-BE49-F238E27FC236}">
                <a16:creationId xmlns:a16="http://schemas.microsoft.com/office/drawing/2014/main" id="{D88A4FBC-8F55-4FA3-BA1A-77EC881B1459}"/>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sz="1000"/>
              <a:pPr>
                <a:spcAft>
                  <a:spcPts val="600"/>
                </a:spcAft>
              </a:pPr>
              <a:t>4</a:t>
            </a:fld>
            <a:endParaRPr lang="en-US" sz="1000"/>
          </a:p>
        </p:txBody>
      </p:sp>
    </p:spTree>
    <p:extLst>
      <p:ext uri="{BB962C8B-B14F-4D97-AF65-F5344CB8AC3E}">
        <p14:creationId xmlns:p14="http://schemas.microsoft.com/office/powerpoint/2010/main" val="25109225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6FBFAA-F9F8-4FFA-94E2-6334753D9289}"/>
              </a:ext>
            </a:extLst>
          </p:cNvPr>
          <p:cNvSpPr>
            <a:spLocks noGrp="1"/>
          </p:cNvSpPr>
          <p:nvPr>
            <p:ph type="title"/>
          </p:nvPr>
        </p:nvSpPr>
        <p:spPr/>
        <p:txBody>
          <a:bodyPr/>
          <a:lstStyle/>
          <a:p>
            <a:pPr algn="ctr"/>
            <a:r>
              <a:rPr lang="en-CA" dirty="0">
                <a:solidFill>
                  <a:schemeClr val="tx1">
                    <a:lumMod val="95000"/>
                    <a:lumOff val="5000"/>
                  </a:schemeClr>
                </a:solidFill>
                <a:highlight>
                  <a:srgbClr val="00FF00"/>
                </a:highlight>
              </a:rPr>
              <a:t>Thanks</a:t>
            </a:r>
          </a:p>
        </p:txBody>
      </p:sp>
      <p:sp>
        <p:nvSpPr>
          <p:cNvPr id="3" name="Content Placeholder 2">
            <a:extLst>
              <a:ext uri="{FF2B5EF4-FFF2-40B4-BE49-F238E27FC236}">
                <a16:creationId xmlns:a16="http://schemas.microsoft.com/office/drawing/2014/main" id="{DFB72271-65E3-42E7-9FA4-3BCBBA15D17D}"/>
              </a:ext>
            </a:extLst>
          </p:cNvPr>
          <p:cNvSpPr>
            <a:spLocks noGrp="1"/>
          </p:cNvSpPr>
          <p:nvPr>
            <p:ph idx="1"/>
          </p:nvPr>
        </p:nvSpPr>
        <p:spPr/>
        <p:txBody>
          <a:bodyPr/>
          <a:lstStyle/>
          <a:p>
            <a:pPr algn="ctr"/>
            <a:endParaRPr lang="en-CA" dirty="0"/>
          </a:p>
          <a:p>
            <a:pPr algn="ctr"/>
            <a:endParaRPr lang="en-CA" dirty="0"/>
          </a:p>
          <a:p>
            <a:pPr algn="ctr"/>
            <a:endParaRPr lang="en-CA" dirty="0"/>
          </a:p>
          <a:p>
            <a:pPr marL="0" indent="0" algn="ctr">
              <a:buNone/>
            </a:pPr>
            <a:r>
              <a:rPr lang="en-CA" dirty="0"/>
              <a:t>Any Questions?</a:t>
            </a:r>
          </a:p>
        </p:txBody>
      </p:sp>
      <p:sp>
        <p:nvSpPr>
          <p:cNvPr id="4" name="Slide Number Placeholder 3">
            <a:extLst>
              <a:ext uri="{FF2B5EF4-FFF2-40B4-BE49-F238E27FC236}">
                <a16:creationId xmlns:a16="http://schemas.microsoft.com/office/drawing/2014/main" id="{7854E808-244D-4960-A984-5E4808A12EF2}"/>
              </a:ext>
            </a:extLst>
          </p:cNvPr>
          <p:cNvSpPr>
            <a:spLocks noGrp="1"/>
          </p:cNvSpPr>
          <p:nvPr>
            <p:ph type="sldNum" sz="quarter" idx="12"/>
          </p:nvPr>
        </p:nvSpPr>
        <p:spPr/>
        <p:txBody>
          <a:bodyPr/>
          <a:lstStyle/>
          <a:p>
            <a:fld id="{07C7FEC9-823B-411C-9F20-A0DC9D0A7E4E}" type="slidenum">
              <a:rPr lang="en-US" smtClean="0"/>
              <a:t>40</a:t>
            </a:fld>
            <a:endParaRPr lang="en-US"/>
          </a:p>
        </p:txBody>
      </p:sp>
    </p:spTree>
    <p:extLst>
      <p:ext uri="{BB962C8B-B14F-4D97-AF65-F5344CB8AC3E}">
        <p14:creationId xmlns:p14="http://schemas.microsoft.com/office/powerpoint/2010/main" val="1502156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944E337-3E5D-4A1F-A5A1-2057F25B8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DA50D69-7CF7-4844-B844-A2B821C77F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7854"/>
            <a:ext cx="12192000" cy="6865854"/>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5" descr="Molecules">
            <a:extLst>
              <a:ext uri="{FF2B5EF4-FFF2-40B4-BE49-F238E27FC236}">
                <a16:creationId xmlns:a16="http://schemas.microsoft.com/office/drawing/2014/main" id="{2FF7DCE5-CA13-4BFF-91A1-411528AA9AD0}"/>
              </a:ext>
            </a:extLst>
          </p:cNvPr>
          <p:cNvPicPr>
            <a:picLocks noChangeAspect="1"/>
          </p:cNvPicPr>
          <p:nvPr/>
        </p:nvPicPr>
        <p:blipFill rotWithShape="1">
          <a:blip r:embed="rId2"/>
          <a:srcRect l="40260" r="23194" b="-1"/>
          <a:stretch/>
        </p:blipFill>
        <p:spPr>
          <a:xfrm>
            <a:off x="20" y="10"/>
            <a:ext cx="3754739" cy="6857990"/>
          </a:xfrm>
          <a:custGeom>
            <a:avLst/>
            <a:gdLst/>
            <a:ahLst/>
            <a:cxnLst/>
            <a:rect l="l" t="t" r="r" b="b"/>
            <a:pathLst>
              <a:path w="3754759" h="6858000">
                <a:moveTo>
                  <a:pt x="0" y="0"/>
                </a:moveTo>
                <a:lnTo>
                  <a:pt x="3405358" y="0"/>
                </a:lnTo>
                <a:lnTo>
                  <a:pt x="3406298" y="5103"/>
                </a:lnTo>
                <a:cubicBezTo>
                  <a:pt x="3408705" y="9272"/>
                  <a:pt x="3410993" y="13534"/>
                  <a:pt x="3408744" y="22806"/>
                </a:cubicBezTo>
                <a:cubicBezTo>
                  <a:pt x="3398212" y="18869"/>
                  <a:pt x="3412504" y="58782"/>
                  <a:pt x="3403554" y="60481"/>
                </a:cubicBezTo>
                <a:cubicBezTo>
                  <a:pt x="3417198" y="75379"/>
                  <a:pt x="3401704" y="83956"/>
                  <a:pt x="3406685" y="104437"/>
                </a:cubicBezTo>
                <a:cubicBezTo>
                  <a:pt x="3412035" y="113935"/>
                  <a:pt x="3413215" y="120918"/>
                  <a:pt x="3408439" y="130745"/>
                </a:cubicBezTo>
                <a:cubicBezTo>
                  <a:pt x="3434362" y="174436"/>
                  <a:pt x="3410826" y="157826"/>
                  <a:pt x="3422002" y="199353"/>
                </a:cubicBezTo>
                <a:cubicBezTo>
                  <a:pt x="3433366" y="235046"/>
                  <a:pt x="3441595" y="275734"/>
                  <a:pt x="3466217" y="309590"/>
                </a:cubicBezTo>
                <a:cubicBezTo>
                  <a:pt x="3473022" y="315692"/>
                  <a:pt x="3476249" y="331335"/>
                  <a:pt x="3473425" y="344525"/>
                </a:cubicBezTo>
                <a:cubicBezTo>
                  <a:pt x="3472938" y="346792"/>
                  <a:pt x="3472286" y="348904"/>
                  <a:pt x="3471491" y="350788"/>
                </a:cubicBezTo>
                <a:cubicBezTo>
                  <a:pt x="3476473" y="380853"/>
                  <a:pt x="3497528" y="490678"/>
                  <a:pt x="3503314" y="524915"/>
                </a:cubicBezTo>
                <a:cubicBezTo>
                  <a:pt x="3495110" y="528110"/>
                  <a:pt x="3511009" y="544789"/>
                  <a:pt x="3506208" y="556205"/>
                </a:cubicBezTo>
                <a:cubicBezTo>
                  <a:pt x="3501906" y="564424"/>
                  <a:pt x="3505727" y="571402"/>
                  <a:pt x="3506503" y="579730"/>
                </a:cubicBezTo>
                <a:cubicBezTo>
                  <a:pt x="3503352" y="590904"/>
                  <a:pt x="3511763" y="626437"/>
                  <a:pt x="3516997" y="635552"/>
                </a:cubicBezTo>
                <a:cubicBezTo>
                  <a:pt x="3534688" y="657082"/>
                  <a:pt x="3524838" y="708447"/>
                  <a:pt x="3538464" y="726388"/>
                </a:cubicBezTo>
                <a:cubicBezTo>
                  <a:pt x="3540659" y="733032"/>
                  <a:pt x="3541735" y="739585"/>
                  <a:pt x="3542115" y="746049"/>
                </a:cubicBezTo>
                <a:lnTo>
                  <a:pt x="3541598" y="764218"/>
                </a:lnTo>
                <a:lnTo>
                  <a:pt x="3538294" y="769538"/>
                </a:lnTo>
                <a:lnTo>
                  <a:pt x="3539714" y="780556"/>
                </a:lnTo>
                <a:lnTo>
                  <a:pt x="3539328" y="783752"/>
                </a:lnTo>
                <a:cubicBezTo>
                  <a:pt x="3538575" y="789859"/>
                  <a:pt x="3537953" y="795880"/>
                  <a:pt x="3537882" y="801812"/>
                </a:cubicBezTo>
                <a:cubicBezTo>
                  <a:pt x="3555332" y="793164"/>
                  <a:pt x="3540143" y="850853"/>
                  <a:pt x="3553763" y="833773"/>
                </a:cubicBezTo>
                <a:cubicBezTo>
                  <a:pt x="3556400" y="864868"/>
                  <a:pt x="3568671" y="840452"/>
                  <a:pt x="3557696" y="878520"/>
                </a:cubicBezTo>
                <a:cubicBezTo>
                  <a:pt x="3574636" y="926170"/>
                  <a:pt x="3572932" y="1002669"/>
                  <a:pt x="3596902" y="1039468"/>
                </a:cubicBezTo>
                <a:cubicBezTo>
                  <a:pt x="3588227" y="1035176"/>
                  <a:pt x="3582669" y="1055878"/>
                  <a:pt x="3587550" y="1069793"/>
                </a:cubicBezTo>
                <a:cubicBezTo>
                  <a:pt x="3553603" y="1054905"/>
                  <a:pt x="3620138" y="1124159"/>
                  <a:pt x="3598129" y="1137690"/>
                </a:cubicBezTo>
                <a:cubicBezTo>
                  <a:pt x="3619154" y="1137277"/>
                  <a:pt x="3657845" y="1198819"/>
                  <a:pt x="3642072" y="1229443"/>
                </a:cubicBezTo>
                <a:cubicBezTo>
                  <a:pt x="3648492" y="1274612"/>
                  <a:pt x="3667414" y="1305895"/>
                  <a:pt x="3662799" y="1353804"/>
                </a:cubicBezTo>
                <a:cubicBezTo>
                  <a:pt x="3665680" y="1355144"/>
                  <a:pt x="3668149" y="1357448"/>
                  <a:pt x="3670319" y="1360420"/>
                </a:cubicBezTo>
                <a:lnTo>
                  <a:pt x="3675717" y="1370453"/>
                </a:lnTo>
                <a:lnTo>
                  <a:pt x="3675458" y="1372456"/>
                </a:lnTo>
                <a:cubicBezTo>
                  <a:pt x="3675775" y="1380261"/>
                  <a:pt x="3677154" y="1384198"/>
                  <a:pt x="3678998" y="1386422"/>
                </a:cubicBezTo>
                <a:lnTo>
                  <a:pt x="3681613" y="1387932"/>
                </a:lnTo>
                <a:lnTo>
                  <a:pt x="3684619" y="1397028"/>
                </a:lnTo>
                <a:lnTo>
                  <a:pt x="3692094" y="1413643"/>
                </a:lnTo>
                <a:lnTo>
                  <a:pt x="3692036" y="1417975"/>
                </a:lnTo>
                <a:lnTo>
                  <a:pt x="3701043" y="1444940"/>
                </a:lnTo>
                <a:lnTo>
                  <a:pt x="3700474" y="1445893"/>
                </a:lnTo>
                <a:cubicBezTo>
                  <a:pt x="3699407" y="1448641"/>
                  <a:pt x="3699006" y="1451835"/>
                  <a:pt x="3699990" y="1456030"/>
                </a:cubicBezTo>
                <a:cubicBezTo>
                  <a:pt x="3688343" y="1458099"/>
                  <a:pt x="3696713" y="1461887"/>
                  <a:pt x="3700642" y="1474079"/>
                </a:cubicBezTo>
                <a:cubicBezTo>
                  <a:pt x="3683431" y="1480016"/>
                  <a:pt x="3700716" y="1509516"/>
                  <a:pt x="3693587" y="1522890"/>
                </a:cubicBezTo>
                <a:cubicBezTo>
                  <a:pt x="3696861" y="1531716"/>
                  <a:pt x="3700010" y="1541157"/>
                  <a:pt x="3702900" y="1551068"/>
                </a:cubicBezTo>
                <a:lnTo>
                  <a:pt x="3708038" y="1631578"/>
                </a:lnTo>
                <a:lnTo>
                  <a:pt x="3698097" y="1716642"/>
                </a:lnTo>
                <a:cubicBezTo>
                  <a:pt x="3699314" y="1747867"/>
                  <a:pt x="3695412" y="1775147"/>
                  <a:pt x="3700384" y="1801382"/>
                </a:cubicBezTo>
                <a:cubicBezTo>
                  <a:pt x="3696845" y="1812311"/>
                  <a:pt x="3695699" y="1822504"/>
                  <a:pt x="3702257" y="1832013"/>
                </a:cubicBezTo>
                <a:cubicBezTo>
                  <a:pt x="3701651" y="1861238"/>
                  <a:pt x="3693313" y="1868713"/>
                  <a:pt x="3700986" y="1886838"/>
                </a:cubicBezTo>
                <a:cubicBezTo>
                  <a:pt x="3687741" y="1903887"/>
                  <a:pt x="3693148" y="1904594"/>
                  <a:pt x="3697545" y="1912087"/>
                </a:cubicBezTo>
                <a:lnTo>
                  <a:pt x="3697885" y="1913171"/>
                </a:lnTo>
                <a:lnTo>
                  <a:pt x="3695987" y="1915505"/>
                </a:lnTo>
                <a:lnTo>
                  <a:pt x="3695284" y="1920179"/>
                </a:lnTo>
                <a:lnTo>
                  <a:pt x="3696499" y="1932787"/>
                </a:lnTo>
                <a:lnTo>
                  <a:pt x="3697473" y="1937503"/>
                </a:lnTo>
                <a:cubicBezTo>
                  <a:pt x="3697953" y="1940760"/>
                  <a:pt x="3698023" y="1942937"/>
                  <a:pt x="3697799" y="1944457"/>
                </a:cubicBezTo>
                <a:lnTo>
                  <a:pt x="3697642" y="1944638"/>
                </a:lnTo>
                <a:lnTo>
                  <a:pt x="3698268" y="1951136"/>
                </a:lnTo>
                <a:cubicBezTo>
                  <a:pt x="3699704" y="1962083"/>
                  <a:pt x="3701457" y="1972719"/>
                  <a:pt x="3703418" y="1982828"/>
                </a:cubicBezTo>
                <a:cubicBezTo>
                  <a:pt x="3694620" y="1991887"/>
                  <a:pt x="3707345" y="2028973"/>
                  <a:pt x="3689767" y="2025705"/>
                </a:cubicBezTo>
                <a:cubicBezTo>
                  <a:pt x="3691896" y="2039367"/>
                  <a:pt x="3699517" y="2047321"/>
                  <a:pt x="3687894" y="2043252"/>
                </a:cubicBezTo>
                <a:cubicBezTo>
                  <a:pt x="3688268" y="2047766"/>
                  <a:pt x="3687435" y="2050599"/>
                  <a:pt x="3686015" y="2052668"/>
                </a:cubicBezTo>
                <a:lnTo>
                  <a:pt x="3685329" y="2053280"/>
                </a:lnTo>
                <a:lnTo>
                  <a:pt x="3690348" y="2083660"/>
                </a:lnTo>
                <a:lnTo>
                  <a:pt x="3689688" y="2087758"/>
                </a:lnTo>
                <a:lnTo>
                  <a:pt x="3694656" y="2107476"/>
                </a:lnTo>
                <a:lnTo>
                  <a:pt x="3696317" y="2117709"/>
                </a:lnTo>
                <a:lnTo>
                  <a:pt x="3698652" y="2120508"/>
                </a:lnTo>
                <a:cubicBezTo>
                  <a:pt x="3700138" y="2123582"/>
                  <a:pt x="3700933" y="2128051"/>
                  <a:pt x="3700157" y="2135655"/>
                </a:cubicBezTo>
                <a:lnTo>
                  <a:pt x="3699626" y="2137431"/>
                </a:lnTo>
                <a:lnTo>
                  <a:pt x="3703486" y="2149795"/>
                </a:lnTo>
                <a:cubicBezTo>
                  <a:pt x="3705184" y="2153754"/>
                  <a:pt x="3707268" y="2157232"/>
                  <a:pt x="3709885" y="2160002"/>
                </a:cubicBezTo>
                <a:cubicBezTo>
                  <a:pt x="3698737" y="2203287"/>
                  <a:pt x="3712805" y="2242927"/>
                  <a:pt x="3712777" y="2289319"/>
                </a:cubicBezTo>
                <a:cubicBezTo>
                  <a:pt x="3693169" y="2310331"/>
                  <a:pt x="3722276" y="2389074"/>
                  <a:pt x="3742794" y="2399589"/>
                </a:cubicBezTo>
                <a:cubicBezTo>
                  <a:pt x="3725319" y="2400703"/>
                  <a:pt x="3751962" y="2457534"/>
                  <a:pt x="3753311" y="2472464"/>
                </a:cubicBezTo>
                <a:cubicBezTo>
                  <a:pt x="3753760" y="2477441"/>
                  <a:pt x="3751399" y="2477762"/>
                  <a:pt x="3743656" y="2469811"/>
                </a:cubicBezTo>
                <a:cubicBezTo>
                  <a:pt x="3746474" y="2485608"/>
                  <a:pt x="3738186" y="2502460"/>
                  <a:pt x="3730339" y="2493869"/>
                </a:cubicBezTo>
                <a:cubicBezTo>
                  <a:pt x="3748556" y="2541387"/>
                  <a:pt x="3736267" y="2613433"/>
                  <a:pt x="3746134" y="2667651"/>
                </a:cubicBezTo>
                <a:cubicBezTo>
                  <a:pt x="3730160" y="2698252"/>
                  <a:pt x="3745496" y="2681337"/>
                  <a:pt x="3743743" y="2712354"/>
                </a:cubicBezTo>
                <a:cubicBezTo>
                  <a:pt x="3759373" y="2703131"/>
                  <a:pt x="3736572" y="2750256"/>
                  <a:pt x="3754759" y="2751060"/>
                </a:cubicBezTo>
                <a:cubicBezTo>
                  <a:pt x="3753864" y="2756679"/>
                  <a:pt x="3752424" y="2762098"/>
                  <a:pt x="3750841" y="2767527"/>
                </a:cubicBezTo>
                <a:lnTo>
                  <a:pt x="3750021" y="2770377"/>
                </a:lnTo>
                <a:lnTo>
                  <a:pt x="3749874" y="2781617"/>
                </a:lnTo>
                <a:lnTo>
                  <a:pt x="3745916" y="2784975"/>
                </a:lnTo>
                <a:lnTo>
                  <a:pt x="3742888" y="2802030"/>
                </a:lnTo>
                <a:cubicBezTo>
                  <a:pt x="3742360" y="2808388"/>
                  <a:pt x="3742498" y="2815196"/>
                  <a:pt x="3743710" y="2822667"/>
                </a:cubicBezTo>
                <a:cubicBezTo>
                  <a:pt x="3751787" y="2840797"/>
                  <a:pt x="3744398" y="2870002"/>
                  <a:pt x="3746201" y="2896003"/>
                </a:cubicBezTo>
                <a:lnTo>
                  <a:pt x="3749006" y="2907846"/>
                </a:lnTo>
                <a:lnTo>
                  <a:pt x="3747206" y="2947037"/>
                </a:lnTo>
                <a:cubicBezTo>
                  <a:pt x="3747030" y="2958176"/>
                  <a:pt x="3747214" y="2969719"/>
                  <a:pt x="3748070" y="2981841"/>
                </a:cubicBezTo>
                <a:lnTo>
                  <a:pt x="3750937" y="3004278"/>
                </a:lnTo>
                <a:lnTo>
                  <a:pt x="3749761" y="3010254"/>
                </a:lnTo>
                <a:cubicBezTo>
                  <a:pt x="3750425" y="3020530"/>
                  <a:pt x="3756245" y="3033889"/>
                  <a:pt x="3749923" y="3032983"/>
                </a:cubicBezTo>
                <a:lnTo>
                  <a:pt x="3752658" y="3044429"/>
                </a:lnTo>
                <a:lnTo>
                  <a:pt x="3748217" y="3056076"/>
                </a:lnTo>
                <a:cubicBezTo>
                  <a:pt x="3747117" y="3057381"/>
                  <a:pt x="3745928" y="3058381"/>
                  <a:pt x="3744691" y="3059042"/>
                </a:cubicBezTo>
                <a:lnTo>
                  <a:pt x="3747123" y="3075102"/>
                </a:lnTo>
                <a:lnTo>
                  <a:pt x="3744190" y="3088509"/>
                </a:lnTo>
                <a:lnTo>
                  <a:pt x="3747093" y="3099930"/>
                </a:lnTo>
                <a:lnTo>
                  <a:pt x="3746799" y="3104743"/>
                </a:lnTo>
                <a:lnTo>
                  <a:pt x="3745610" y="3116729"/>
                </a:lnTo>
                <a:cubicBezTo>
                  <a:pt x="3744666" y="3122891"/>
                  <a:pt x="3743503" y="3129792"/>
                  <a:pt x="3742676" y="3137453"/>
                </a:cubicBezTo>
                <a:lnTo>
                  <a:pt x="3742441" y="3143884"/>
                </a:lnTo>
                <a:lnTo>
                  <a:pt x="3737104" y="3158122"/>
                </a:lnTo>
                <a:cubicBezTo>
                  <a:pt x="3733050" y="3168490"/>
                  <a:pt x="3730374" y="3176626"/>
                  <a:pt x="3733275" y="3185367"/>
                </a:cubicBezTo>
                <a:cubicBezTo>
                  <a:pt x="3728135" y="3200760"/>
                  <a:pt x="3712176" y="3212117"/>
                  <a:pt x="3717639" y="3233769"/>
                </a:cubicBezTo>
                <a:cubicBezTo>
                  <a:pt x="3709851" y="3227497"/>
                  <a:pt x="3717920" y="3258095"/>
                  <a:pt x="3710433" y="3262123"/>
                </a:cubicBezTo>
                <a:cubicBezTo>
                  <a:pt x="3704342" y="3264110"/>
                  <a:pt x="3705370" y="3273856"/>
                  <a:pt x="3703458" y="3281408"/>
                </a:cubicBezTo>
                <a:cubicBezTo>
                  <a:pt x="3697412" y="3287020"/>
                  <a:pt x="3693483" y="3324746"/>
                  <a:pt x="3695027" y="3337739"/>
                </a:cubicBezTo>
                <a:cubicBezTo>
                  <a:pt x="3703095" y="3374177"/>
                  <a:pt x="3679154" y="3404974"/>
                  <a:pt x="3684951" y="3434139"/>
                </a:cubicBezTo>
                <a:cubicBezTo>
                  <a:pt x="3684732" y="3441861"/>
                  <a:pt x="3683615" y="3448308"/>
                  <a:pt x="3681946" y="3453928"/>
                </a:cubicBezTo>
                <a:lnTo>
                  <a:pt x="3675939" y="3468021"/>
                </a:lnTo>
                <a:cubicBezTo>
                  <a:pt x="3674480" y="3468264"/>
                  <a:pt x="3673022" y="3468506"/>
                  <a:pt x="3671563" y="3468748"/>
                </a:cubicBezTo>
                <a:lnTo>
                  <a:pt x="3669360" y="3479164"/>
                </a:lnTo>
                <a:lnTo>
                  <a:pt x="3668060" y="3481325"/>
                </a:lnTo>
                <a:cubicBezTo>
                  <a:pt x="3665560" y="3485437"/>
                  <a:pt x="3663197" y="3489622"/>
                  <a:pt x="3661315" y="3494328"/>
                </a:cubicBezTo>
                <a:cubicBezTo>
                  <a:pt x="3678446" y="3506175"/>
                  <a:pt x="3648136" y="3536311"/>
                  <a:pt x="3664679" y="3537226"/>
                </a:cubicBezTo>
                <a:cubicBezTo>
                  <a:pt x="3657322" y="3565147"/>
                  <a:pt x="3674997" y="3558694"/>
                  <a:pt x="3654205" y="3577551"/>
                </a:cubicBezTo>
                <a:cubicBezTo>
                  <a:pt x="3653633" y="3634248"/>
                  <a:pt x="3628736" y="3694092"/>
                  <a:pt x="3637325" y="3749618"/>
                </a:cubicBezTo>
                <a:cubicBezTo>
                  <a:pt x="3631446" y="3736800"/>
                  <a:pt x="3620480" y="3747498"/>
                  <a:pt x="3620258" y="3763981"/>
                </a:cubicBezTo>
                <a:cubicBezTo>
                  <a:pt x="3596667" y="3715365"/>
                  <a:pt x="3630603" y="3842969"/>
                  <a:pt x="3608193" y="3830141"/>
                </a:cubicBezTo>
                <a:cubicBezTo>
                  <a:pt x="3625759" y="3852486"/>
                  <a:pt x="3638965" y="3943841"/>
                  <a:pt x="3616479" y="3951521"/>
                </a:cubicBezTo>
                <a:cubicBezTo>
                  <a:pt x="3607940" y="3994867"/>
                  <a:pt x="3614033" y="4040502"/>
                  <a:pt x="3595498" y="4074157"/>
                </a:cubicBezTo>
                <a:cubicBezTo>
                  <a:pt x="3597477" y="4078342"/>
                  <a:pt x="3598819" y="4082864"/>
                  <a:pt x="3599706" y="4087599"/>
                </a:cubicBezTo>
                <a:lnTo>
                  <a:pt x="3601103" y="4101515"/>
                </a:lnTo>
                <a:lnTo>
                  <a:pt x="3600274" y="4102849"/>
                </a:lnTo>
                <a:cubicBezTo>
                  <a:pt x="3598143" y="4109482"/>
                  <a:pt x="3598077" y="4114144"/>
                  <a:pt x="3598925" y="4117926"/>
                </a:cubicBezTo>
                <a:lnTo>
                  <a:pt x="3600630" y="4121966"/>
                </a:lnTo>
                <a:lnTo>
                  <a:pt x="3600331" y="4132543"/>
                </a:lnTo>
                <a:lnTo>
                  <a:pt x="3601432" y="4154003"/>
                </a:lnTo>
                <a:lnTo>
                  <a:pt x="3600054" y="4157433"/>
                </a:lnTo>
                <a:lnTo>
                  <a:pt x="3599248" y="4188888"/>
                </a:lnTo>
                <a:cubicBezTo>
                  <a:pt x="3598993" y="4188940"/>
                  <a:pt x="3598738" y="4188992"/>
                  <a:pt x="3598484" y="4189044"/>
                </a:cubicBezTo>
                <a:cubicBezTo>
                  <a:pt x="3596754" y="4190111"/>
                  <a:pt x="3595443" y="4192250"/>
                  <a:pt x="3594971" y="4196698"/>
                </a:cubicBezTo>
                <a:cubicBezTo>
                  <a:pt x="3584674" y="4185805"/>
                  <a:pt x="3590455" y="4197885"/>
                  <a:pt x="3589971" y="4211958"/>
                </a:cubicBezTo>
                <a:cubicBezTo>
                  <a:pt x="3573870" y="4198179"/>
                  <a:pt x="3579156" y="4240607"/>
                  <a:pt x="3569135" y="4243705"/>
                </a:cubicBezTo>
                <a:cubicBezTo>
                  <a:pt x="3569142" y="4254351"/>
                  <a:pt x="3568856" y="4265362"/>
                  <a:pt x="3568210" y="4276468"/>
                </a:cubicBezTo>
                <a:lnTo>
                  <a:pt x="3567613" y="4282925"/>
                </a:lnTo>
                <a:cubicBezTo>
                  <a:pt x="3567553" y="4282949"/>
                  <a:pt x="3567492" y="4282974"/>
                  <a:pt x="3567432" y="4282999"/>
                </a:cubicBezTo>
                <a:cubicBezTo>
                  <a:pt x="3566940" y="4284280"/>
                  <a:pt x="3566607" y="4286359"/>
                  <a:pt x="3566464" y="4289697"/>
                </a:cubicBezTo>
                <a:lnTo>
                  <a:pt x="3566526" y="4294698"/>
                </a:lnTo>
                <a:lnTo>
                  <a:pt x="3565367" y="4307225"/>
                </a:lnTo>
                <a:lnTo>
                  <a:pt x="3563841" y="4311164"/>
                </a:lnTo>
                <a:lnTo>
                  <a:pt x="3561610" y="4312189"/>
                </a:lnTo>
                <a:lnTo>
                  <a:pt x="3561734" y="4313408"/>
                </a:lnTo>
                <a:cubicBezTo>
                  <a:pt x="3564537" y="4323096"/>
                  <a:pt x="3569544" y="4327053"/>
                  <a:pt x="3553832" y="4334910"/>
                </a:cubicBezTo>
                <a:cubicBezTo>
                  <a:pt x="3557797" y="4356533"/>
                  <a:pt x="3548502" y="4358433"/>
                  <a:pt x="3542564" y="4385380"/>
                </a:cubicBezTo>
                <a:cubicBezTo>
                  <a:pt x="3547050" y="4398267"/>
                  <a:pt x="3544091" y="4407098"/>
                  <a:pt x="3538724" y="4415150"/>
                </a:cubicBezTo>
                <a:cubicBezTo>
                  <a:pt x="3538633" y="4442707"/>
                  <a:pt x="3529920" y="4465824"/>
                  <a:pt x="3525348" y="4495753"/>
                </a:cubicBezTo>
                <a:cubicBezTo>
                  <a:pt x="3529387" y="4530212"/>
                  <a:pt x="3514579" y="4543935"/>
                  <a:pt x="3509749" y="4575934"/>
                </a:cubicBezTo>
                <a:cubicBezTo>
                  <a:pt x="3519579" y="4606914"/>
                  <a:pt x="3496418" y="4596497"/>
                  <a:pt x="3489779" y="4611927"/>
                </a:cubicBezTo>
                <a:lnTo>
                  <a:pt x="3488856" y="4616508"/>
                </a:lnTo>
                <a:lnTo>
                  <a:pt x="3489486" y="4629163"/>
                </a:lnTo>
                <a:lnTo>
                  <a:pt x="3490242" y="4633947"/>
                </a:lnTo>
                <a:cubicBezTo>
                  <a:pt x="3490570" y="4637233"/>
                  <a:pt x="3490539" y="4639406"/>
                  <a:pt x="3490244" y="4640894"/>
                </a:cubicBezTo>
                <a:lnTo>
                  <a:pt x="3490078" y="4641059"/>
                </a:lnTo>
                <a:lnTo>
                  <a:pt x="3490403" y="4647582"/>
                </a:lnTo>
                <a:cubicBezTo>
                  <a:pt x="3491330" y="4658608"/>
                  <a:pt x="3492590" y="4669354"/>
                  <a:pt x="3494082" y="4679601"/>
                </a:cubicBezTo>
                <a:cubicBezTo>
                  <a:pt x="3484854" y="4687754"/>
                  <a:pt x="3495864" y="4725869"/>
                  <a:pt x="3478421" y="4720918"/>
                </a:cubicBezTo>
                <a:cubicBezTo>
                  <a:pt x="3479918" y="4734712"/>
                  <a:pt x="3487176" y="4743359"/>
                  <a:pt x="3475730" y="4738188"/>
                </a:cubicBezTo>
                <a:cubicBezTo>
                  <a:pt x="3475894" y="4742712"/>
                  <a:pt x="3474928" y="4745450"/>
                  <a:pt x="3473409" y="4747368"/>
                </a:cubicBezTo>
                <a:lnTo>
                  <a:pt x="3472696" y="4747913"/>
                </a:lnTo>
                <a:lnTo>
                  <a:pt x="3476304" y="4778609"/>
                </a:lnTo>
                <a:lnTo>
                  <a:pt x="3475454" y="4782623"/>
                </a:lnTo>
                <a:lnTo>
                  <a:pt x="3479507" y="4802712"/>
                </a:lnTo>
                <a:lnTo>
                  <a:pt x="3480695" y="4813049"/>
                </a:lnTo>
                <a:lnTo>
                  <a:pt x="3482902" y="4816057"/>
                </a:lnTo>
                <a:cubicBezTo>
                  <a:pt x="3484247" y="4819259"/>
                  <a:pt x="3484834" y="4823783"/>
                  <a:pt x="3483703" y="4831270"/>
                </a:cubicBezTo>
                <a:lnTo>
                  <a:pt x="3483090" y="4832984"/>
                </a:lnTo>
                <a:lnTo>
                  <a:pt x="3486378" y="4845654"/>
                </a:lnTo>
                <a:cubicBezTo>
                  <a:pt x="3487893" y="4849755"/>
                  <a:pt x="3489817" y="4853416"/>
                  <a:pt x="3492309" y="4856425"/>
                </a:cubicBezTo>
                <a:cubicBezTo>
                  <a:pt x="3479133" y="4898390"/>
                  <a:pt x="3491371" y="4939174"/>
                  <a:pt x="3489182" y="4985308"/>
                </a:cubicBezTo>
                <a:cubicBezTo>
                  <a:pt x="3492413" y="5037202"/>
                  <a:pt x="3496839" y="5073159"/>
                  <a:pt x="3498182" y="5107346"/>
                </a:cubicBezTo>
                <a:cubicBezTo>
                  <a:pt x="3500266" y="5123329"/>
                  <a:pt x="3506680" y="5240376"/>
                  <a:pt x="3499225" y="5231073"/>
                </a:cubicBezTo>
                <a:cubicBezTo>
                  <a:pt x="3515247" y="5280090"/>
                  <a:pt x="3497607" y="5309911"/>
                  <a:pt x="3504960" y="5364785"/>
                </a:cubicBezTo>
                <a:cubicBezTo>
                  <a:pt x="3487546" y="5393671"/>
                  <a:pt x="3503686" y="5378336"/>
                  <a:pt x="3500486" y="5409009"/>
                </a:cubicBezTo>
                <a:cubicBezTo>
                  <a:pt x="3516561" y="5401350"/>
                  <a:pt x="3491544" y="5446009"/>
                  <a:pt x="3509710" y="5448570"/>
                </a:cubicBezTo>
                <a:cubicBezTo>
                  <a:pt x="3508555" y="5454072"/>
                  <a:pt x="3506859" y="5459319"/>
                  <a:pt x="3505022" y="5464568"/>
                </a:cubicBezTo>
                <a:lnTo>
                  <a:pt x="3504070" y="5467320"/>
                </a:lnTo>
                <a:lnTo>
                  <a:pt x="3503399" y="5478483"/>
                </a:lnTo>
                <a:lnTo>
                  <a:pt x="3499281" y="5481443"/>
                </a:lnTo>
                <a:lnTo>
                  <a:pt x="3499047" y="5616712"/>
                </a:lnTo>
                <a:cubicBezTo>
                  <a:pt x="3502347" y="5628424"/>
                  <a:pt x="3503819" y="5666768"/>
                  <a:pt x="3498775" y="5675291"/>
                </a:cubicBezTo>
                <a:cubicBezTo>
                  <a:pt x="3497984" y="5683547"/>
                  <a:pt x="3500335" y="5692400"/>
                  <a:pt x="3494739" y="5697458"/>
                </a:cubicBezTo>
                <a:cubicBezTo>
                  <a:pt x="3492180" y="5715432"/>
                  <a:pt x="3486290" y="5756597"/>
                  <a:pt x="3483423" y="5783137"/>
                </a:cubicBezTo>
                <a:cubicBezTo>
                  <a:pt x="3491452" y="5796973"/>
                  <a:pt x="3477643" y="5819988"/>
                  <a:pt x="3477532" y="5856699"/>
                </a:cubicBezTo>
                <a:cubicBezTo>
                  <a:pt x="3486776" y="5871818"/>
                  <a:pt x="3477340" y="5881447"/>
                  <a:pt x="3490032" y="5910638"/>
                </a:cubicBezTo>
                <a:cubicBezTo>
                  <a:pt x="3488930" y="5911913"/>
                  <a:pt x="3487924" y="5913488"/>
                  <a:pt x="3487046" y="5915313"/>
                </a:cubicBezTo>
                <a:cubicBezTo>
                  <a:pt x="3481941" y="5925917"/>
                  <a:pt x="3482137" y="5942505"/>
                  <a:pt x="3487484" y="5952365"/>
                </a:cubicBezTo>
                <a:cubicBezTo>
                  <a:pt x="3504666" y="5999029"/>
                  <a:pt x="3505019" y="6042078"/>
                  <a:pt x="3509266" y="6082373"/>
                </a:cubicBezTo>
                <a:cubicBezTo>
                  <a:pt x="3512265" y="6128005"/>
                  <a:pt x="3492950" y="6098121"/>
                  <a:pt x="3509564" y="6154771"/>
                </a:cubicBezTo>
                <a:cubicBezTo>
                  <a:pt x="3503223" y="6161045"/>
                  <a:pt x="3503062" y="6168289"/>
                  <a:pt x="3506404" y="6180433"/>
                </a:cubicBezTo>
                <a:cubicBezTo>
                  <a:pt x="3507378" y="6202614"/>
                  <a:pt x="3491084" y="6201180"/>
                  <a:pt x="3501312" y="6223427"/>
                </a:cubicBezTo>
                <a:cubicBezTo>
                  <a:pt x="3492497" y="6219559"/>
                  <a:pt x="3498753" y="6265580"/>
                  <a:pt x="3489469" y="6255476"/>
                </a:cubicBezTo>
                <a:cubicBezTo>
                  <a:pt x="3481791" y="6270065"/>
                  <a:pt x="3495037" y="6276996"/>
                  <a:pt x="3488398" y="6291462"/>
                </a:cubicBezTo>
                <a:cubicBezTo>
                  <a:pt x="3487099" y="6307679"/>
                  <a:pt x="3497555" y="6282019"/>
                  <a:pt x="3498547" y="6299935"/>
                </a:cubicBezTo>
                <a:cubicBezTo>
                  <a:pt x="3498173" y="6321676"/>
                  <a:pt x="3514193" y="6321381"/>
                  <a:pt x="3494028" y="6338390"/>
                </a:cubicBezTo>
                <a:lnTo>
                  <a:pt x="3486030" y="6396716"/>
                </a:lnTo>
                <a:cubicBezTo>
                  <a:pt x="3491309" y="6409668"/>
                  <a:pt x="3488928" y="6420134"/>
                  <a:pt x="3484103" y="6430386"/>
                </a:cubicBezTo>
                <a:cubicBezTo>
                  <a:pt x="3485763" y="6460632"/>
                  <a:pt x="3478568" y="6488285"/>
                  <a:pt x="3475922" y="6522318"/>
                </a:cubicBezTo>
                <a:cubicBezTo>
                  <a:pt x="3482128" y="6559051"/>
                  <a:pt x="3468277" y="6578006"/>
                  <a:pt x="3465506" y="6614374"/>
                </a:cubicBezTo>
                <a:cubicBezTo>
                  <a:pt x="3478925" y="6650248"/>
                  <a:pt x="3446064" y="6638174"/>
                  <a:pt x="3446789" y="6668768"/>
                </a:cubicBezTo>
                <a:cubicBezTo>
                  <a:pt x="3458869" y="6718505"/>
                  <a:pt x="3435878" y="6667592"/>
                  <a:pt x="3439582" y="6744454"/>
                </a:cubicBezTo>
                <a:cubicBezTo>
                  <a:pt x="3441631" y="6748797"/>
                  <a:pt x="3439393" y="6758101"/>
                  <a:pt x="3436538" y="6757102"/>
                </a:cubicBezTo>
                <a:cubicBezTo>
                  <a:pt x="3437461" y="6773941"/>
                  <a:pt x="3420846" y="6822488"/>
                  <a:pt x="3424061" y="6846522"/>
                </a:cubicBezTo>
                <a:lnTo>
                  <a:pt x="3423032" y="6858000"/>
                </a:lnTo>
                <a:lnTo>
                  <a:pt x="0" y="6858000"/>
                </a:lnTo>
                <a:close/>
              </a:path>
            </a:pathLst>
          </a:custGeom>
        </p:spPr>
      </p:pic>
      <p:sp>
        <p:nvSpPr>
          <p:cNvPr id="4" name="Slide Number Placeholder 3">
            <a:extLst>
              <a:ext uri="{FF2B5EF4-FFF2-40B4-BE49-F238E27FC236}">
                <a16:creationId xmlns:a16="http://schemas.microsoft.com/office/drawing/2014/main" id="{D88A4FBC-8F55-4FA3-BA1A-77EC881B1459}"/>
              </a:ext>
            </a:extLst>
          </p:cNvPr>
          <p:cNvSpPr>
            <a:spLocks noGrp="1"/>
          </p:cNvSpPr>
          <p:nvPr>
            <p:ph type="sldNum" sz="quarter" idx="12"/>
          </p:nvPr>
        </p:nvSpPr>
        <p:spPr>
          <a:xfrm>
            <a:off x="8610600" y="6356350"/>
            <a:ext cx="2743200" cy="365125"/>
          </a:xfrm>
        </p:spPr>
        <p:txBody>
          <a:bodyPr>
            <a:normAutofit/>
          </a:bodyPr>
          <a:lstStyle/>
          <a:p>
            <a:pPr>
              <a:spcAft>
                <a:spcPts val="600"/>
              </a:spcAft>
            </a:pPr>
            <a:fld id="{07C7FEC9-823B-411C-9F20-A0DC9D0A7E4E}" type="slidenum">
              <a:rPr lang="en-US" sz="1000"/>
              <a:pPr>
                <a:spcAft>
                  <a:spcPts val="600"/>
                </a:spcAft>
              </a:pPr>
              <a:t>5</a:t>
            </a:fld>
            <a:endParaRPr lang="en-US" sz="1000"/>
          </a:p>
        </p:txBody>
      </p:sp>
      <p:sp>
        <p:nvSpPr>
          <p:cNvPr id="6" name="Title 5">
            <a:extLst>
              <a:ext uri="{FF2B5EF4-FFF2-40B4-BE49-F238E27FC236}">
                <a16:creationId xmlns:a16="http://schemas.microsoft.com/office/drawing/2014/main" id="{22B8BB3C-801A-4B75-B0ED-93FB79D9D218}"/>
              </a:ext>
            </a:extLst>
          </p:cNvPr>
          <p:cNvSpPr>
            <a:spLocks noGrp="1"/>
          </p:cNvSpPr>
          <p:nvPr>
            <p:ph type="title"/>
          </p:nvPr>
        </p:nvSpPr>
        <p:spPr>
          <a:xfrm>
            <a:off x="-1" y="-5293"/>
            <a:ext cx="9865454" cy="1325563"/>
          </a:xfrm>
        </p:spPr>
        <p:txBody>
          <a:bodyPr>
            <a:normAutofit/>
          </a:bodyPr>
          <a:lstStyle/>
          <a:p>
            <a:pPr algn="r"/>
            <a:r>
              <a:rPr lang="en-CA" sz="3600" dirty="0"/>
              <a:t>Kyoto Protocol</a:t>
            </a:r>
          </a:p>
        </p:txBody>
      </p:sp>
      <p:sp>
        <p:nvSpPr>
          <p:cNvPr id="13" name="Content Placeholder 2">
            <a:extLst>
              <a:ext uri="{FF2B5EF4-FFF2-40B4-BE49-F238E27FC236}">
                <a16:creationId xmlns:a16="http://schemas.microsoft.com/office/drawing/2014/main" id="{C1F08C76-CCD5-4E5E-9577-FCFC70C230E8}"/>
              </a:ext>
            </a:extLst>
          </p:cNvPr>
          <p:cNvSpPr>
            <a:spLocks noGrp="1"/>
          </p:cNvSpPr>
          <p:nvPr>
            <p:ph idx="1"/>
          </p:nvPr>
        </p:nvSpPr>
        <p:spPr>
          <a:xfrm>
            <a:off x="4253947" y="136525"/>
            <a:ext cx="7421218" cy="6357039"/>
          </a:xfrm>
        </p:spPr>
        <p:txBody>
          <a:bodyPr>
            <a:normAutofit/>
          </a:bodyPr>
          <a:lstStyle/>
          <a:p>
            <a:pPr marL="0" indent="0">
              <a:buNone/>
            </a:pPr>
            <a:endParaRPr lang="en-US" kern="0" dirty="0">
              <a:solidFill>
                <a:schemeClr val="tx1">
                  <a:alpha val="55000"/>
                </a:schemeClr>
              </a:solidFill>
              <a:effectLst/>
              <a:latin typeface="Times New Roman" panose="02020603050405020304" pitchFamily="18" charset="0"/>
              <a:ea typeface="Times New Roman" panose="02020603050405020304" pitchFamily="18" charset="0"/>
            </a:endParaRPr>
          </a:p>
          <a:p>
            <a:pPr marL="0" indent="0">
              <a:buNone/>
            </a:pPr>
            <a:endParaRPr lang="en-US" kern="0" dirty="0">
              <a:solidFill>
                <a:schemeClr val="tx1">
                  <a:alpha val="55000"/>
                </a:schemeClr>
              </a:solidFill>
              <a:effectLst/>
              <a:latin typeface="Times New Roman" panose="02020603050405020304" pitchFamily="18" charset="0"/>
              <a:ea typeface="Times New Roman" panose="02020603050405020304" pitchFamily="18" charset="0"/>
            </a:endParaRPr>
          </a:p>
          <a:p>
            <a:pPr marL="0" indent="0">
              <a:buNone/>
            </a:pPr>
            <a:r>
              <a:rPr lang="en-US" kern="0" dirty="0">
                <a:solidFill>
                  <a:schemeClr val="tx1">
                    <a:alpha val="55000"/>
                  </a:schemeClr>
                </a:solidFill>
                <a:effectLst/>
                <a:latin typeface="Times New Roman" panose="02020603050405020304" pitchFamily="18" charset="0"/>
                <a:ea typeface="Times New Roman" panose="02020603050405020304" pitchFamily="18" charset="0"/>
              </a:rPr>
              <a:t>The third Conference of the Parties (COP) to the United Nations Framework </a:t>
            </a:r>
            <a:r>
              <a:rPr lang="en-US" kern="0" spc="-15" dirty="0">
                <a:solidFill>
                  <a:schemeClr val="tx1">
                    <a:alpha val="55000"/>
                  </a:schemeClr>
                </a:solidFill>
                <a:effectLst/>
                <a:latin typeface="Times New Roman" panose="02020603050405020304" pitchFamily="18" charset="0"/>
                <a:ea typeface="Times New Roman" panose="02020603050405020304" pitchFamily="18" charset="0"/>
              </a:rPr>
              <a:t>Convention </a:t>
            </a:r>
            <a:r>
              <a:rPr lang="en-US" kern="0" dirty="0">
                <a:solidFill>
                  <a:schemeClr val="tx1">
                    <a:alpha val="55000"/>
                  </a:schemeClr>
                </a:solidFill>
                <a:effectLst/>
                <a:latin typeface="Times New Roman" panose="02020603050405020304" pitchFamily="18" charset="0"/>
                <a:ea typeface="Times New Roman" panose="02020603050405020304" pitchFamily="18" charset="0"/>
              </a:rPr>
              <a:t>on Climate Change (UNFCCC) in December 1997 adopted the Kyoto Protocol as indicated in Garg et. al. (2017). </a:t>
            </a:r>
            <a:r>
              <a:rPr lang="en-US" b="1" kern="0" dirty="0">
                <a:solidFill>
                  <a:schemeClr val="tx1">
                    <a:alpha val="55000"/>
                  </a:schemeClr>
                </a:solidFill>
                <a:effectLst/>
                <a:latin typeface="Times New Roman" panose="02020603050405020304" pitchFamily="18" charset="0"/>
                <a:ea typeface="Times New Roman" panose="02020603050405020304" pitchFamily="18" charset="0"/>
              </a:rPr>
              <a:t>The aim of the government-based Kyoto Protocol is to achieve the quantified limited emission of greenhouse gases. </a:t>
            </a:r>
            <a:r>
              <a:rPr lang="en-US" kern="0" dirty="0">
                <a:solidFill>
                  <a:schemeClr val="tx1">
                    <a:alpha val="55000"/>
                  </a:schemeClr>
                </a:solidFill>
                <a:effectLst/>
                <a:latin typeface="Times New Roman" panose="02020603050405020304" pitchFamily="18" charset="0"/>
                <a:ea typeface="Times New Roman" panose="02020603050405020304" pitchFamily="18" charset="0"/>
              </a:rPr>
              <a:t>The important concept of carbon credits comes into the picture for this purpose. All countries who</a:t>
            </a:r>
            <a:r>
              <a:rPr lang="en-US" kern="0" spc="-15" dirty="0">
                <a:solidFill>
                  <a:schemeClr val="tx1">
                    <a:alpha val="55000"/>
                  </a:schemeClr>
                </a:solidFill>
                <a:effectLst/>
                <a:latin typeface="Times New Roman" panose="02020603050405020304" pitchFamily="18" charset="0"/>
                <a:ea typeface="Times New Roman" panose="02020603050405020304" pitchFamily="18" charset="0"/>
              </a:rPr>
              <a:t> entered</a:t>
            </a:r>
            <a:r>
              <a:rPr lang="en-US" kern="0" dirty="0">
                <a:solidFill>
                  <a:schemeClr val="tx1">
                    <a:alpha val="55000"/>
                  </a:schemeClr>
                </a:solidFill>
                <a:effectLst/>
                <a:latin typeface="Times New Roman" panose="02020603050405020304" pitchFamily="18" charset="0"/>
                <a:ea typeface="Times New Roman" panose="02020603050405020304" pitchFamily="18" charset="0"/>
              </a:rPr>
              <a:t> this protocol handle their carbon emission cap through their domestic registries, validated and supervised by UNFCCC.</a:t>
            </a:r>
            <a:endParaRPr lang="en-CA" kern="0" dirty="0">
              <a:solidFill>
                <a:schemeClr val="tx1">
                  <a:alpha val="55000"/>
                </a:schemeClr>
              </a:solidFill>
              <a:effectLst/>
              <a:latin typeface="Times New Roman" panose="02020603050405020304" pitchFamily="18" charset="0"/>
              <a:ea typeface="Times New Roman" panose="02020603050405020304" pitchFamily="18" charset="0"/>
            </a:endParaRPr>
          </a:p>
          <a:p>
            <a:pPr marL="0" indent="0">
              <a:buNone/>
            </a:pPr>
            <a:endParaRPr lang="en-CA" sz="1900" dirty="0">
              <a:solidFill>
                <a:schemeClr val="tx1">
                  <a:alpha val="55000"/>
                </a:schemeClr>
              </a:solidFill>
            </a:endParaRPr>
          </a:p>
        </p:txBody>
      </p:sp>
    </p:spTree>
    <p:extLst>
      <p:ext uri="{BB962C8B-B14F-4D97-AF65-F5344CB8AC3E}">
        <p14:creationId xmlns:p14="http://schemas.microsoft.com/office/powerpoint/2010/main" val="25124914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74235" y="-28503"/>
            <a:ext cx="8686800" cy="685800"/>
          </a:xfrm>
        </p:spPr>
        <p:txBody>
          <a:bodyPr>
            <a:normAutofit/>
          </a:bodyPr>
          <a:lstStyle/>
          <a:p>
            <a:pPr algn="ctr"/>
            <a:r>
              <a:rPr lang="en-US" sz="3200" b="1" dirty="0">
                <a:solidFill>
                  <a:schemeClr val="accent6">
                    <a:lumMod val="75000"/>
                  </a:schemeClr>
                </a:solidFill>
              </a:rPr>
              <a:t>Carbon Credits Trading Policy Framework</a:t>
            </a:r>
            <a:endParaRPr lang="en-US" sz="3200" dirty="0">
              <a:solidFill>
                <a:schemeClr val="accent6">
                  <a:lumMod val="75000"/>
                </a:schemeClr>
              </a:solidFill>
            </a:endParaRPr>
          </a:p>
        </p:txBody>
      </p:sp>
      <p:grpSp>
        <p:nvGrpSpPr>
          <p:cNvPr id="3074" name="Group 2"/>
          <p:cNvGrpSpPr>
            <a:grpSpLocks/>
          </p:cNvGrpSpPr>
          <p:nvPr/>
        </p:nvGrpSpPr>
        <p:grpSpPr bwMode="auto">
          <a:xfrm>
            <a:off x="3922642" y="530087"/>
            <a:ext cx="6669219" cy="6023309"/>
            <a:chOff x="1650" y="4911"/>
            <a:chExt cx="9886" cy="7569"/>
          </a:xfrm>
        </p:grpSpPr>
        <p:sp>
          <p:nvSpPr>
            <p:cNvPr id="3075" name="Rectangle 3"/>
            <p:cNvSpPr>
              <a:spLocks noChangeArrowheads="1"/>
            </p:cNvSpPr>
            <p:nvPr/>
          </p:nvSpPr>
          <p:spPr bwMode="auto">
            <a:xfrm>
              <a:off x="1665" y="4911"/>
              <a:ext cx="4230" cy="1575"/>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IDENTIFICATION OF PROJECT AND DEVELOPMENT OF PROJECT CONCEPT NOTE</a:t>
              </a:r>
              <a:endParaRPr lang="en-US" sz="2000" b="1" dirty="0">
                <a:solidFill>
                  <a:schemeClr val="tx2"/>
                </a:solidFill>
                <a:latin typeface="Arial" pitchFamily="34" charset="0"/>
              </a:endParaRPr>
            </a:p>
          </p:txBody>
        </p:sp>
        <p:sp>
          <p:nvSpPr>
            <p:cNvPr id="3076" name="Rectangle 4"/>
            <p:cNvSpPr>
              <a:spLocks noChangeArrowheads="1"/>
            </p:cNvSpPr>
            <p:nvPr/>
          </p:nvSpPr>
          <p:spPr bwMode="auto">
            <a:xfrm>
              <a:off x="1650" y="11580"/>
              <a:ext cx="4230" cy="90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ISSUANCE OF CERTIFIED EMISSION RATINGS TO PROJECT DEVELOPERS</a:t>
              </a:r>
            </a:p>
            <a:p>
              <a:pPr fontAlgn="base">
                <a:spcBef>
                  <a:spcPct val="0"/>
                </a:spcBef>
                <a:spcAft>
                  <a:spcPct val="0"/>
                </a:spcAft>
              </a:pPr>
              <a:endParaRPr lang="en-US" dirty="0">
                <a:solidFill>
                  <a:schemeClr val="tx2"/>
                </a:solidFill>
                <a:latin typeface="Arial" pitchFamily="34" charset="0"/>
              </a:endParaRPr>
            </a:p>
          </p:txBody>
        </p:sp>
        <p:sp>
          <p:nvSpPr>
            <p:cNvPr id="3077" name="Rectangle 5"/>
            <p:cNvSpPr>
              <a:spLocks noChangeArrowheads="1"/>
            </p:cNvSpPr>
            <p:nvPr/>
          </p:nvSpPr>
          <p:spPr bwMode="auto">
            <a:xfrm>
              <a:off x="1665" y="6747"/>
              <a:ext cx="4230" cy="1014"/>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DEVELOPMENT OF PROJECT DESIGN DOCUMENT (PDD)</a:t>
              </a:r>
            </a:p>
            <a:p>
              <a:pPr fontAlgn="base">
                <a:spcBef>
                  <a:spcPct val="0"/>
                </a:spcBef>
                <a:spcAft>
                  <a:spcPct val="0"/>
                </a:spcAft>
              </a:pPr>
              <a:endParaRPr lang="en-US" dirty="0">
                <a:solidFill>
                  <a:schemeClr val="tx2"/>
                </a:solidFill>
                <a:latin typeface="Arial" pitchFamily="34" charset="0"/>
              </a:endParaRPr>
            </a:p>
          </p:txBody>
        </p:sp>
        <p:sp>
          <p:nvSpPr>
            <p:cNvPr id="3078" name="Rectangle 6"/>
            <p:cNvSpPr>
              <a:spLocks noChangeArrowheads="1"/>
            </p:cNvSpPr>
            <p:nvPr/>
          </p:nvSpPr>
          <p:spPr bwMode="auto">
            <a:xfrm>
              <a:off x="1650" y="8016"/>
              <a:ext cx="4230" cy="66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HOST COUNTRY APPROVAL</a:t>
              </a:r>
            </a:p>
            <a:p>
              <a:pPr fontAlgn="base">
                <a:spcBef>
                  <a:spcPct val="0"/>
                </a:spcBef>
                <a:spcAft>
                  <a:spcPct val="0"/>
                </a:spcAft>
              </a:pPr>
              <a:endParaRPr lang="en-US" dirty="0">
                <a:solidFill>
                  <a:schemeClr val="tx2"/>
                </a:solidFill>
                <a:latin typeface="Arial" pitchFamily="34" charset="0"/>
              </a:endParaRPr>
            </a:p>
          </p:txBody>
        </p:sp>
        <p:sp>
          <p:nvSpPr>
            <p:cNvPr id="3079" name="Rectangle 7"/>
            <p:cNvSpPr>
              <a:spLocks noChangeArrowheads="1"/>
            </p:cNvSpPr>
            <p:nvPr/>
          </p:nvSpPr>
          <p:spPr bwMode="auto">
            <a:xfrm>
              <a:off x="1665" y="10251"/>
              <a:ext cx="4230" cy="96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REVIEW BY CDM EXECUTIVE BOARD (CDM-EB)</a:t>
              </a:r>
            </a:p>
            <a:p>
              <a:pPr fontAlgn="base">
                <a:spcBef>
                  <a:spcPct val="0"/>
                </a:spcBef>
                <a:spcAft>
                  <a:spcPct val="0"/>
                </a:spcAft>
              </a:pPr>
              <a:endParaRPr lang="en-US" dirty="0">
                <a:solidFill>
                  <a:schemeClr val="tx2"/>
                </a:solidFill>
                <a:latin typeface="Arial" pitchFamily="34" charset="0"/>
              </a:endParaRPr>
            </a:p>
          </p:txBody>
        </p:sp>
        <p:sp>
          <p:nvSpPr>
            <p:cNvPr id="3080" name="Rectangle 8"/>
            <p:cNvSpPr>
              <a:spLocks noChangeArrowheads="1"/>
            </p:cNvSpPr>
            <p:nvPr/>
          </p:nvSpPr>
          <p:spPr bwMode="auto">
            <a:xfrm>
              <a:off x="1650" y="8991"/>
              <a:ext cx="4230" cy="99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VERIFICATION AND CERTIFICATION </a:t>
              </a:r>
            </a:p>
            <a:p>
              <a:pPr fontAlgn="base">
                <a:spcBef>
                  <a:spcPct val="0"/>
                </a:spcBef>
                <a:spcAft>
                  <a:spcPct val="0"/>
                </a:spcAft>
              </a:pPr>
              <a:endParaRPr lang="en-US" dirty="0">
                <a:solidFill>
                  <a:schemeClr val="tx2"/>
                </a:solidFill>
                <a:latin typeface="Arial" pitchFamily="34" charset="0"/>
              </a:endParaRPr>
            </a:p>
          </p:txBody>
        </p:sp>
        <p:sp>
          <p:nvSpPr>
            <p:cNvPr id="3081" name="Rectangle 9"/>
            <p:cNvSpPr>
              <a:spLocks noChangeArrowheads="1"/>
            </p:cNvSpPr>
            <p:nvPr/>
          </p:nvSpPr>
          <p:spPr bwMode="auto">
            <a:xfrm>
              <a:off x="7080" y="11550"/>
              <a:ext cx="4230" cy="795"/>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PROJECT IMPLEMENTATION AND MONITORING</a:t>
              </a:r>
            </a:p>
            <a:p>
              <a:pPr fontAlgn="base">
                <a:spcBef>
                  <a:spcPct val="0"/>
                </a:spcBef>
                <a:spcAft>
                  <a:spcPct val="0"/>
                </a:spcAft>
              </a:pPr>
              <a:endParaRPr lang="en-US" dirty="0">
                <a:solidFill>
                  <a:schemeClr val="tx2"/>
                </a:solidFill>
                <a:latin typeface="Arial" pitchFamily="34" charset="0"/>
              </a:endParaRPr>
            </a:p>
          </p:txBody>
        </p:sp>
        <p:sp>
          <p:nvSpPr>
            <p:cNvPr id="3082" name="Rectangle 10"/>
            <p:cNvSpPr>
              <a:spLocks noChangeArrowheads="1"/>
            </p:cNvSpPr>
            <p:nvPr/>
          </p:nvSpPr>
          <p:spPr bwMode="auto">
            <a:xfrm>
              <a:off x="7065" y="10230"/>
              <a:ext cx="4230" cy="96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REGISTRATION WITH THE CDM</a:t>
              </a:r>
            </a:p>
            <a:p>
              <a:pPr fontAlgn="base">
                <a:spcBef>
                  <a:spcPct val="0"/>
                </a:spcBef>
                <a:spcAft>
                  <a:spcPct val="0"/>
                </a:spcAft>
              </a:pPr>
              <a:endParaRPr lang="en-US" dirty="0">
                <a:solidFill>
                  <a:schemeClr val="tx2"/>
                </a:solidFill>
                <a:latin typeface="Arial" pitchFamily="34" charset="0"/>
              </a:endParaRPr>
            </a:p>
          </p:txBody>
        </p:sp>
        <p:sp>
          <p:nvSpPr>
            <p:cNvPr id="3083" name="Rectangle 11"/>
            <p:cNvSpPr>
              <a:spLocks noChangeArrowheads="1"/>
            </p:cNvSpPr>
            <p:nvPr/>
          </p:nvSpPr>
          <p:spPr bwMode="auto">
            <a:xfrm>
              <a:off x="7080" y="9015"/>
              <a:ext cx="4456" cy="891"/>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SUBMISSION OF VALIDATION REPORT AND PROJECT DESIGN DOCUMENT WITH UN AGENCY</a:t>
              </a:r>
            </a:p>
            <a:p>
              <a:pPr fontAlgn="base">
                <a:spcBef>
                  <a:spcPct val="0"/>
                </a:spcBef>
                <a:spcAft>
                  <a:spcPct val="0"/>
                </a:spcAft>
              </a:pPr>
              <a:endParaRPr lang="en-US" dirty="0">
                <a:solidFill>
                  <a:schemeClr val="tx2"/>
                </a:solidFill>
                <a:latin typeface="Arial" pitchFamily="34" charset="0"/>
              </a:endParaRPr>
            </a:p>
          </p:txBody>
        </p:sp>
        <p:sp>
          <p:nvSpPr>
            <p:cNvPr id="3084" name="Rectangle 12"/>
            <p:cNvSpPr>
              <a:spLocks noChangeArrowheads="1"/>
            </p:cNvSpPr>
            <p:nvPr/>
          </p:nvSpPr>
          <p:spPr bwMode="auto">
            <a:xfrm>
              <a:off x="7065" y="8001"/>
              <a:ext cx="4230" cy="66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VALIDATION OF PROJECT BY THE VALIDATOR</a:t>
              </a:r>
            </a:p>
            <a:p>
              <a:pPr fontAlgn="base">
                <a:spcBef>
                  <a:spcPct val="0"/>
                </a:spcBef>
                <a:spcAft>
                  <a:spcPct val="0"/>
                </a:spcAft>
              </a:pPr>
              <a:endParaRPr lang="en-US" dirty="0">
                <a:solidFill>
                  <a:schemeClr val="tx2"/>
                </a:solidFill>
                <a:latin typeface="Arial" pitchFamily="34" charset="0"/>
              </a:endParaRPr>
            </a:p>
          </p:txBody>
        </p:sp>
        <p:sp>
          <p:nvSpPr>
            <p:cNvPr id="3085" name="Rectangle 13"/>
            <p:cNvSpPr>
              <a:spLocks noChangeArrowheads="1"/>
            </p:cNvSpPr>
            <p:nvPr/>
          </p:nvSpPr>
          <p:spPr bwMode="auto">
            <a:xfrm>
              <a:off x="7050" y="6696"/>
              <a:ext cx="4230" cy="945"/>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MAKE PROJECT DESIGN DOCUMENT ACCORDING TO THE VALIDATOR</a:t>
              </a:r>
              <a:endParaRPr lang="en-US" b="1" dirty="0">
                <a:solidFill>
                  <a:schemeClr val="tx2"/>
                </a:solidFill>
                <a:latin typeface="Arial" pitchFamily="34" charset="0"/>
              </a:endParaRPr>
            </a:p>
          </p:txBody>
        </p:sp>
        <p:sp>
          <p:nvSpPr>
            <p:cNvPr id="3086" name="Rectangle 14"/>
            <p:cNvSpPr>
              <a:spLocks noChangeArrowheads="1"/>
            </p:cNvSpPr>
            <p:nvPr/>
          </p:nvSpPr>
          <p:spPr bwMode="auto">
            <a:xfrm>
              <a:off x="7065" y="4911"/>
              <a:ext cx="4230" cy="1494"/>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ts val="1000"/>
                </a:spcAft>
              </a:pPr>
              <a:r>
                <a:rPr lang="en-US" sz="1400" b="1" dirty="0">
                  <a:solidFill>
                    <a:schemeClr val="tx2"/>
                  </a:solidFill>
                  <a:latin typeface="Times New Roman" pitchFamily="18" charset="0"/>
                </a:rPr>
                <a:t>SUBMISSION OF THE PROJECT DESIGN DOCUMENT (PDD) AND HOST COUNTRY APPROVAL TO VALIDATOR</a:t>
              </a:r>
              <a:endParaRPr lang="en-US" sz="2000" b="1" dirty="0">
                <a:solidFill>
                  <a:schemeClr val="tx2"/>
                </a:solidFill>
                <a:latin typeface="Arial" pitchFamily="34" charset="0"/>
              </a:endParaRPr>
            </a:p>
          </p:txBody>
        </p:sp>
        <p:cxnSp>
          <p:nvCxnSpPr>
            <p:cNvPr id="3087" name="AutoShape 15"/>
            <p:cNvCxnSpPr>
              <a:cxnSpLocks noChangeShapeType="1"/>
            </p:cNvCxnSpPr>
            <p:nvPr/>
          </p:nvCxnSpPr>
          <p:spPr bwMode="auto">
            <a:xfrm>
              <a:off x="3660" y="6456"/>
              <a:ext cx="0" cy="345"/>
            </a:xfrm>
            <a:prstGeom prst="straightConnector1">
              <a:avLst/>
            </a:prstGeom>
            <a:noFill/>
            <a:ln w="9525">
              <a:solidFill>
                <a:srgbClr val="000000"/>
              </a:solidFill>
              <a:round/>
              <a:headEnd/>
              <a:tailEnd type="triangle" w="med" len="med"/>
            </a:ln>
          </p:spPr>
        </p:cxnSp>
        <p:cxnSp>
          <p:nvCxnSpPr>
            <p:cNvPr id="3088" name="AutoShape 16"/>
            <p:cNvCxnSpPr>
              <a:cxnSpLocks noChangeShapeType="1"/>
            </p:cNvCxnSpPr>
            <p:nvPr/>
          </p:nvCxnSpPr>
          <p:spPr bwMode="auto">
            <a:xfrm>
              <a:off x="3675" y="7716"/>
              <a:ext cx="1" cy="345"/>
            </a:xfrm>
            <a:prstGeom prst="straightConnector1">
              <a:avLst/>
            </a:prstGeom>
            <a:noFill/>
            <a:ln w="9525">
              <a:solidFill>
                <a:srgbClr val="000000"/>
              </a:solidFill>
              <a:round/>
              <a:headEnd/>
              <a:tailEnd type="triangle" w="med" len="med"/>
            </a:ln>
          </p:spPr>
        </p:cxnSp>
        <p:cxnSp>
          <p:nvCxnSpPr>
            <p:cNvPr id="3089" name="AutoShape 17"/>
            <p:cNvCxnSpPr>
              <a:cxnSpLocks noChangeShapeType="1"/>
            </p:cNvCxnSpPr>
            <p:nvPr/>
          </p:nvCxnSpPr>
          <p:spPr bwMode="auto">
            <a:xfrm>
              <a:off x="3630" y="9951"/>
              <a:ext cx="0" cy="345"/>
            </a:xfrm>
            <a:prstGeom prst="straightConnector1">
              <a:avLst/>
            </a:prstGeom>
            <a:noFill/>
            <a:ln w="9525">
              <a:solidFill>
                <a:srgbClr val="000000"/>
              </a:solidFill>
              <a:round/>
              <a:headEnd/>
              <a:tailEnd type="triangle" w="med" len="med"/>
            </a:ln>
          </p:spPr>
        </p:cxnSp>
        <p:cxnSp>
          <p:nvCxnSpPr>
            <p:cNvPr id="3090" name="AutoShape 18"/>
            <p:cNvCxnSpPr>
              <a:cxnSpLocks noChangeShapeType="1"/>
            </p:cNvCxnSpPr>
            <p:nvPr/>
          </p:nvCxnSpPr>
          <p:spPr bwMode="auto">
            <a:xfrm>
              <a:off x="3630" y="11241"/>
              <a:ext cx="0" cy="345"/>
            </a:xfrm>
            <a:prstGeom prst="straightConnector1">
              <a:avLst/>
            </a:prstGeom>
            <a:noFill/>
            <a:ln w="9525">
              <a:solidFill>
                <a:srgbClr val="000000"/>
              </a:solidFill>
              <a:round/>
              <a:headEnd/>
              <a:tailEnd type="triangle" w="med" len="med"/>
            </a:ln>
          </p:spPr>
        </p:cxnSp>
        <p:cxnSp>
          <p:nvCxnSpPr>
            <p:cNvPr id="3091" name="AutoShape 19"/>
            <p:cNvCxnSpPr>
              <a:cxnSpLocks noChangeShapeType="1"/>
            </p:cNvCxnSpPr>
            <p:nvPr/>
          </p:nvCxnSpPr>
          <p:spPr bwMode="auto">
            <a:xfrm>
              <a:off x="9120" y="11211"/>
              <a:ext cx="0" cy="345"/>
            </a:xfrm>
            <a:prstGeom prst="straightConnector1">
              <a:avLst/>
            </a:prstGeom>
            <a:noFill/>
            <a:ln w="9525">
              <a:solidFill>
                <a:srgbClr val="000000"/>
              </a:solidFill>
              <a:round/>
              <a:headEnd/>
              <a:tailEnd type="triangle" w="med" len="med"/>
            </a:ln>
          </p:spPr>
        </p:cxnSp>
        <p:cxnSp>
          <p:nvCxnSpPr>
            <p:cNvPr id="3092" name="AutoShape 20"/>
            <p:cNvCxnSpPr>
              <a:cxnSpLocks noChangeShapeType="1"/>
            </p:cNvCxnSpPr>
            <p:nvPr/>
          </p:nvCxnSpPr>
          <p:spPr bwMode="auto">
            <a:xfrm>
              <a:off x="9120" y="9891"/>
              <a:ext cx="0" cy="345"/>
            </a:xfrm>
            <a:prstGeom prst="straightConnector1">
              <a:avLst/>
            </a:prstGeom>
            <a:noFill/>
            <a:ln w="9525">
              <a:solidFill>
                <a:srgbClr val="000000"/>
              </a:solidFill>
              <a:round/>
              <a:headEnd/>
              <a:tailEnd type="triangle" w="med" len="med"/>
            </a:ln>
          </p:spPr>
        </p:cxnSp>
        <p:cxnSp>
          <p:nvCxnSpPr>
            <p:cNvPr id="3093" name="AutoShape 21"/>
            <p:cNvCxnSpPr>
              <a:cxnSpLocks noChangeShapeType="1"/>
            </p:cNvCxnSpPr>
            <p:nvPr/>
          </p:nvCxnSpPr>
          <p:spPr bwMode="auto">
            <a:xfrm>
              <a:off x="9090" y="8661"/>
              <a:ext cx="0" cy="345"/>
            </a:xfrm>
            <a:prstGeom prst="straightConnector1">
              <a:avLst/>
            </a:prstGeom>
            <a:noFill/>
            <a:ln w="9525">
              <a:solidFill>
                <a:srgbClr val="000000"/>
              </a:solidFill>
              <a:round/>
              <a:headEnd/>
              <a:tailEnd type="triangle" w="med" len="med"/>
            </a:ln>
          </p:spPr>
        </p:cxnSp>
        <p:cxnSp>
          <p:nvCxnSpPr>
            <p:cNvPr id="3094" name="AutoShape 22"/>
            <p:cNvCxnSpPr>
              <a:cxnSpLocks noChangeShapeType="1"/>
            </p:cNvCxnSpPr>
            <p:nvPr/>
          </p:nvCxnSpPr>
          <p:spPr bwMode="auto">
            <a:xfrm>
              <a:off x="9060" y="7641"/>
              <a:ext cx="0" cy="345"/>
            </a:xfrm>
            <a:prstGeom prst="straightConnector1">
              <a:avLst/>
            </a:prstGeom>
            <a:noFill/>
            <a:ln w="9525">
              <a:solidFill>
                <a:srgbClr val="000000"/>
              </a:solidFill>
              <a:round/>
              <a:headEnd/>
              <a:tailEnd type="triangle" w="med" len="med"/>
            </a:ln>
          </p:spPr>
        </p:cxnSp>
        <p:cxnSp>
          <p:nvCxnSpPr>
            <p:cNvPr id="3095" name="AutoShape 23"/>
            <p:cNvCxnSpPr>
              <a:cxnSpLocks noChangeShapeType="1"/>
            </p:cNvCxnSpPr>
            <p:nvPr/>
          </p:nvCxnSpPr>
          <p:spPr bwMode="auto">
            <a:xfrm>
              <a:off x="9090" y="6366"/>
              <a:ext cx="0" cy="345"/>
            </a:xfrm>
            <a:prstGeom prst="straightConnector1">
              <a:avLst/>
            </a:prstGeom>
            <a:noFill/>
            <a:ln w="9525">
              <a:solidFill>
                <a:srgbClr val="000000"/>
              </a:solidFill>
              <a:round/>
              <a:headEnd/>
              <a:tailEnd type="triangle" w="med" len="med"/>
            </a:ln>
          </p:spPr>
        </p:cxnSp>
        <p:cxnSp>
          <p:nvCxnSpPr>
            <p:cNvPr id="3096" name="AutoShape 24"/>
            <p:cNvCxnSpPr>
              <a:cxnSpLocks noChangeShapeType="1"/>
            </p:cNvCxnSpPr>
            <p:nvPr/>
          </p:nvCxnSpPr>
          <p:spPr bwMode="auto">
            <a:xfrm flipV="1">
              <a:off x="5895" y="5520"/>
              <a:ext cx="1155" cy="2841"/>
            </a:xfrm>
            <a:prstGeom prst="straightConnector1">
              <a:avLst/>
            </a:prstGeom>
            <a:noFill/>
            <a:ln w="9525">
              <a:solidFill>
                <a:srgbClr val="000000"/>
              </a:solidFill>
              <a:round/>
              <a:headEnd/>
              <a:tailEnd type="triangle" w="med" len="med"/>
            </a:ln>
          </p:spPr>
        </p:cxnSp>
        <p:cxnSp>
          <p:nvCxnSpPr>
            <p:cNvPr id="3097" name="AutoShape 25"/>
            <p:cNvCxnSpPr>
              <a:cxnSpLocks noChangeShapeType="1"/>
            </p:cNvCxnSpPr>
            <p:nvPr/>
          </p:nvCxnSpPr>
          <p:spPr bwMode="auto">
            <a:xfrm flipH="1" flipV="1">
              <a:off x="5880" y="9495"/>
              <a:ext cx="1185" cy="2481"/>
            </a:xfrm>
            <a:prstGeom prst="straightConnector1">
              <a:avLst/>
            </a:prstGeom>
            <a:noFill/>
            <a:ln w="9525">
              <a:solidFill>
                <a:srgbClr val="000000"/>
              </a:solidFill>
              <a:round/>
              <a:headEnd/>
              <a:tailEnd type="triangle" w="med" len="med"/>
            </a:ln>
          </p:spPr>
        </p:cxnSp>
      </p:grpSp>
      <p:sp>
        <p:nvSpPr>
          <p:cNvPr id="27" name="TextBox 26"/>
          <p:cNvSpPr txBox="1"/>
          <p:nvPr/>
        </p:nvSpPr>
        <p:spPr>
          <a:xfrm>
            <a:off x="8382000" y="6553201"/>
            <a:ext cx="2209800" cy="276999"/>
          </a:xfrm>
          <a:prstGeom prst="rect">
            <a:avLst/>
          </a:prstGeom>
          <a:noFill/>
        </p:spPr>
        <p:txBody>
          <a:bodyPr wrap="square" rtlCol="0">
            <a:spAutoFit/>
          </a:bodyPr>
          <a:lstStyle/>
          <a:p>
            <a:r>
              <a:rPr lang="en-CA" sz="1200" i="1" dirty="0"/>
              <a:t>(Based on: NCDMA 2014) </a:t>
            </a:r>
            <a:endParaRPr lang="en-US" sz="1200" dirty="0"/>
          </a:p>
        </p:txBody>
      </p:sp>
      <p:pic>
        <p:nvPicPr>
          <p:cNvPr id="28" name="Picture 5" descr="Molecules">
            <a:extLst>
              <a:ext uri="{FF2B5EF4-FFF2-40B4-BE49-F238E27FC236}">
                <a16:creationId xmlns:a16="http://schemas.microsoft.com/office/drawing/2014/main" id="{5365A88D-B0A6-4C48-BF47-79EE2F18A4C0}"/>
              </a:ext>
            </a:extLst>
          </p:cNvPr>
          <p:cNvPicPr>
            <a:picLocks noChangeAspect="1"/>
          </p:cNvPicPr>
          <p:nvPr/>
        </p:nvPicPr>
        <p:blipFill rotWithShape="1">
          <a:blip r:embed="rId2"/>
          <a:srcRect l="40260" r="23194" b="-1"/>
          <a:stretch/>
        </p:blipFill>
        <p:spPr>
          <a:xfrm>
            <a:off x="20" y="10"/>
            <a:ext cx="3754739" cy="6857990"/>
          </a:xfrm>
          <a:custGeom>
            <a:avLst/>
            <a:gdLst/>
            <a:ahLst/>
            <a:cxnLst/>
            <a:rect l="l" t="t" r="r" b="b"/>
            <a:pathLst>
              <a:path w="3754759" h="6858000">
                <a:moveTo>
                  <a:pt x="0" y="0"/>
                </a:moveTo>
                <a:lnTo>
                  <a:pt x="3405358" y="0"/>
                </a:lnTo>
                <a:lnTo>
                  <a:pt x="3406298" y="5103"/>
                </a:lnTo>
                <a:cubicBezTo>
                  <a:pt x="3408705" y="9272"/>
                  <a:pt x="3410993" y="13534"/>
                  <a:pt x="3408744" y="22806"/>
                </a:cubicBezTo>
                <a:cubicBezTo>
                  <a:pt x="3398212" y="18869"/>
                  <a:pt x="3412504" y="58782"/>
                  <a:pt x="3403554" y="60481"/>
                </a:cubicBezTo>
                <a:cubicBezTo>
                  <a:pt x="3417198" y="75379"/>
                  <a:pt x="3401704" y="83956"/>
                  <a:pt x="3406685" y="104437"/>
                </a:cubicBezTo>
                <a:cubicBezTo>
                  <a:pt x="3412035" y="113935"/>
                  <a:pt x="3413215" y="120918"/>
                  <a:pt x="3408439" y="130745"/>
                </a:cubicBezTo>
                <a:cubicBezTo>
                  <a:pt x="3434362" y="174436"/>
                  <a:pt x="3410826" y="157826"/>
                  <a:pt x="3422002" y="199353"/>
                </a:cubicBezTo>
                <a:cubicBezTo>
                  <a:pt x="3433366" y="235046"/>
                  <a:pt x="3441595" y="275734"/>
                  <a:pt x="3466217" y="309590"/>
                </a:cubicBezTo>
                <a:cubicBezTo>
                  <a:pt x="3473022" y="315692"/>
                  <a:pt x="3476249" y="331335"/>
                  <a:pt x="3473425" y="344525"/>
                </a:cubicBezTo>
                <a:cubicBezTo>
                  <a:pt x="3472938" y="346792"/>
                  <a:pt x="3472286" y="348904"/>
                  <a:pt x="3471491" y="350788"/>
                </a:cubicBezTo>
                <a:cubicBezTo>
                  <a:pt x="3476473" y="380853"/>
                  <a:pt x="3497528" y="490678"/>
                  <a:pt x="3503314" y="524915"/>
                </a:cubicBezTo>
                <a:cubicBezTo>
                  <a:pt x="3495110" y="528110"/>
                  <a:pt x="3511009" y="544789"/>
                  <a:pt x="3506208" y="556205"/>
                </a:cubicBezTo>
                <a:cubicBezTo>
                  <a:pt x="3501906" y="564424"/>
                  <a:pt x="3505727" y="571402"/>
                  <a:pt x="3506503" y="579730"/>
                </a:cubicBezTo>
                <a:cubicBezTo>
                  <a:pt x="3503352" y="590904"/>
                  <a:pt x="3511763" y="626437"/>
                  <a:pt x="3516997" y="635552"/>
                </a:cubicBezTo>
                <a:cubicBezTo>
                  <a:pt x="3534688" y="657082"/>
                  <a:pt x="3524838" y="708447"/>
                  <a:pt x="3538464" y="726388"/>
                </a:cubicBezTo>
                <a:cubicBezTo>
                  <a:pt x="3540659" y="733032"/>
                  <a:pt x="3541735" y="739585"/>
                  <a:pt x="3542115" y="746049"/>
                </a:cubicBezTo>
                <a:lnTo>
                  <a:pt x="3541598" y="764218"/>
                </a:lnTo>
                <a:lnTo>
                  <a:pt x="3538294" y="769538"/>
                </a:lnTo>
                <a:lnTo>
                  <a:pt x="3539714" y="780556"/>
                </a:lnTo>
                <a:lnTo>
                  <a:pt x="3539328" y="783752"/>
                </a:lnTo>
                <a:cubicBezTo>
                  <a:pt x="3538575" y="789859"/>
                  <a:pt x="3537953" y="795880"/>
                  <a:pt x="3537882" y="801812"/>
                </a:cubicBezTo>
                <a:cubicBezTo>
                  <a:pt x="3555332" y="793164"/>
                  <a:pt x="3540143" y="850853"/>
                  <a:pt x="3553763" y="833773"/>
                </a:cubicBezTo>
                <a:cubicBezTo>
                  <a:pt x="3556400" y="864868"/>
                  <a:pt x="3568671" y="840452"/>
                  <a:pt x="3557696" y="878520"/>
                </a:cubicBezTo>
                <a:cubicBezTo>
                  <a:pt x="3574636" y="926170"/>
                  <a:pt x="3572932" y="1002669"/>
                  <a:pt x="3596902" y="1039468"/>
                </a:cubicBezTo>
                <a:cubicBezTo>
                  <a:pt x="3588227" y="1035176"/>
                  <a:pt x="3582669" y="1055878"/>
                  <a:pt x="3587550" y="1069793"/>
                </a:cubicBezTo>
                <a:cubicBezTo>
                  <a:pt x="3553603" y="1054905"/>
                  <a:pt x="3620138" y="1124159"/>
                  <a:pt x="3598129" y="1137690"/>
                </a:cubicBezTo>
                <a:cubicBezTo>
                  <a:pt x="3619154" y="1137277"/>
                  <a:pt x="3657845" y="1198819"/>
                  <a:pt x="3642072" y="1229443"/>
                </a:cubicBezTo>
                <a:cubicBezTo>
                  <a:pt x="3648492" y="1274612"/>
                  <a:pt x="3667414" y="1305895"/>
                  <a:pt x="3662799" y="1353804"/>
                </a:cubicBezTo>
                <a:cubicBezTo>
                  <a:pt x="3665680" y="1355144"/>
                  <a:pt x="3668149" y="1357448"/>
                  <a:pt x="3670319" y="1360420"/>
                </a:cubicBezTo>
                <a:lnTo>
                  <a:pt x="3675717" y="1370453"/>
                </a:lnTo>
                <a:lnTo>
                  <a:pt x="3675458" y="1372456"/>
                </a:lnTo>
                <a:cubicBezTo>
                  <a:pt x="3675775" y="1380261"/>
                  <a:pt x="3677154" y="1384198"/>
                  <a:pt x="3678998" y="1386422"/>
                </a:cubicBezTo>
                <a:lnTo>
                  <a:pt x="3681613" y="1387932"/>
                </a:lnTo>
                <a:lnTo>
                  <a:pt x="3684619" y="1397028"/>
                </a:lnTo>
                <a:lnTo>
                  <a:pt x="3692094" y="1413643"/>
                </a:lnTo>
                <a:lnTo>
                  <a:pt x="3692036" y="1417975"/>
                </a:lnTo>
                <a:lnTo>
                  <a:pt x="3701043" y="1444940"/>
                </a:lnTo>
                <a:lnTo>
                  <a:pt x="3700474" y="1445893"/>
                </a:lnTo>
                <a:cubicBezTo>
                  <a:pt x="3699407" y="1448641"/>
                  <a:pt x="3699006" y="1451835"/>
                  <a:pt x="3699990" y="1456030"/>
                </a:cubicBezTo>
                <a:cubicBezTo>
                  <a:pt x="3688343" y="1458099"/>
                  <a:pt x="3696713" y="1461887"/>
                  <a:pt x="3700642" y="1474079"/>
                </a:cubicBezTo>
                <a:cubicBezTo>
                  <a:pt x="3683431" y="1480016"/>
                  <a:pt x="3700716" y="1509516"/>
                  <a:pt x="3693587" y="1522890"/>
                </a:cubicBezTo>
                <a:cubicBezTo>
                  <a:pt x="3696861" y="1531716"/>
                  <a:pt x="3700010" y="1541157"/>
                  <a:pt x="3702900" y="1551068"/>
                </a:cubicBezTo>
                <a:lnTo>
                  <a:pt x="3708038" y="1631578"/>
                </a:lnTo>
                <a:lnTo>
                  <a:pt x="3698097" y="1716642"/>
                </a:lnTo>
                <a:cubicBezTo>
                  <a:pt x="3699314" y="1747867"/>
                  <a:pt x="3695412" y="1775147"/>
                  <a:pt x="3700384" y="1801382"/>
                </a:cubicBezTo>
                <a:cubicBezTo>
                  <a:pt x="3696845" y="1812311"/>
                  <a:pt x="3695699" y="1822504"/>
                  <a:pt x="3702257" y="1832013"/>
                </a:cubicBezTo>
                <a:cubicBezTo>
                  <a:pt x="3701651" y="1861238"/>
                  <a:pt x="3693313" y="1868713"/>
                  <a:pt x="3700986" y="1886838"/>
                </a:cubicBezTo>
                <a:cubicBezTo>
                  <a:pt x="3687741" y="1903887"/>
                  <a:pt x="3693148" y="1904594"/>
                  <a:pt x="3697545" y="1912087"/>
                </a:cubicBezTo>
                <a:lnTo>
                  <a:pt x="3697885" y="1913171"/>
                </a:lnTo>
                <a:lnTo>
                  <a:pt x="3695987" y="1915505"/>
                </a:lnTo>
                <a:lnTo>
                  <a:pt x="3695284" y="1920179"/>
                </a:lnTo>
                <a:lnTo>
                  <a:pt x="3696499" y="1932787"/>
                </a:lnTo>
                <a:lnTo>
                  <a:pt x="3697473" y="1937503"/>
                </a:lnTo>
                <a:cubicBezTo>
                  <a:pt x="3697953" y="1940760"/>
                  <a:pt x="3698023" y="1942937"/>
                  <a:pt x="3697799" y="1944457"/>
                </a:cubicBezTo>
                <a:lnTo>
                  <a:pt x="3697642" y="1944638"/>
                </a:lnTo>
                <a:lnTo>
                  <a:pt x="3698268" y="1951136"/>
                </a:lnTo>
                <a:cubicBezTo>
                  <a:pt x="3699704" y="1962083"/>
                  <a:pt x="3701457" y="1972719"/>
                  <a:pt x="3703418" y="1982828"/>
                </a:cubicBezTo>
                <a:cubicBezTo>
                  <a:pt x="3694620" y="1991887"/>
                  <a:pt x="3707345" y="2028973"/>
                  <a:pt x="3689767" y="2025705"/>
                </a:cubicBezTo>
                <a:cubicBezTo>
                  <a:pt x="3691896" y="2039367"/>
                  <a:pt x="3699517" y="2047321"/>
                  <a:pt x="3687894" y="2043252"/>
                </a:cubicBezTo>
                <a:cubicBezTo>
                  <a:pt x="3688268" y="2047766"/>
                  <a:pt x="3687435" y="2050599"/>
                  <a:pt x="3686015" y="2052668"/>
                </a:cubicBezTo>
                <a:lnTo>
                  <a:pt x="3685329" y="2053280"/>
                </a:lnTo>
                <a:lnTo>
                  <a:pt x="3690348" y="2083660"/>
                </a:lnTo>
                <a:lnTo>
                  <a:pt x="3689688" y="2087758"/>
                </a:lnTo>
                <a:lnTo>
                  <a:pt x="3694656" y="2107476"/>
                </a:lnTo>
                <a:lnTo>
                  <a:pt x="3696317" y="2117709"/>
                </a:lnTo>
                <a:lnTo>
                  <a:pt x="3698652" y="2120508"/>
                </a:lnTo>
                <a:cubicBezTo>
                  <a:pt x="3700138" y="2123582"/>
                  <a:pt x="3700933" y="2128051"/>
                  <a:pt x="3700157" y="2135655"/>
                </a:cubicBezTo>
                <a:lnTo>
                  <a:pt x="3699626" y="2137431"/>
                </a:lnTo>
                <a:lnTo>
                  <a:pt x="3703486" y="2149795"/>
                </a:lnTo>
                <a:cubicBezTo>
                  <a:pt x="3705184" y="2153754"/>
                  <a:pt x="3707268" y="2157232"/>
                  <a:pt x="3709885" y="2160002"/>
                </a:cubicBezTo>
                <a:cubicBezTo>
                  <a:pt x="3698737" y="2203287"/>
                  <a:pt x="3712805" y="2242927"/>
                  <a:pt x="3712777" y="2289319"/>
                </a:cubicBezTo>
                <a:cubicBezTo>
                  <a:pt x="3693169" y="2310331"/>
                  <a:pt x="3722276" y="2389074"/>
                  <a:pt x="3742794" y="2399589"/>
                </a:cubicBezTo>
                <a:cubicBezTo>
                  <a:pt x="3725319" y="2400703"/>
                  <a:pt x="3751962" y="2457534"/>
                  <a:pt x="3753311" y="2472464"/>
                </a:cubicBezTo>
                <a:cubicBezTo>
                  <a:pt x="3753760" y="2477441"/>
                  <a:pt x="3751399" y="2477762"/>
                  <a:pt x="3743656" y="2469811"/>
                </a:cubicBezTo>
                <a:cubicBezTo>
                  <a:pt x="3746474" y="2485608"/>
                  <a:pt x="3738186" y="2502460"/>
                  <a:pt x="3730339" y="2493869"/>
                </a:cubicBezTo>
                <a:cubicBezTo>
                  <a:pt x="3748556" y="2541387"/>
                  <a:pt x="3736267" y="2613433"/>
                  <a:pt x="3746134" y="2667651"/>
                </a:cubicBezTo>
                <a:cubicBezTo>
                  <a:pt x="3730160" y="2698252"/>
                  <a:pt x="3745496" y="2681337"/>
                  <a:pt x="3743743" y="2712354"/>
                </a:cubicBezTo>
                <a:cubicBezTo>
                  <a:pt x="3759373" y="2703131"/>
                  <a:pt x="3736572" y="2750256"/>
                  <a:pt x="3754759" y="2751060"/>
                </a:cubicBezTo>
                <a:cubicBezTo>
                  <a:pt x="3753864" y="2756679"/>
                  <a:pt x="3752424" y="2762098"/>
                  <a:pt x="3750841" y="2767527"/>
                </a:cubicBezTo>
                <a:lnTo>
                  <a:pt x="3750021" y="2770377"/>
                </a:lnTo>
                <a:lnTo>
                  <a:pt x="3749874" y="2781617"/>
                </a:lnTo>
                <a:lnTo>
                  <a:pt x="3745916" y="2784975"/>
                </a:lnTo>
                <a:lnTo>
                  <a:pt x="3742888" y="2802030"/>
                </a:lnTo>
                <a:cubicBezTo>
                  <a:pt x="3742360" y="2808388"/>
                  <a:pt x="3742498" y="2815196"/>
                  <a:pt x="3743710" y="2822667"/>
                </a:cubicBezTo>
                <a:cubicBezTo>
                  <a:pt x="3751787" y="2840797"/>
                  <a:pt x="3744398" y="2870002"/>
                  <a:pt x="3746201" y="2896003"/>
                </a:cubicBezTo>
                <a:lnTo>
                  <a:pt x="3749006" y="2907846"/>
                </a:lnTo>
                <a:lnTo>
                  <a:pt x="3747206" y="2947037"/>
                </a:lnTo>
                <a:cubicBezTo>
                  <a:pt x="3747030" y="2958176"/>
                  <a:pt x="3747214" y="2969719"/>
                  <a:pt x="3748070" y="2981841"/>
                </a:cubicBezTo>
                <a:lnTo>
                  <a:pt x="3750937" y="3004278"/>
                </a:lnTo>
                <a:lnTo>
                  <a:pt x="3749761" y="3010254"/>
                </a:lnTo>
                <a:cubicBezTo>
                  <a:pt x="3750425" y="3020530"/>
                  <a:pt x="3756245" y="3033889"/>
                  <a:pt x="3749923" y="3032983"/>
                </a:cubicBezTo>
                <a:lnTo>
                  <a:pt x="3752658" y="3044429"/>
                </a:lnTo>
                <a:lnTo>
                  <a:pt x="3748217" y="3056076"/>
                </a:lnTo>
                <a:cubicBezTo>
                  <a:pt x="3747117" y="3057381"/>
                  <a:pt x="3745928" y="3058381"/>
                  <a:pt x="3744691" y="3059042"/>
                </a:cubicBezTo>
                <a:lnTo>
                  <a:pt x="3747123" y="3075102"/>
                </a:lnTo>
                <a:lnTo>
                  <a:pt x="3744190" y="3088509"/>
                </a:lnTo>
                <a:lnTo>
                  <a:pt x="3747093" y="3099930"/>
                </a:lnTo>
                <a:lnTo>
                  <a:pt x="3746799" y="3104743"/>
                </a:lnTo>
                <a:lnTo>
                  <a:pt x="3745610" y="3116729"/>
                </a:lnTo>
                <a:cubicBezTo>
                  <a:pt x="3744666" y="3122891"/>
                  <a:pt x="3743503" y="3129792"/>
                  <a:pt x="3742676" y="3137453"/>
                </a:cubicBezTo>
                <a:lnTo>
                  <a:pt x="3742441" y="3143884"/>
                </a:lnTo>
                <a:lnTo>
                  <a:pt x="3737104" y="3158122"/>
                </a:lnTo>
                <a:cubicBezTo>
                  <a:pt x="3733050" y="3168490"/>
                  <a:pt x="3730374" y="3176626"/>
                  <a:pt x="3733275" y="3185367"/>
                </a:cubicBezTo>
                <a:cubicBezTo>
                  <a:pt x="3728135" y="3200760"/>
                  <a:pt x="3712176" y="3212117"/>
                  <a:pt x="3717639" y="3233769"/>
                </a:cubicBezTo>
                <a:cubicBezTo>
                  <a:pt x="3709851" y="3227497"/>
                  <a:pt x="3717920" y="3258095"/>
                  <a:pt x="3710433" y="3262123"/>
                </a:cubicBezTo>
                <a:cubicBezTo>
                  <a:pt x="3704342" y="3264110"/>
                  <a:pt x="3705370" y="3273856"/>
                  <a:pt x="3703458" y="3281408"/>
                </a:cubicBezTo>
                <a:cubicBezTo>
                  <a:pt x="3697412" y="3287020"/>
                  <a:pt x="3693483" y="3324746"/>
                  <a:pt x="3695027" y="3337739"/>
                </a:cubicBezTo>
                <a:cubicBezTo>
                  <a:pt x="3703095" y="3374177"/>
                  <a:pt x="3679154" y="3404974"/>
                  <a:pt x="3684951" y="3434139"/>
                </a:cubicBezTo>
                <a:cubicBezTo>
                  <a:pt x="3684732" y="3441861"/>
                  <a:pt x="3683615" y="3448308"/>
                  <a:pt x="3681946" y="3453928"/>
                </a:cubicBezTo>
                <a:lnTo>
                  <a:pt x="3675939" y="3468021"/>
                </a:lnTo>
                <a:cubicBezTo>
                  <a:pt x="3674480" y="3468264"/>
                  <a:pt x="3673022" y="3468506"/>
                  <a:pt x="3671563" y="3468748"/>
                </a:cubicBezTo>
                <a:lnTo>
                  <a:pt x="3669360" y="3479164"/>
                </a:lnTo>
                <a:lnTo>
                  <a:pt x="3668060" y="3481325"/>
                </a:lnTo>
                <a:cubicBezTo>
                  <a:pt x="3665560" y="3485437"/>
                  <a:pt x="3663197" y="3489622"/>
                  <a:pt x="3661315" y="3494328"/>
                </a:cubicBezTo>
                <a:cubicBezTo>
                  <a:pt x="3678446" y="3506175"/>
                  <a:pt x="3648136" y="3536311"/>
                  <a:pt x="3664679" y="3537226"/>
                </a:cubicBezTo>
                <a:cubicBezTo>
                  <a:pt x="3657322" y="3565147"/>
                  <a:pt x="3674997" y="3558694"/>
                  <a:pt x="3654205" y="3577551"/>
                </a:cubicBezTo>
                <a:cubicBezTo>
                  <a:pt x="3653633" y="3634248"/>
                  <a:pt x="3628736" y="3694092"/>
                  <a:pt x="3637325" y="3749618"/>
                </a:cubicBezTo>
                <a:cubicBezTo>
                  <a:pt x="3631446" y="3736800"/>
                  <a:pt x="3620480" y="3747498"/>
                  <a:pt x="3620258" y="3763981"/>
                </a:cubicBezTo>
                <a:cubicBezTo>
                  <a:pt x="3596667" y="3715365"/>
                  <a:pt x="3630603" y="3842969"/>
                  <a:pt x="3608193" y="3830141"/>
                </a:cubicBezTo>
                <a:cubicBezTo>
                  <a:pt x="3625759" y="3852486"/>
                  <a:pt x="3638965" y="3943841"/>
                  <a:pt x="3616479" y="3951521"/>
                </a:cubicBezTo>
                <a:cubicBezTo>
                  <a:pt x="3607940" y="3994867"/>
                  <a:pt x="3614033" y="4040502"/>
                  <a:pt x="3595498" y="4074157"/>
                </a:cubicBezTo>
                <a:cubicBezTo>
                  <a:pt x="3597477" y="4078342"/>
                  <a:pt x="3598819" y="4082864"/>
                  <a:pt x="3599706" y="4087599"/>
                </a:cubicBezTo>
                <a:lnTo>
                  <a:pt x="3601103" y="4101515"/>
                </a:lnTo>
                <a:lnTo>
                  <a:pt x="3600274" y="4102849"/>
                </a:lnTo>
                <a:cubicBezTo>
                  <a:pt x="3598143" y="4109482"/>
                  <a:pt x="3598077" y="4114144"/>
                  <a:pt x="3598925" y="4117926"/>
                </a:cubicBezTo>
                <a:lnTo>
                  <a:pt x="3600630" y="4121966"/>
                </a:lnTo>
                <a:lnTo>
                  <a:pt x="3600331" y="4132543"/>
                </a:lnTo>
                <a:lnTo>
                  <a:pt x="3601432" y="4154003"/>
                </a:lnTo>
                <a:lnTo>
                  <a:pt x="3600054" y="4157433"/>
                </a:lnTo>
                <a:lnTo>
                  <a:pt x="3599248" y="4188888"/>
                </a:lnTo>
                <a:cubicBezTo>
                  <a:pt x="3598993" y="4188940"/>
                  <a:pt x="3598738" y="4188992"/>
                  <a:pt x="3598484" y="4189044"/>
                </a:cubicBezTo>
                <a:cubicBezTo>
                  <a:pt x="3596754" y="4190111"/>
                  <a:pt x="3595443" y="4192250"/>
                  <a:pt x="3594971" y="4196698"/>
                </a:cubicBezTo>
                <a:cubicBezTo>
                  <a:pt x="3584674" y="4185805"/>
                  <a:pt x="3590455" y="4197885"/>
                  <a:pt x="3589971" y="4211958"/>
                </a:cubicBezTo>
                <a:cubicBezTo>
                  <a:pt x="3573870" y="4198179"/>
                  <a:pt x="3579156" y="4240607"/>
                  <a:pt x="3569135" y="4243705"/>
                </a:cubicBezTo>
                <a:cubicBezTo>
                  <a:pt x="3569142" y="4254351"/>
                  <a:pt x="3568856" y="4265362"/>
                  <a:pt x="3568210" y="4276468"/>
                </a:cubicBezTo>
                <a:lnTo>
                  <a:pt x="3567613" y="4282925"/>
                </a:lnTo>
                <a:cubicBezTo>
                  <a:pt x="3567553" y="4282949"/>
                  <a:pt x="3567492" y="4282974"/>
                  <a:pt x="3567432" y="4282999"/>
                </a:cubicBezTo>
                <a:cubicBezTo>
                  <a:pt x="3566940" y="4284280"/>
                  <a:pt x="3566607" y="4286359"/>
                  <a:pt x="3566464" y="4289697"/>
                </a:cubicBezTo>
                <a:lnTo>
                  <a:pt x="3566526" y="4294698"/>
                </a:lnTo>
                <a:lnTo>
                  <a:pt x="3565367" y="4307225"/>
                </a:lnTo>
                <a:lnTo>
                  <a:pt x="3563841" y="4311164"/>
                </a:lnTo>
                <a:lnTo>
                  <a:pt x="3561610" y="4312189"/>
                </a:lnTo>
                <a:lnTo>
                  <a:pt x="3561734" y="4313408"/>
                </a:lnTo>
                <a:cubicBezTo>
                  <a:pt x="3564537" y="4323096"/>
                  <a:pt x="3569544" y="4327053"/>
                  <a:pt x="3553832" y="4334910"/>
                </a:cubicBezTo>
                <a:cubicBezTo>
                  <a:pt x="3557797" y="4356533"/>
                  <a:pt x="3548502" y="4358433"/>
                  <a:pt x="3542564" y="4385380"/>
                </a:cubicBezTo>
                <a:cubicBezTo>
                  <a:pt x="3547050" y="4398267"/>
                  <a:pt x="3544091" y="4407098"/>
                  <a:pt x="3538724" y="4415150"/>
                </a:cubicBezTo>
                <a:cubicBezTo>
                  <a:pt x="3538633" y="4442707"/>
                  <a:pt x="3529920" y="4465824"/>
                  <a:pt x="3525348" y="4495753"/>
                </a:cubicBezTo>
                <a:cubicBezTo>
                  <a:pt x="3529387" y="4530212"/>
                  <a:pt x="3514579" y="4543935"/>
                  <a:pt x="3509749" y="4575934"/>
                </a:cubicBezTo>
                <a:cubicBezTo>
                  <a:pt x="3519579" y="4606914"/>
                  <a:pt x="3496418" y="4596497"/>
                  <a:pt x="3489779" y="4611927"/>
                </a:cubicBezTo>
                <a:lnTo>
                  <a:pt x="3488856" y="4616508"/>
                </a:lnTo>
                <a:lnTo>
                  <a:pt x="3489486" y="4629163"/>
                </a:lnTo>
                <a:lnTo>
                  <a:pt x="3490242" y="4633947"/>
                </a:lnTo>
                <a:cubicBezTo>
                  <a:pt x="3490570" y="4637233"/>
                  <a:pt x="3490539" y="4639406"/>
                  <a:pt x="3490244" y="4640894"/>
                </a:cubicBezTo>
                <a:lnTo>
                  <a:pt x="3490078" y="4641059"/>
                </a:lnTo>
                <a:lnTo>
                  <a:pt x="3490403" y="4647582"/>
                </a:lnTo>
                <a:cubicBezTo>
                  <a:pt x="3491330" y="4658608"/>
                  <a:pt x="3492590" y="4669354"/>
                  <a:pt x="3494082" y="4679601"/>
                </a:cubicBezTo>
                <a:cubicBezTo>
                  <a:pt x="3484854" y="4687754"/>
                  <a:pt x="3495864" y="4725869"/>
                  <a:pt x="3478421" y="4720918"/>
                </a:cubicBezTo>
                <a:cubicBezTo>
                  <a:pt x="3479918" y="4734712"/>
                  <a:pt x="3487176" y="4743359"/>
                  <a:pt x="3475730" y="4738188"/>
                </a:cubicBezTo>
                <a:cubicBezTo>
                  <a:pt x="3475894" y="4742712"/>
                  <a:pt x="3474928" y="4745450"/>
                  <a:pt x="3473409" y="4747368"/>
                </a:cubicBezTo>
                <a:lnTo>
                  <a:pt x="3472696" y="4747913"/>
                </a:lnTo>
                <a:lnTo>
                  <a:pt x="3476304" y="4778609"/>
                </a:lnTo>
                <a:lnTo>
                  <a:pt x="3475454" y="4782623"/>
                </a:lnTo>
                <a:lnTo>
                  <a:pt x="3479507" y="4802712"/>
                </a:lnTo>
                <a:lnTo>
                  <a:pt x="3480695" y="4813049"/>
                </a:lnTo>
                <a:lnTo>
                  <a:pt x="3482902" y="4816057"/>
                </a:lnTo>
                <a:cubicBezTo>
                  <a:pt x="3484247" y="4819259"/>
                  <a:pt x="3484834" y="4823783"/>
                  <a:pt x="3483703" y="4831270"/>
                </a:cubicBezTo>
                <a:lnTo>
                  <a:pt x="3483090" y="4832984"/>
                </a:lnTo>
                <a:lnTo>
                  <a:pt x="3486378" y="4845654"/>
                </a:lnTo>
                <a:cubicBezTo>
                  <a:pt x="3487893" y="4849755"/>
                  <a:pt x="3489817" y="4853416"/>
                  <a:pt x="3492309" y="4856425"/>
                </a:cubicBezTo>
                <a:cubicBezTo>
                  <a:pt x="3479133" y="4898390"/>
                  <a:pt x="3491371" y="4939174"/>
                  <a:pt x="3489182" y="4985308"/>
                </a:cubicBezTo>
                <a:cubicBezTo>
                  <a:pt x="3492413" y="5037202"/>
                  <a:pt x="3496839" y="5073159"/>
                  <a:pt x="3498182" y="5107346"/>
                </a:cubicBezTo>
                <a:cubicBezTo>
                  <a:pt x="3500266" y="5123329"/>
                  <a:pt x="3506680" y="5240376"/>
                  <a:pt x="3499225" y="5231073"/>
                </a:cubicBezTo>
                <a:cubicBezTo>
                  <a:pt x="3515247" y="5280090"/>
                  <a:pt x="3497607" y="5309911"/>
                  <a:pt x="3504960" y="5364785"/>
                </a:cubicBezTo>
                <a:cubicBezTo>
                  <a:pt x="3487546" y="5393671"/>
                  <a:pt x="3503686" y="5378336"/>
                  <a:pt x="3500486" y="5409009"/>
                </a:cubicBezTo>
                <a:cubicBezTo>
                  <a:pt x="3516561" y="5401350"/>
                  <a:pt x="3491544" y="5446009"/>
                  <a:pt x="3509710" y="5448570"/>
                </a:cubicBezTo>
                <a:cubicBezTo>
                  <a:pt x="3508555" y="5454072"/>
                  <a:pt x="3506859" y="5459319"/>
                  <a:pt x="3505022" y="5464568"/>
                </a:cubicBezTo>
                <a:lnTo>
                  <a:pt x="3504070" y="5467320"/>
                </a:lnTo>
                <a:lnTo>
                  <a:pt x="3503399" y="5478483"/>
                </a:lnTo>
                <a:lnTo>
                  <a:pt x="3499281" y="5481443"/>
                </a:lnTo>
                <a:lnTo>
                  <a:pt x="3499047" y="5616712"/>
                </a:lnTo>
                <a:cubicBezTo>
                  <a:pt x="3502347" y="5628424"/>
                  <a:pt x="3503819" y="5666768"/>
                  <a:pt x="3498775" y="5675291"/>
                </a:cubicBezTo>
                <a:cubicBezTo>
                  <a:pt x="3497984" y="5683547"/>
                  <a:pt x="3500335" y="5692400"/>
                  <a:pt x="3494739" y="5697458"/>
                </a:cubicBezTo>
                <a:cubicBezTo>
                  <a:pt x="3492180" y="5715432"/>
                  <a:pt x="3486290" y="5756597"/>
                  <a:pt x="3483423" y="5783137"/>
                </a:cubicBezTo>
                <a:cubicBezTo>
                  <a:pt x="3491452" y="5796973"/>
                  <a:pt x="3477643" y="5819988"/>
                  <a:pt x="3477532" y="5856699"/>
                </a:cubicBezTo>
                <a:cubicBezTo>
                  <a:pt x="3486776" y="5871818"/>
                  <a:pt x="3477340" y="5881447"/>
                  <a:pt x="3490032" y="5910638"/>
                </a:cubicBezTo>
                <a:cubicBezTo>
                  <a:pt x="3488930" y="5911913"/>
                  <a:pt x="3487924" y="5913488"/>
                  <a:pt x="3487046" y="5915313"/>
                </a:cubicBezTo>
                <a:cubicBezTo>
                  <a:pt x="3481941" y="5925917"/>
                  <a:pt x="3482137" y="5942505"/>
                  <a:pt x="3487484" y="5952365"/>
                </a:cubicBezTo>
                <a:cubicBezTo>
                  <a:pt x="3504666" y="5999029"/>
                  <a:pt x="3505019" y="6042078"/>
                  <a:pt x="3509266" y="6082373"/>
                </a:cubicBezTo>
                <a:cubicBezTo>
                  <a:pt x="3512265" y="6128005"/>
                  <a:pt x="3492950" y="6098121"/>
                  <a:pt x="3509564" y="6154771"/>
                </a:cubicBezTo>
                <a:cubicBezTo>
                  <a:pt x="3503223" y="6161045"/>
                  <a:pt x="3503062" y="6168289"/>
                  <a:pt x="3506404" y="6180433"/>
                </a:cubicBezTo>
                <a:cubicBezTo>
                  <a:pt x="3507378" y="6202614"/>
                  <a:pt x="3491084" y="6201180"/>
                  <a:pt x="3501312" y="6223427"/>
                </a:cubicBezTo>
                <a:cubicBezTo>
                  <a:pt x="3492497" y="6219559"/>
                  <a:pt x="3498753" y="6265580"/>
                  <a:pt x="3489469" y="6255476"/>
                </a:cubicBezTo>
                <a:cubicBezTo>
                  <a:pt x="3481791" y="6270065"/>
                  <a:pt x="3495037" y="6276996"/>
                  <a:pt x="3488398" y="6291462"/>
                </a:cubicBezTo>
                <a:cubicBezTo>
                  <a:pt x="3487099" y="6307679"/>
                  <a:pt x="3497555" y="6282019"/>
                  <a:pt x="3498547" y="6299935"/>
                </a:cubicBezTo>
                <a:cubicBezTo>
                  <a:pt x="3498173" y="6321676"/>
                  <a:pt x="3514193" y="6321381"/>
                  <a:pt x="3494028" y="6338390"/>
                </a:cubicBezTo>
                <a:lnTo>
                  <a:pt x="3486030" y="6396716"/>
                </a:lnTo>
                <a:cubicBezTo>
                  <a:pt x="3491309" y="6409668"/>
                  <a:pt x="3488928" y="6420134"/>
                  <a:pt x="3484103" y="6430386"/>
                </a:cubicBezTo>
                <a:cubicBezTo>
                  <a:pt x="3485763" y="6460632"/>
                  <a:pt x="3478568" y="6488285"/>
                  <a:pt x="3475922" y="6522318"/>
                </a:cubicBezTo>
                <a:cubicBezTo>
                  <a:pt x="3482128" y="6559051"/>
                  <a:pt x="3468277" y="6578006"/>
                  <a:pt x="3465506" y="6614374"/>
                </a:cubicBezTo>
                <a:cubicBezTo>
                  <a:pt x="3478925" y="6650248"/>
                  <a:pt x="3446064" y="6638174"/>
                  <a:pt x="3446789" y="6668768"/>
                </a:cubicBezTo>
                <a:cubicBezTo>
                  <a:pt x="3458869" y="6718505"/>
                  <a:pt x="3435878" y="6667592"/>
                  <a:pt x="3439582" y="6744454"/>
                </a:cubicBezTo>
                <a:cubicBezTo>
                  <a:pt x="3441631" y="6748797"/>
                  <a:pt x="3439393" y="6758101"/>
                  <a:pt x="3436538" y="6757102"/>
                </a:cubicBezTo>
                <a:cubicBezTo>
                  <a:pt x="3437461" y="6773941"/>
                  <a:pt x="3420846" y="6822488"/>
                  <a:pt x="3424061" y="6846522"/>
                </a:cubicBezTo>
                <a:lnTo>
                  <a:pt x="3423032" y="6858000"/>
                </a:lnTo>
                <a:lnTo>
                  <a:pt x="0" y="6858000"/>
                </a:lnTo>
                <a:close/>
              </a:path>
            </a:pathLst>
          </a:custGeom>
        </p:spPr>
      </p:pic>
    </p:spTree>
    <p:extLst>
      <p:ext uri="{BB962C8B-B14F-4D97-AF65-F5344CB8AC3E}">
        <p14:creationId xmlns:p14="http://schemas.microsoft.com/office/powerpoint/2010/main" val="3379017600"/>
      </p:ext>
    </p:extLst>
  </p:cSld>
  <p:clrMapOvr>
    <a:masterClrMapping/>
  </p:clrMapOvr>
  <p:transition advClick="0">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0E3BA6-4942-4AFC-B2F5-B9F2F485C56E}"/>
              </a:ext>
            </a:extLst>
          </p:cNvPr>
          <p:cNvSpPr>
            <a:spLocks noGrp="1"/>
          </p:cNvSpPr>
          <p:nvPr>
            <p:ph type="title"/>
          </p:nvPr>
        </p:nvSpPr>
        <p:spPr/>
        <p:txBody>
          <a:bodyPr/>
          <a:lstStyle/>
          <a:p>
            <a:pPr algn="ctr"/>
            <a:r>
              <a:rPr lang="en-US" sz="4400" b="1" dirty="0">
                <a:solidFill>
                  <a:srgbClr val="FF0000"/>
                </a:solidFill>
                <a:effectLst/>
              </a:rPr>
              <a:t>Concept of Carbon Credits Trading</a:t>
            </a:r>
            <a:endParaRPr lang="en-CA" dirty="0">
              <a:solidFill>
                <a:srgbClr val="FF0000"/>
              </a:solidFill>
            </a:endParaRPr>
          </a:p>
        </p:txBody>
      </p:sp>
      <p:pic>
        <p:nvPicPr>
          <p:cNvPr id="7" name="Content Placeholder 6">
            <a:extLst>
              <a:ext uri="{FF2B5EF4-FFF2-40B4-BE49-F238E27FC236}">
                <a16:creationId xmlns:a16="http://schemas.microsoft.com/office/drawing/2014/main" id="{E186B3CC-DE46-4253-AF15-930C7A9376BE}"/>
              </a:ext>
            </a:extLst>
          </p:cNvPr>
          <p:cNvPicPr>
            <a:picLocks noGrp="1" noChangeAspect="1"/>
          </p:cNvPicPr>
          <p:nvPr>
            <p:ph idx="1"/>
          </p:nvPr>
        </p:nvPicPr>
        <p:blipFill>
          <a:blip r:embed="rId2"/>
          <a:stretch>
            <a:fillRect/>
          </a:stretch>
        </p:blipFill>
        <p:spPr>
          <a:xfrm>
            <a:off x="2051567" y="1690688"/>
            <a:ext cx="8327406" cy="4351338"/>
          </a:xfrm>
        </p:spPr>
      </p:pic>
    </p:spTree>
    <p:extLst>
      <p:ext uri="{BB962C8B-B14F-4D97-AF65-F5344CB8AC3E}">
        <p14:creationId xmlns:p14="http://schemas.microsoft.com/office/powerpoint/2010/main" val="157944552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8">
            <a:extLst>
              <a:ext uri="{FF2B5EF4-FFF2-40B4-BE49-F238E27FC236}">
                <a16:creationId xmlns:a16="http://schemas.microsoft.com/office/drawing/2014/main" id="{C7FA33FF-088D-4F16-95A2-2C64D353DE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0">
            <a:extLst>
              <a:ext uri="{FF2B5EF4-FFF2-40B4-BE49-F238E27FC236}">
                <a16:creationId xmlns:a16="http://schemas.microsoft.com/office/drawing/2014/main" id="{A376EFB1-01CF-419F-ABF1-2AF02BBFCB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709160" cy="6858000"/>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2">
            <a:extLst>
              <a:ext uri="{FF2B5EF4-FFF2-40B4-BE49-F238E27FC236}">
                <a16:creationId xmlns:a16="http://schemas.microsoft.com/office/drawing/2014/main" id="{FF9DEA15-78BD-4750-AA18-B9F28A6D5A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284331" cy="6858000"/>
          </a:xfrm>
          <a:custGeom>
            <a:avLst/>
            <a:gdLst>
              <a:gd name="connsiteX0" fmla="*/ 0 w 4319042"/>
              <a:gd name="connsiteY0" fmla="*/ 0 h 6858000"/>
              <a:gd name="connsiteX1" fmla="*/ 1142888 w 4319042"/>
              <a:gd name="connsiteY1" fmla="*/ 0 h 6858000"/>
              <a:gd name="connsiteX2" fmla="*/ 4319042 w 4319042"/>
              <a:gd name="connsiteY2" fmla="*/ 6858000 h 6858000"/>
              <a:gd name="connsiteX3" fmla="*/ 0 w 431904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319042" h="6858000">
                <a:moveTo>
                  <a:pt x="0" y="0"/>
                </a:moveTo>
                <a:lnTo>
                  <a:pt x="1142888" y="0"/>
                </a:lnTo>
                <a:lnTo>
                  <a:pt x="4319042" y="6858000"/>
                </a:lnTo>
                <a:lnTo>
                  <a:pt x="0" y="6858000"/>
                </a:lnTo>
                <a:close/>
              </a:path>
            </a:pathLst>
          </a:cu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BBFE530-6EFC-47D9-A8AC-1AFD271C6C47}"/>
              </a:ext>
            </a:extLst>
          </p:cNvPr>
          <p:cNvSpPr>
            <a:spLocks noGrp="1"/>
          </p:cNvSpPr>
          <p:nvPr>
            <p:ph type="title"/>
          </p:nvPr>
        </p:nvSpPr>
        <p:spPr>
          <a:xfrm>
            <a:off x="804671" y="640263"/>
            <a:ext cx="3284331" cy="5254510"/>
          </a:xfrm>
        </p:spPr>
        <p:txBody>
          <a:bodyPr>
            <a:normAutofit/>
          </a:bodyPr>
          <a:lstStyle/>
          <a:p>
            <a:r>
              <a:rPr lang="en-US" b="1" dirty="0">
                <a:solidFill>
                  <a:schemeClr val="accent6">
                    <a:lumMod val="60000"/>
                    <a:lumOff val="40000"/>
                  </a:schemeClr>
                </a:solidFill>
                <a:effectLst/>
              </a:rPr>
              <a:t>Carbon Trade Exchange (CTX)</a:t>
            </a:r>
            <a:endParaRPr lang="en-CA" dirty="0">
              <a:solidFill>
                <a:schemeClr val="accent6">
                  <a:lumMod val="60000"/>
                  <a:lumOff val="40000"/>
                </a:schemeClr>
              </a:solidFill>
            </a:endParaRPr>
          </a:p>
        </p:txBody>
      </p:sp>
      <p:sp>
        <p:nvSpPr>
          <p:cNvPr id="3" name="Content Placeholder 2">
            <a:extLst>
              <a:ext uri="{FF2B5EF4-FFF2-40B4-BE49-F238E27FC236}">
                <a16:creationId xmlns:a16="http://schemas.microsoft.com/office/drawing/2014/main" id="{2512BB45-871F-426E-B096-20DE744E66D7}"/>
              </a:ext>
            </a:extLst>
          </p:cNvPr>
          <p:cNvSpPr>
            <a:spLocks noGrp="1"/>
          </p:cNvSpPr>
          <p:nvPr>
            <p:ph idx="1"/>
          </p:nvPr>
        </p:nvSpPr>
        <p:spPr>
          <a:xfrm>
            <a:off x="4892149" y="136525"/>
            <a:ext cx="7021555" cy="6584950"/>
          </a:xfrm>
        </p:spPr>
        <p:txBody>
          <a:bodyPr anchor="ctr">
            <a:normAutofit/>
          </a:bodyPr>
          <a:lstStyle/>
          <a:p>
            <a:pPr>
              <a:buFont typeface="Wingdings" pitchFamily="2" charset="2"/>
              <a:buChar char="Ø"/>
            </a:pPr>
            <a:r>
              <a:rPr lang="en-US" sz="2600" dirty="0">
                <a:solidFill>
                  <a:schemeClr val="bg1"/>
                </a:solidFill>
                <a:latin typeface="Times New Roman" panose="02020603050405020304" pitchFamily="18" charset="0"/>
                <a:cs typeface="Times New Roman" panose="02020603050405020304" pitchFamily="18" charset="0"/>
              </a:rPr>
              <a:t>For last 10 years, this exchange has been the </a:t>
            </a:r>
            <a:r>
              <a:rPr lang="en-US" sz="2600" b="1" dirty="0">
                <a:solidFill>
                  <a:schemeClr val="bg1"/>
                </a:solidFill>
                <a:latin typeface="Times New Roman" panose="02020603050405020304" pitchFamily="18" charset="0"/>
                <a:cs typeface="Times New Roman" panose="02020603050405020304" pitchFamily="18" charset="0"/>
              </a:rPr>
              <a:t>primary platform </a:t>
            </a:r>
            <a:r>
              <a:rPr lang="en-US" sz="2600" dirty="0">
                <a:solidFill>
                  <a:schemeClr val="bg1"/>
                </a:solidFill>
                <a:latin typeface="Times New Roman" panose="02020603050405020304" pitchFamily="18" charset="0"/>
                <a:cs typeface="Times New Roman" panose="02020603050405020304" pitchFamily="18" charset="0"/>
              </a:rPr>
              <a:t>for trading of Carbon Credits in the world.</a:t>
            </a:r>
          </a:p>
          <a:p>
            <a:pPr>
              <a:buFont typeface="Wingdings" pitchFamily="2" charset="2"/>
              <a:buChar char="Ø"/>
            </a:pPr>
            <a:r>
              <a:rPr lang="en-US" sz="2600" dirty="0">
                <a:solidFill>
                  <a:schemeClr val="bg1"/>
                </a:solidFill>
                <a:latin typeface="Times New Roman" panose="02020603050405020304" pitchFamily="18" charset="0"/>
                <a:cs typeface="Times New Roman" panose="02020603050405020304" pitchFamily="18" charset="0"/>
              </a:rPr>
              <a:t>CTX provides </a:t>
            </a:r>
            <a:r>
              <a:rPr lang="en-US" sz="2600" b="1" dirty="0">
                <a:solidFill>
                  <a:schemeClr val="bg1"/>
                </a:solidFill>
                <a:latin typeface="Times New Roman" panose="02020603050405020304" pitchFamily="18" charset="0"/>
                <a:cs typeface="Times New Roman" panose="02020603050405020304" pitchFamily="18" charset="0"/>
              </a:rPr>
              <a:t>regular help </a:t>
            </a:r>
            <a:r>
              <a:rPr lang="en-US" sz="2600" dirty="0">
                <a:solidFill>
                  <a:schemeClr val="bg1"/>
                </a:solidFill>
                <a:latin typeface="Times New Roman" panose="02020603050405020304" pitchFamily="18" charset="0"/>
                <a:cs typeface="Times New Roman" panose="02020603050405020304" pitchFamily="18" charset="0"/>
              </a:rPr>
              <a:t>to the project developers, traders, corporate, Non-Government Organizations (NGOs), etc. for secured trading of carbon credits. </a:t>
            </a:r>
          </a:p>
          <a:p>
            <a:pPr>
              <a:buFont typeface="Wingdings" pitchFamily="2" charset="2"/>
              <a:buChar char="Ø"/>
            </a:pPr>
            <a:r>
              <a:rPr lang="en-US" sz="2600" dirty="0">
                <a:solidFill>
                  <a:schemeClr val="bg1"/>
                </a:solidFill>
                <a:latin typeface="Times New Roman" panose="02020603050405020304" pitchFamily="18" charset="0"/>
                <a:cs typeface="Times New Roman" panose="02020603050405020304" pitchFamily="18" charset="0"/>
              </a:rPr>
              <a:t>The initial registration charges to join CTX is nothing, but it </a:t>
            </a:r>
            <a:r>
              <a:rPr lang="en-US" sz="2600" b="1" dirty="0">
                <a:solidFill>
                  <a:schemeClr val="bg1"/>
                </a:solidFill>
                <a:latin typeface="Times New Roman" panose="02020603050405020304" pitchFamily="18" charset="0"/>
                <a:cs typeface="Times New Roman" panose="02020603050405020304" pitchFamily="18" charset="0"/>
              </a:rPr>
              <a:t>costs 2% of completed sale revenues</a:t>
            </a:r>
            <a:r>
              <a:rPr lang="en-US" sz="2600" dirty="0">
                <a:solidFill>
                  <a:schemeClr val="bg1"/>
                </a:solidFill>
                <a:latin typeface="Times New Roman" panose="02020603050405020304" pitchFamily="18" charset="0"/>
                <a:cs typeface="Times New Roman" panose="02020603050405020304" pitchFamily="18" charset="0"/>
              </a:rPr>
              <a:t> of carbon credits.  </a:t>
            </a:r>
          </a:p>
          <a:p>
            <a:endParaRPr lang="en-CA" sz="1700" dirty="0">
              <a:solidFill>
                <a:schemeClr val="bg1"/>
              </a:solidFill>
            </a:endParaRPr>
          </a:p>
        </p:txBody>
      </p:sp>
      <p:sp>
        <p:nvSpPr>
          <p:cNvPr id="4" name="Slide Number Placeholder 3">
            <a:extLst>
              <a:ext uri="{FF2B5EF4-FFF2-40B4-BE49-F238E27FC236}">
                <a16:creationId xmlns:a16="http://schemas.microsoft.com/office/drawing/2014/main" id="{F228FBCE-8C11-4EBA-863B-E4755635C433}"/>
              </a:ext>
            </a:extLst>
          </p:cNvPr>
          <p:cNvSpPr>
            <a:spLocks noGrp="1"/>
          </p:cNvSpPr>
          <p:nvPr>
            <p:ph type="sldNum" sz="quarter" idx="12"/>
          </p:nvPr>
        </p:nvSpPr>
        <p:spPr>
          <a:xfrm>
            <a:off x="8644128" y="6356350"/>
            <a:ext cx="2743200" cy="365125"/>
          </a:xfrm>
        </p:spPr>
        <p:txBody>
          <a:bodyPr>
            <a:normAutofit/>
          </a:bodyPr>
          <a:lstStyle/>
          <a:p>
            <a:pPr>
              <a:spcAft>
                <a:spcPts val="600"/>
              </a:spcAft>
            </a:pPr>
            <a:fld id="{07C7FEC9-823B-411C-9F20-A0DC9D0A7E4E}" type="slidenum">
              <a:rPr lang="en-US">
                <a:solidFill>
                  <a:schemeClr val="bg1">
                    <a:alpha val="80000"/>
                  </a:schemeClr>
                </a:solidFill>
              </a:rPr>
              <a:pPr>
                <a:spcAft>
                  <a:spcPts val="600"/>
                </a:spcAft>
              </a:pPr>
              <a:t>8</a:t>
            </a:fld>
            <a:endParaRPr lang="en-US">
              <a:solidFill>
                <a:schemeClr val="bg1">
                  <a:alpha val="80000"/>
                </a:schemeClr>
              </a:solidFill>
            </a:endParaRPr>
          </a:p>
        </p:txBody>
      </p:sp>
    </p:spTree>
    <p:extLst>
      <p:ext uri="{BB962C8B-B14F-4D97-AF65-F5344CB8AC3E}">
        <p14:creationId xmlns:p14="http://schemas.microsoft.com/office/powerpoint/2010/main" val="1275710863"/>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8">
            <a:extLst>
              <a:ext uri="{FF2B5EF4-FFF2-40B4-BE49-F238E27FC236}">
                <a16:creationId xmlns:a16="http://schemas.microsoft.com/office/drawing/2014/main" id="{C7FA33FF-088D-4F16-95A2-2C64D353DE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0">
            <a:extLst>
              <a:ext uri="{FF2B5EF4-FFF2-40B4-BE49-F238E27FC236}">
                <a16:creationId xmlns:a16="http://schemas.microsoft.com/office/drawing/2014/main" id="{A376EFB1-01CF-419F-ABF1-2AF02BBFCB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709160" cy="6858000"/>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2">
            <a:extLst>
              <a:ext uri="{FF2B5EF4-FFF2-40B4-BE49-F238E27FC236}">
                <a16:creationId xmlns:a16="http://schemas.microsoft.com/office/drawing/2014/main" id="{FF9DEA15-78BD-4750-AA18-B9F28A6D5A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284331" cy="6858000"/>
          </a:xfrm>
          <a:custGeom>
            <a:avLst/>
            <a:gdLst>
              <a:gd name="connsiteX0" fmla="*/ 0 w 4319042"/>
              <a:gd name="connsiteY0" fmla="*/ 0 h 6858000"/>
              <a:gd name="connsiteX1" fmla="*/ 1142888 w 4319042"/>
              <a:gd name="connsiteY1" fmla="*/ 0 h 6858000"/>
              <a:gd name="connsiteX2" fmla="*/ 4319042 w 4319042"/>
              <a:gd name="connsiteY2" fmla="*/ 6858000 h 6858000"/>
              <a:gd name="connsiteX3" fmla="*/ 0 w 431904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319042" h="6858000">
                <a:moveTo>
                  <a:pt x="0" y="0"/>
                </a:moveTo>
                <a:lnTo>
                  <a:pt x="1142888" y="0"/>
                </a:lnTo>
                <a:lnTo>
                  <a:pt x="4319042" y="6858000"/>
                </a:lnTo>
                <a:lnTo>
                  <a:pt x="0" y="6858000"/>
                </a:lnTo>
                <a:close/>
              </a:path>
            </a:pathLst>
          </a:cu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BBFE530-6EFC-47D9-A8AC-1AFD271C6C47}"/>
              </a:ext>
            </a:extLst>
          </p:cNvPr>
          <p:cNvSpPr>
            <a:spLocks noGrp="1"/>
          </p:cNvSpPr>
          <p:nvPr>
            <p:ph type="title"/>
          </p:nvPr>
        </p:nvSpPr>
        <p:spPr>
          <a:xfrm>
            <a:off x="804671" y="640263"/>
            <a:ext cx="3284331" cy="5254510"/>
          </a:xfrm>
        </p:spPr>
        <p:txBody>
          <a:bodyPr>
            <a:normAutofit/>
          </a:bodyPr>
          <a:lstStyle/>
          <a:p>
            <a:r>
              <a:rPr lang="en-US" b="1" dirty="0">
                <a:solidFill>
                  <a:schemeClr val="accent6">
                    <a:lumMod val="60000"/>
                    <a:lumOff val="40000"/>
                  </a:schemeClr>
                </a:solidFill>
                <a:effectLst/>
              </a:rPr>
              <a:t>Carbon Trade Exchange (CTX)</a:t>
            </a:r>
            <a:endParaRPr lang="en-CA" dirty="0">
              <a:solidFill>
                <a:schemeClr val="accent6">
                  <a:lumMod val="60000"/>
                  <a:lumOff val="40000"/>
                </a:schemeClr>
              </a:solidFill>
            </a:endParaRPr>
          </a:p>
        </p:txBody>
      </p:sp>
      <p:sp>
        <p:nvSpPr>
          <p:cNvPr id="3" name="Content Placeholder 2">
            <a:extLst>
              <a:ext uri="{FF2B5EF4-FFF2-40B4-BE49-F238E27FC236}">
                <a16:creationId xmlns:a16="http://schemas.microsoft.com/office/drawing/2014/main" id="{2512BB45-871F-426E-B096-20DE744E66D7}"/>
              </a:ext>
            </a:extLst>
          </p:cNvPr>
          <p:cNvSpPr>
            <a:spLocks noGrp="1"/>
          </p:cNvSpPr>
          <p:nvPr>
            <p:ph idx="1"/>
          </p:nvPr>
        </p:nvSpPr>
        <p:spPr>
          <a:xfrm>
            <a:off x="4892149" y="136525"/>
            <a:ext cx="7021555" cy="6584950"/>
          </a:xfrm>
        </p:spPr>
        <p:txBody>
          <a:bodyPr anchor="ctr">
            <a:normAutofit/>
          </a:bodyPr>
          <a:lstStyle/>
          <a:p>
            <a:pPr>
              <a:buFont typeface="Wingdings" pitchFamily="2" charset="2"/>
              <a:buChar char="Ø"/>
            </a:pPr>
            <a:r>
              <a:rPr lang="en-US" sz="2600" dirty="0">
                <a:solidFill>
                  <a:schemeClr val="bg1"/>
                </a:solidFill>
                <a:latin typeface="Times New Roman" panose="02020603050405020304" pitchFamily="18" charset="0"/>
                <a:cs typeface="Times New Roman" panose="02020603050405020304" pitchFamily="18" charset="0"/>
              </a:rPr>
              <a:t>The </a:t>
            </a:r>
            <a:r>
              <a:rPr lang="en-US" sz="2600" b="1" dirty="0">
                <a:solidFill>
                  <a:schemeClr val="bg1"/>
                </a:solidFill>
                <a:latin typeface="Times New Roman" panose="02020603050405020304" pitchFamily="18" charset="0"/>
                <a:cs typeface="Times New Roman" panose="02020603050405020304" pitchFamily="18" charset="0"/>
              </a:rPr>
              <a:t>key features </a:t>
            </a:r>
            <a:r>
              <a:rPr lang="en-US" sz="2600" dirty="0">
                <a:solidFill>
                  <a:schemeClr val="bg1"/>
                </a:solidFill>
                <a:latin typeface="Times New Roman" panose="02020603050405020304" pitchFamily="18" charset="0"/>
                <a:cs typeface="Times New Roman" panose="02020603050405020304" pitchFamily="18" charset="0"/>
              </a:rPr>
              <a:t>of CTX are as mentioned below:</a:t>
            </a:r>
          </a:p>
          <a:p>
            <a:pPr marL="457200" lvl="0">
              <a:spcBef>
                <a:spcPts val="600"/>
              </a:spcBef>
              <a:buFont typeface="Wingdings" pitchFamily="2" charset="2"/>
              <a:buChar char="v"/>
            </a:pPr>
            <a:r>
              <a:rPr lang="en-US" sz="2600" dirty="0">
                <a:solidFill>
                  <a:schemeClr val="bg1"/>
                </a:solidFill>
                <a:latin typeface="Times New Roman" panose="02020603050405020304" pitchFamily="18" charset="0"/>
                <a:cs typeface="Times New Roman" panose="02020603050405020304" pitchFamily="18" charset="0"/>
              </a:rPr>
              <a:t>The </a:t>
            </a:r>
            <a:r>
              <a:rPr lang="en-US" sz="2600" b="1" dirty="0">
                <a:solidFill>
                  <a:schemeClr val="bg1"/>
                </a:solidFill>
                <a:latin typeface="Times New Roman" panose="02020603050405020304" pitchFamily="18" charset="0"/>
                <a:cs typeface="Times New Roman" panose="02020603050405020304" pitchFamily="18" charset="0"/>
              </a:rPr>
              <a:t>settlement and clearing of funds </a:t>
            </a:r>
            <a:r>
              <a:rPr lang="en-US" sz="2600" dirty="0">
                <a:solidFill>
                  <a:schemeClr val="bg1"/>
                </a:solidFill>
                <a:latin typeface="Times New Roman" panose="02020603050405020304" pitchFamily="18" charset="0"/>
                <a:cs typeface="Times New Roman" panose="02020603050405020304" pitchFamily="18" charset="0"/>
              </a:rPr>
              <a:t>and credits is on an </a:t>
            </a:r>
            <a:r>
              <a:rPr lang="en-US" sz="2600" b="1" dirty="0">
                <a:solidFill>
                  <a:schemeClr val="bg1"/>
                </a:solidFill>
                <a:latin typeface="Times New Roman" panose="02020603050405020304" pitchFamily="18" charset="0"/>
                <a:cs typeface="Times New Roman" panose="02020603050405020304" pitchFamily="18" charset="0"/>
              </a:rPr>
              <a:t>immediate</a:t>
            </a:r>
            <a:r>
              <a:rPr lang="en-US" sz="2600" dirty="0">
                <a:solidFill>
                  <a:schemeClr val="bg1"/>
                </a:solidFill>
                <a:latin typeface="Times New Roman" panose="02020603050405020304" pitchFamily="18" charset="0"/>
                <a:cs typeface="Times New Roman" panose="02020603050405020304" pitchFamily="18" charset="0"/>
              </a:rPr>
              <a:t> basis.</a:t>
            </a:r>
          </a:p>
          <a:p>
            <a:pPr marL="457200" lvl="0">
              <a:spcBef>
                <a:spcPts val="600"/>
              </a:spcBef>
              <a:buFont typeface="Wingdings" pitchFamily="2" charset="2"/>
              <a:buChar char="v"/>
            </a:pPr>
            <a:r>
              <a:rPr lang="en-US" sz="2600" dirty="0">
                <a:solidFill>
                  <a:schemeClr val="bg1"/>
                </a:solidFill>
                <a:latin typeface="Times New Roman" panose="02020603050405020304" pitchFamily="18" charset="0"/>
                <a:cs typeface="Times New Roman" panose="02020603050405020304" pitchFamily="18" charset="0"/>
              </a:rPr>
              <a:t>Complete </a:t>
            </a:r>
            <a:r>
              <a:rPr lang="en-US" sz="2600" b="1" dirty="0">
                <a:solidFill>
                  <a:schemeClr val="bg1"/>
                </a:solidFill>
                <a:latin typeface="Times New Roman" panose="02020603050405020304" pitchFamily="18" charset="0"/>
                <a:cs typeface="Times New Roman" panose="02020603050405020304" pitchFamily="18" charset="0"/>
              </a:rPr>
              <a:t>security checks and full encryption </a:t>
            </a:r>
            <a:r>
              <a:rPr lang="en-US" sz="2600" dirty="0">
                <a:solidFill>
                  <a:schemeClr val="bg1"/>
                </a:solidFill>
                <a:latin typeface="Times New Roman" panose="02020603050405020304" pitchFamily="18" charset="0"/>
                <a:cs typeface="Times New Roman" panose="02020603050405020304" pitchFamily="18" charset="0"/>
              </a:rPr>
              <a:t>are provided to all the members.</a:t>
            </a:r>
          </a:p>
          <a:p>
            <a:pPr marL="457200" lvl="0">
              <a:spcBef>
                <a:spcPts val="600"/>
              </a:spcBef>
              <a:buFont typeface="Wingdings" pitchFamily="2" charset="2"/>
              <a:buChar char="v"/>
            </a:pPr>
            <a:r>
              <a:rPr lang="en-US" sz="2600" b="1" dirty="0">
                <a:solidFill>
                  <a:schemeClr val="bg1"/>
                </a:solidFill>
                <a:latin typeface="Times New Roman" panose="02020603050405020304" pitchFamily="18" charset="0"/>
                <a:cs typeface="Times New Roman" panose="02020603050405020304" pitchFamily="18" charset="0"/>
              </a:rPr>
              <a:t>Live information, related to market</a:t>
            </a:r>
            <a:r>
              <a:rPr lang="en-US" sz="2600" dirty="0">
                <a:solidFill>
                  <a:schemeClr val="bg1"/>
                </a:solidFill>
                <a:latin typeface="Times New Roman" panose="02020603050405020304" pitchFamily="18" charset="0"/>
                <a:cs typeface="Times New Roman" panose="02020603050405020304" pitchFamily="18" charset="0"/>
              </a:rPr>
              <a:t>, is provided to the buyers that helps in understanding the sales’ trends and project characteristics.  </a:t>
            </a:r>
          </a:p>
          <a:p>
            <a:pPr marL="457200" lvl="0">
              <a:spcBef>
                <a:spcPts val="600"/>
              </a:spcBef>
              <a:buFont typeface="Wingdings" pitchFamily="2" charset="2"/>
              <a:buChar char="v"/>
            </a:pPr>
            <a:r>
              <a:rPr lang="en-US" sz="2600" dirty="0">
                <a:solidFill>
                  <a:schemeClr val="bg1"/>
                </a:solidFill>
                <a:latin typeface="Times New Roman" panose="02020603050405020304" pitchFamily="18" charset="0"/>
                <a:cs typeface="Times New Roman" panose="02020603050405020304" pitchFamily="18" charset="0"/>
              </a:rPr>
              <a:t>Any buyer can purchase and sell in one of the four currencies i.e., Euro, GBP, USD and AUD. </a:t>
            </a:r>
          </a:p>
          <a:p>
            <a:endParaRPr lang="en-CA" sz="1700" dirty="0">
              <a:solidFill>
                <a:schemeClr val="bg1"/>
              </a:solidFill>
            </a:endParaRPr>
          </a:p>
        </p:txBody>
      </p:sp>
      <p:sp>
        <p:nvSpPr>
          <p:cNvPr id="4" name="Slide Number Placeholder 3">
            <a:extLst>
              <a:ext uri="{FF2B5EF4-FFF2-40B4-BE49-F238E27FC236}">
                <a16:creationId xmlns:a16="http://schemas.microsoft.com/office/drawing/2014/main" id="{F228FBCE-8C11-4EBA-863B-E4755635C433}"/>
              </a:ext>
            </a:extLst>
          </p:cNvPr>
          <p:cNvSpPr>
            <a:spLocks noGrp="1"/>
          </p:cNvSpPr>
          <p:nvPr>
            <p:ph type="sldNum" sz="quarter" idx="12"/>
          </p:nvPr>
        </p:nvSpPr>
        <p:spPr>
          <a:xfrm>
            <a:off x="8644128" y="6356350"/>
            <a:ext cx="2743200" cy="365125"/>
          </a:xfrm>
        </p:spPr>
        <p:txBody>
          <a:bodyPr>
            <a:normAutofit/>
          </a:bodyPr>
          <a:lstStyle/>
          <a:p>
            <a:pPr>
              <a:spcAft>
                <a:spcPts val="600"/>
              </a:spcAft>
            </a:pPr>
            <a:fld id="{07C7FEC9-823B-411C-9F20-A0DC9D0A7E4E}" type="slidenum">
              <a:rPr lang="en-US">
                <a:solidFill>
                  <a:schemeClr val="bg1">
                    <a:alpha val="80000"/>
                  </a:schemeClr>
                </a:solidFill>
              </a:rPr>
              <a:pPr>
                <a:spcAft>
                  <a:spcPts val="600"/>
                </a:spcAft>
              </a:pPr>
              <a:t>9</a:t>
            </a:fld>
            <a:endParaRPr lang="en-US">
              <a:solidFill>
                <a:schemeClr val="bg1">
                  <a:alpha val="80000"/>
                </a:schemeClr>
              </a:solidFill>
            </a:endParaRPr>
          </a:p>
        </p:txBody>
      </p:sp>
    </p:spTree>
    <p:extLst>
      <p:ext uri="{BB962C8B-B14F-4D97-AF65-F5344CB8AC3E}">
        <p14:creationId xmlns:p14="http://schemas.microsoft.com/office/powerpoint/2010/main" val="2165548473"/>
      </p:ext>
    </p:extLst>
  </p:cSld>
  <p:clrMapOvr>
    <a:overrideClrMapping bg1="dk1" tx1="lt1" bg2="dk2" tx2="lt2" accent1="accent1" accent2="accent2" accent3="accent3" accent4="accent4" accent5="accent5" accent6="accent6" hlink="hlink" folHlink="folHlink"/>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Facet</Template>
  <TotalTime>4231</TotalTime>
  <Words>4448</Words>
  <Application>Microsoft Office PowerPoint</Application>
  <PresentationFormat>Widescreen</PresentationFormat>
  <Paragraphs>506</Paragraphs>
  <Slides>40</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40</vt:i4>
      </vt:variant>
    </vt:vector>
  </HeadingPairs>
  <TitlesOfParts>
    <vt:vector size="48" baseType="lpstr">
      <vt:lpstr>Arial</vt:lpstr>
      <vt:lpstr>Calibri</vt:lpstr>
      <vt:lpstr>Calibri Light</vt:lpstr>
      <vt:lpstr>Montserrat</vt:lpstr>
      <vt:lpstr>Symbol</vt:lpstr>
      <vt:lpstr>Times New Roman</vt:lpstr>
      <vt:lpstr>Wingdings</vt:lpstr>
      <vt:lpstr>Office Theme</vt:lpstr>
      <vt:lpstr>Analysis of Carbon Credit Trading (CCT) Practices: A Study of Manufacturing Organizations in British Columbia, Canada  </vt:lpstr>
      <vt:lpstr>FLOW OF PRESENTATION</vt:lpstr>
      <vt:lpstr>Introduction</vt:lpstr>
      <vt:lpstr>Introduction</vt:lpstr>
      <vt:lpstr>Kyoto Protocol</vt:lpstr>
      <vt:lpstr>Carbon Credits Trading Policy Framework</vt:lpstr>
      <vt:lpstr>Concept of Carbon Credits Trading</vt:lpstr>
      <vt:lpstr>Carbon Trade Exchange (CTX)</vt:lpstr>
      <vt:lpstr>Carbon Trade Exchange (CTX)</vt:lpstr>
      <vt:lpstr>CARBON CREDIT </vt:lpstr>
      <vt:lpstr>BACKGROUND</vt:lpstr>
      <vt:lpstr>BACKGROUND</vt:lpstr>
      <vt:lpstr>BACKGROUND</vt:lpstr>
      <vt:lpstr>BACKGROUND</vt:lpstr>
      <vt:lpstr> GHGs Emissions in Energy and Other Industrial Sectors in Canada in the year 2020 </vt:lpstr>
      <vt:lpstr>The breakdown of Canada’s emissions by greenhouse gases </vt:lpstr>
      <vt:lpstr>Carbon-dioxide Emission of Top 10 Countries</vt:lpstr>
      <vt:lpstr>CAUSES OF GHGs</vt:lpstr>
      <vt:lpstr>GHGs EMISSIONS FROM EXTENSIVE INDUSTRIAL FACILITIES IN BC</vt:lpstr>
      <vt:lpstr>METHODOLOGY: DESIGN AND TESTING</vt:lpstr>
      <vt:lpstr>METHODOLOGY: DESIGN AND TESTING  </vt:lpstr>
      <vt:lpstr>METHODOLOGY: DESIGN AND TESTING  </vt:lpstr>
      <vt:lpstr>FINDINGS: STATISTICAL ANALYSIS OF FACTORS FOR THE CARBON CREDIT TRADING </vt:lpstr>
      <vt:lpstr>  Rate the mentioned factors concerning carbon credits trading on organizations’ profiles  (5- Strongly agree 4- Agree 3- Neutral 2- Disagree 1- Strongly disagree) </vt:lpstr>
      <vt:lpstr>Calculation of relative importance value</vt:lpstr>
      <vt:lpstr>   RELATIVE IMPORTANCE INDEX (RANGING 0 TO 1) </vt:lpstr>
      <vt:lpstr>Some more results and inferences</vt:lpstr>
      <vt:lpstr>More results and inferences…</vt:lpstr>
      <vt:lpstr>Some more results and inferences…….</vt:lpstr>
      <vt:lpstr>Implications of Carbon Credits Trading   </vt:lpstr>
      <vt:lpstr>Some suggestions </vt:lpstr>
      <vt:lpstr>Some more suggestions…</vt:lpstr>
      <vt:lpstr> CONCLUSION </vt:lpstr>
      <vt:lpstr> FUTURE DIRECTIONS </vt:lpstr>
      <vt:lpstr> References </vt:lpstr>
      <vt:lpstr> References </vt:lpstr>
      <vt:lpstr> References </vt:lpstr>
      <vt:lpstr> References </vt:lpstr>
      <vt:lpstr> References </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Analysis of Carbon Credit Trading (CCT) Practices: A Study of Manufacturing Organizations in British Columbia, Canada</dc:title>
  <dc:creator>Ajay Garg</dc:creator>
  <cp:lastModifiedBy>Ajay Garg</cp:lastModifiedBy>
  <cp:revision>23</cp:revision>
  <dcterms:created xsi:type="dcterms:W3CDTF">2021-02-12T17:43:19Z</dcterms:created>
  <dcterms:modified xsi:type="dcterms:W3CDTF">2021-03-23T17:03:54Z</dcterms:modified>
</cp:coreProperties>
</file>