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36" r:id="rId1"/>
  </p:sldMasterIdLst>
  <p:notesMasterIdLst>
    <p:notesMasterId r:id="rId42"/>
  </p:notesMasterIdLst>
  <p:sldIdLst>
    <p:sldId id="287" r:id="rId2"/>
    <p:sldId id="490" r:id="rId3"/>
    <p:sldId id="489" r:id="rId4"/>
    <p:sldId id="513" r:id="rId5"/>
    <p:sldId id="496" r:id="rId6"/>
    <p:sldId id="497" r:id="rId7"/>
    <p:sldId id="498" r:id="rId8"/>
    <p:sldId id="499" r:id="rId9"/>
    <p:sldId id="500" r:id="rId10"/>
    <p:sldId id="501" r:id="rId11"/>
    <p:sldId id="502" r:id="rId12"/>
    <p:sldId id="503" r:id="rId13"/>
    <p:sldId id="504" r:id="rId14"/>
    <p:sldId id="505" r:id="rId15"/>
    <p:sldId id="506" r:id="rId16"/>
    <p:sldId id="507" r:id="rId17"/>
    <p:sldId id="508" r:id="rId18"/>
    <p:sldId id="509" r:id="rId19"/>
    <p:sldId id="510" r:id="rId20"/>
    <p:sldId id="511" r:id="rId21"/>
    <p:sldId id="512" r:id="rId22"/>
    <p:sldId id="491" r:id="rId23"/>
    <p:sldId id="493" r:id="rId24"/>
    <p:sldId id="494" r:id="rId25"/>
    <p:sldId id="478" r:id="rId26"/>
    <p:sldId id="479" r:id="rId27"/>
    <p:sldId id="483" r:id="rId28"/>
    <p:sldId id="480" r:id="rId29"/>
    <p:sldId id="481" r:id="rId30"/>
    <p:sldId id="482" r:id="rId31"/>
    <p:sldId id="484" r:id="rId32"/>
    <p:sldId id="477" r:id="rId33"/>
    <p:sldId id="486" r:id="rId34"/>
    <p:sldId id="485" r:id="rId35"/>
    <p:sldId id="462" r:id="rId36"/>
    <p:sldId id="464" r:id="rId37"/>
    <p:sldId id="488" r:id="rId38"/>
    <p:sldId id="448" r:id="rId39"/>
    <p:sldId id="487" r:id="rId40"/>
    <p:sldId id="492" r:id="rId4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B64B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331" autoAdjust="0"/>
    <p:restoredTop sz="94660"/>
  </p:normalViewPr>
  <p:slideViewPr>
    <p:cSldViewPr snapToGrid="0">
      <p:cViewPr varScale="1">
        <p:scale>
          <a:sx n="68" d="100"/>
          <a:sy n="68" d="100"/>
        </p:scale>
        <p:origin x="269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636ABFC-4B7A-4CC3-8CA4-5EFB2006BC46}" type="datetimeFigureOut">
              <a:rPr lang="en-US" smtClean="0"/>
              <a:t>5/7/2022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7712B56-8E8E-4BA7-B220-FC7699A138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41162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3A7DA0-2D0D-D045-AA64-A5F037E9E09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132F605-0121-C445-94BD-32B2FC071B1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F863B5-66A9-0D4F-8534-F21F9BA83C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248D06-6C9C-4117-9AA9-C105D3AABCB0}" type="datetimeFigureOut">
              <a:rPr lang="en-US" smtClean="0"/>
              <a:t>5/7/2022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F8606F-C75C-2545-A8B1-91F169D44F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328C10-6B62-3744-888D-D0FB0F9277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653C1C-ED29-4657-A6E4-203623AEF1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33954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F7027F-45F0-9848-BFDB-1B92E635E1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4DD90EA-5461-EA42-925F-66F91367C15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B360D5-444E-F649-B227-C987A9B3C2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248D06-6C9C-4117-9AA9-C105D3AABCB0}" type="datetimeFigureOut">
              <a:rPr lang="en-US" smtClean="0"/>
              <a:t>5/7/2022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226CFB-4A1A-C546-8328-74FCE88692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F4550A-921B-6046-827E-EBF3ED195D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653C1C-ED29-4657-A6E4-203623AEF1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9902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A65769A-2E93-0D42-A8D9-B42BF1759F8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9668DDF-2A15-5545-A907-BC3CF1C862E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C7328C-2D25-8E49-8CC4-5220CEC73B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248D06-6C9C-4117-9AA9-C105D3AABCB0}" type="datetimeFigureOut">
              <a:rPr lang="en-US" smtClean="0"/>
              <a:t>5/7/2022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7459BC-DCEA-4A4B-B6C5-EBE37A3AC0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565236-D185-B741-B5AF-EAE9C89A7D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653C1C-ED29-4657-A6E4-203623AEF1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35989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39B961-6159-114B-B839-ABC795CBD4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B74A57-9D6D-C74A-84CE-BCD2CBBC07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043C05-E2AF-C241-BB70-217C9356A4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248D06-6C9C-4117-9AA9-C105D3AABCB0}" type="datetimeFigureOut">
              <a:rPr lang="en-US" smtClean="0"/>
              <a:t>5/7/2022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BD50E1-BA6F-5F4B-A2A6-2A3E0C7B9A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F66380-6680-5F46-AB74-9E8E5AAF28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653C1C-ED29-4657-A6E4-203623AEF1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24757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BA69BB-82F2-5343-BE30-950DA499BA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709FD9C-3613-6D47-9626-0F339FA801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8FA3B2-2645-D441-98E8-85BC992B78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248D06-6C9C-4117-9AA9-C105D3AABCB0}" type="datetimeFigureOut">
              <a:rPr lang="en-US" smtClean="0"/>
              <a:t>5/7/2022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92D162-B470-C846-8828-5A222F8539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3F5F4E-FAA3-B64A-AA3F-58CD02C0FE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653C1C-ED29-4657-A6E4-203623AEF1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43260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88BEBF-EFBA-104B-8BD1-C2EF39C552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E8A43E-50E3-754C-B651-CA2717B592E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D689180-51C3-5940-A3DA-7D7A2CFEE2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226D79C-48D6-A447-B8D6-2EDD48C9F5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248D06-6C9C-4117-9AA9-C105D3AABCB0}" type="datetimeFigureOut">
              <a:rPr lang="en-US" smtClean="0"/>
              <a:t>5/7/2022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2BDDAA7-6706-B94E-85E2-54D3B48449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E4BA34A-9EAF-BF40-A8C3-BFE41FD8F5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653C1C-ED29-4657-A6E4-203623AEF1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5752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4DE1D1-48D7-E04D-B520-2C981CBD6A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8E8D07A-BAF5-7C49-8556-BF16C840D3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484EBA3-5099-C944-B542-8C2DB3A892A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2AA5067-A91F-BB4F-9947-200E8A5A17E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5037CBF-518D-F24A-9D3A-FFED2F33B0E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4DF34A1-C37F-B243-A301-4254EE53C5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248D06-6C9C-4117-9AA9-C105D3AABCB0}" type="datetimeFigureOut">
              <a:rPr lang="en-US" smtClean="0"/>
              <a:t>5/7/2022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7FB33A8-89E9-424F-8FBA-4F16D945F0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7C1F49E-EB6B-3B43-9655-BD757E8A81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653C1C-ED29-4657-A6E4-203623AEF1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2575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450CAC-0D93-DA49-8D22-1D1EEA4EA1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E7E6F9E-D980-CD4F-A20A-71C69CD1F6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248D06-6C9C-4117-9AA9-C105D3AABCB0}" type="datetimeFigureOut">
              <a:rPr lang="en-US" smtClean="0"/>
              <a:t>5/7/2022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077BC41-1AD9-4942-B981-D11788A1B7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70B0B28-7872-854D-A67C-1970AD6F96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653C1C-ED29-4657-A6E4-203623AEF1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97817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D89E60D-9228-FA41-B5F3-3AFF4F0FBF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248D06-6C9C-4117-9AA9-C105D3AABCB0}" type="datetimeFigureOut">
              <a:rPr lang="en-US" smtClean="0"/>
              <a:t>5/7/2022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21B0FB9-5F7B-CA4C-B6E2-233F7B4C4D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3EEB0FA-8A25-0148-8586-ECAC00D487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653C1C-ED29-4657-A6E4-203623AEF1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22405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1A461F-3893-054C-A44D-68BA357E1C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637E98-FDD7-6C4D-9617-798BA314FF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51F6BB3-59DE-D94B-A9C4-DE87C6D3BD0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AA748CD-A602-284A-A634-5DA955BA06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248D06-6C9C-4117-9AA9-C105D3AABCB0}" type="datetimeFigureOut">
              <a:rPr lang="en-US" smtClean="0"/>
              <a:t>5/7/2022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A88894D-08BF-7941-BC83-EE121406A9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1041B7E-66B9-6243-88F9-39FDF32A88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653C1C-ED29-4657-A6E4-203623AEF1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2961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0FE8CC-69D7-0547-B542-FF5E3977A4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61FA45D-E009-6F4F-B153-44CAB35A19D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0D0B067-706E-FB4D-8E4C-33A3EE0BD63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26A784E-AA8B-DE4C-AA67-5973AFAC9C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248D06-6C9C-4117-9AA9-C105D3AABCB0}" type="datetimeFigureOut">
              <a:rPr lang="en-US" smtClean="0"/>
              <a:t>5/7/2022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9D47D8A-4DA4-F147-91ED-DFB90ECEC3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0552F2E-4828-D245-BE00-6DB0A44BB1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653C1C-ED29-4657-A6E4-203623AEF1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12148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AEF045E-FAD7-6846-B0C9-3DB3FE8008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169D19-7618-9C4B-AD58-FEA4AA7F8C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C826C8-8501-5949-ADC4-25219E09842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248D06-6C9C-4117-9AA9-C105D3AABCB0}" type="datetimeFigureOut">
              <a:rPr lang="en-US" smtClean="0"/>
              <a:t>5/7/2022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0D7AED-5A1B-9244-A6D3-5341491AC4A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3FBEBC-9B2C-6B4A-BCE7-2C254519648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653C1C-ED29-4657-A6E4-203623AEF1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63532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37" r:id="rId1"/>
    <p:sldLayoutId id="2147484038" r:id="rId2"/>
    <p:sldLayoutId id="2147484039" r:id="rId3"/>
    <p:sldLayoutId id="2147484040" r:id="rId4"/>
    <p:sldLayoutId id="2147484041" r:id="rId5"/>
    <p:sldLayoutId id="2147484042" r:id="rId6"/>
    <p:sldLayoutId id="2147484043" r:id="rId7"/>
    <p:sldLayoutId id="2147484044" r:id="rId8"/>
    <p:sldLayoutId id="2147484045" r:id="rId9"/>
    <p:sldLayoutId id="2147484046" r:id="rId10"/>
    <p:sldLayoutId id="214748404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3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jpg"/><Relationship Id="rId4" Type="http://schemas.openxmlformats.org/officeDocument/2006/relationships/image" Target="../media/image53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7.jpeg"/><Relationship Id="rId7" Type="http://schemas.openxmlformats.org/officeDocument/2006/relationships/image" Target="../media/image11.jp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10" Type="http://schemas.openxmlformats.org/officeDocument/2006/relationships/image" Target="../media/image14.jpeg"/><Relationship Id="rId4" Type="http://schemas.openxmlformats.org/officeDocument/2006/relationships/image" Target="../media/image8.jpg"/><Relationship Id="rId9" Type="http://schemas.openxmlformats.org/officeDocument/2006/relationships/image" Target="../media/image13.JP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4.jpeg"/><Relationship Id="rId4" Type="http://schemas.openxmlformats.org/officeDocument/2006/relationships/image" Target="../media/image63.jp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emf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jpg"/><Relationship Id="rId3" Type="http://schemas.openxmlformats.org/officeDocument/2006/relationships/image" Target="../media/image77.jpeg"/><Relationship Id="rId7" Type="http://schemas.openxmlformats.org/officeDocument/2006/relationships/image" Target="../media/image81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0.jpg"/><Relationship Id="rId5" Type="http://schemas.openxmlformats.org/officeDocument/2006/relationships/image" Target="../media/image79.jpeg"/><Relationship Id="rId10" Type="http://schemas.openxmlformats.org/officeDocument/2006/relationships/image" Target="../media/image84.png"/><Relationship Id="rId4" Type="http://schemas.openxmlformats.org/officeDocument/2006/relationships/image" Target="../media/image78.png"/><Relationship Id="rId9" Type="http://schemas.openxmlformats.org/officeDocument/2006/relationships/image" Target="../media/image83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ti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A5BB138-DD52-44BA-9FBB-F801CF4C2F1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0800000">
            <a:off x="20" y="0"/>
            <a:ext cx="12191980" cy="685799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88459" y="114191"/>
            <a:ext cx="8991600" cy="1645920"/>
          </a:xfrm>
          <a:solidFill>
            <a:schemeClr val="bg1">
              <a:alpha val="60000"/>
            </a:schemeClr>
          </a:solidFill>
          <a:ln w="38100" cap="sq">
            <a:solidFill>
              <a:schemeClr val="tx1"/>
            </a:solidFill>
            <a:miter lim="800000"/>
          </a:ln>
        </p:spPr>
        <p:txBody>
          <a:bodyPr anchor="ctr">
            <a:normAutofit/>
          </a:bodyPr>
          <a:lstStyle/>
          <a:p>
            <a:r>
              <a:rPr lang="en-US" sz="2100" dirty="0">
                <a:solidFill>
                  <a:schemeClr val="tx1"/>
                </a:solidFill>
              </a:rPr>
              <a:t>The Archaeology of Colonialism at Fort </a:t>
            </a:r>
            <a:r>
              <a:rPr lang="en-US" sz="2100" dirty="0" err="1">
                <a:solidFill>
                  <a:schemeClr val="tx1"/>
                </a:solidFill>
              </a:rPr>
              <a:t>Mose</a:t>
            </a:r>
            <a:r>
              <a:rPr lang="en-US" sz="2100" dirty="0">
                <a:solidFill>
                  <a:schemeClr val="tx1"/>
                </a:solidFill>
              </a:rPr>
              <a:t>: Forging </a:t>
            </a:r>
            <a:r>
              <a:rPr lang="en-US" sz="2100" dirty="0"/>
              <a:t>Freedom through Practice </a:t>
            </a:r>
            <a:r>
              <a:rPr lang="en-US" sz="2100" dirty="0">
                <a:solidFill>
                  <a:schemeClr val="tx1"/>
                </a:solidFill>
              </a:rPr>
              <a:t> (1752-1763)</a:t>
            </a:r>
            <a:br>
              <a:rPr lang="en-US" sz="2100" dirty="0">
                <a:solidFill>
                  <a:schemeClr val="tx1"/>
                </a:solidFill>
              </a:rPr>
            </a:br>
            <a:br>
              <a:rPr lang="en-US" sz="2100" dirty="0">
                <a:solidFill>
                  <a:schemeClr val="tx1"/>
                </a:solidFill>
              </a:rPr>
            </a:br>
            <a:endParaRPr lang="en-US" sz="2100" dirty="0">
              <a:solidFill>
                <a:schemeClr val="tx1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1578708" y="2101484"/>
            <a:ext cx="9144000" cy="1655762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1300" dirty="0">
                <a:solidFill>
                  <a:srgbClr val="FFFFFF"/>
                </a:solidFill>
              </a:rPr>
              <a:t> </a:t>
            </a:r>
          </a:p>
          <a:p>
            <a:pPr>
              <a:lnSpc>
                <a:spcPct val="90000"/>
              </a:lnSpc>
            </a:pPr>
            <a:endParaRPr lang="en-US" sz="1300" dirty="0">
              <a:solidFill>
                <a:srgbClr val="FFFFFF"/>
              </a:solidFill>
            </a:endParaRPr>
          </a:p>
          <a:p>
            <a:pPr>
              <a:lnSpc>
                <a:spcPct val="90000"/>
              </a:lnSpc>
            </a:pPr>
            <a:r>
              <a:rPr lang="en-US" sz="1300" dirty="0">
                <a:solidFill>
                  <a:srgbClr val="FFFFFF"/>
                </a:solidFill>
              </a:rPr>
              <a:t>Lori Lee</a:t>
            </a:r>
          </a:p>
          <a:p>
            <a:pPr>
              <a:lnSpc>
                <a:spcPct val="90000"/>
              </a:lnSpc>
            </a:pPr>
            <a:r>
              <a:rPr lang="en-US" sz="1300" dirty="0">
                <a:solidFill>
                  <a:srgbClr val="FFFFFF"/>
                </a:solidFill>
              </a:rPr>
              <a:t>Flagler College</a:t>
            </a:r>
          </a:p>
        </p:txBody>
      </p:sp>
    </p:spTree>
    <p:extLst>
      <p:ext uri="{BB962C8B-B14F-4D97-AF65-F5344CB8AC3E}">
        <p14:creationId xmlns:p14="http://schemas.microsoft.com/office/powerpoint/2010/main" val="20035357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85937D9B-A413-4A03-87CE-9BFD54937A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63773"/>
            <a:ext cx="10515600" cy="641445"/>
          </a:xfrm>
          <a:solidFill>
            <a:srgbClr val="000000">
              <a:alpha val="70000"/>
            </a:srgbClr>
          </a:solidFill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en-US" sz="2400" cap="all" spc="200" baseline="0" dirty="0">
                <a:solidFill>
                  <a:srgbClr val="FFFFFF"/>
                </a:solidFill>
              </a:rPr>
              <a:t>At high tide, the main channel surrounding the island was approximately four feet deep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C6F809E-A0FC-4CD9-850E-9096A498F49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000" b="200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36501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678D8CE-42E8-40BD-8CA8-22D5F2C7DE0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91" b="6026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0E61AAD-C0B3-472E-9BEC-1587A6CA9C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>
                <a:solidFill>
                  <a:schemeClr val="tx1">
                    <a:lumMod val="85000"/>
                    <a:lumOff val="15000"/>
                  </a:schemeClr>
                </a:solidFill>
              </a:rPr>
              <a:t>Shell lens dating to the First Spanish Period (1565-1763)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9975131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C9AD2D-6D78-4D6C-BB26-EF374DD5E7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2167" y="-137795"/>
            <a:ext cx="10515600" cy="1325563"/>
          </a:xfrm>
        </p:spPr>
        <p:txBody>
          <a:bodyPr/>
          <a:lstStyle/>
          <a:p>
            <a:r>
              <a:rPr lang="en-US"/>
              <a:t>Shell lens in profile</a:t>
            </a:r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2AF8C6C-97A7-402F-AE1A-75C215C7FD2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233" y="776287"/>
            <a:ext cx="11318839" cy="6081713"/>
          </a:xfrm>
        </p:spPr>
      </p:pic>
    </p:spTree>
    <p:extLst>
      <p:ext uri="{BB962C8B-B14F-4D97-AF65-F5344CB8AC3E}">
        <p14:creationId xmlns:p14="http://schemas.microsoft.com/office/powerpoint/2010/main" val="188109958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49F0D7-B948-F04E-B3F8-DF164EC047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8141" y="-575263"/>
            <a:ext cx="6586491" cy="1286160"/>
          </a:xfrm>
        </p:spPr>
        <p:txBody>
          <a:bodyPr anchor="b">
            <a:normAutofit/>
          </a:bodyPr>
          <a:lstStyle/>
          <a:p>
            <a:r>
              <a:rPr lang="en-US" dirty="0"/>
              <a:t>  </a:t>
            </a:r>
            <a:r>
              <a:rPr lang="en-US" sz="3600" dirty="0"/>
              <a:t>Fort </a:t>
            </a:r>
            <a:r>
              <a:rPr lang="en-US" sz="3600" dirty="0" err="1"/>
              <a:t>Mose</a:t>
            </a:r>
            <a:r>
              <a:rPr lang="en-US" sz="3600" dirty="0"/>
              <a:t> 2019 Research Design</a:t>
            </a:r>
          </a:p>
        </p:txBody>
      </p:sp>
      <p:sp>
        <p:nvSpPr>
          <p:cNvPr id="11" name="Content Placeholder 8">
            <a:extLst>
              <a:ext uri="{FF2B5EF4-FFF2-40B4-BE49-F238E27FC236}">
                <a16:creationId xmlns:a16="http://schemas.microsoft.com/office/drawing/2014/main" id="{9F39E9BB-02DF-4AE4-BA52-32252A6E87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65429" y="3257266"/>
            <a:ext cx="6586489" cy="3785419"/>
          </a:xfrm>
        </p:spPr>
        <p:txBody>
          <a:bodyPr>
            <a:normAutofit fontScale="92500" lnSpcReduction="10000"/>
          </a:bodyPr>
          <a:lstStyle/>
          <a:p>
            <a:r>
              <a:rPr lang="en-US" sz="2000" dirty="0"/>
              <a:t> </a:t>
            </a:r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r>
              <a:rPr lang="en-US" sz="2000" dirty="0"/>
              <a:t>      Map created by Eric </a:t>
            </a:r>
            <a:r>
              <a:rPr lang="en-US" sz="2000" dirty="0" err="1"/>
              <a:t>Proebsting</a:t>
            </a:r>
            <a:endParaRPr lang="en-US" sz="2000" dirty="0"/>
          </a:p>
        </p:txBody>
      </p:sp>
      <p:pic>
        <p:nvPicPr>
          <p:cNvPr id="5" name="Content Placeholder 4" descr="A close up of a map&#10;&#10;Description automatically generated">
            <a:extLst>
              <a:ext uri="{FF2B5EF4-FFF2-40B4-BE49-F238E27FC236}">
                <a16:creationId xmlns:a16="http://schemas.microsoft.com/office/drawing/2014/main" id="{F38989F8-A550-F24F-9DFA-6ED1D4C6C23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12" r="5188"/>
          <a:stretch/>
        </p:blipFill>
        <p:spPr>
          <a:xfrm>
            <a:off x="0" y="-490107"/>
            <a:ext cx="5298141" cy="7838214"/>
          </a:xfrm>
          <a:prstGeom prst="rect">
            <a:avLst/>
          </a:prstGeom>
          <a:effectLst/>
        </p:spPr>
      </p:pic>
      <p:pic>
        <p:nvPicPr>
          <p:cNvPr id="7" name="Picture 6" descr="A group of people sitting on a bench&#10;&#10;Description automatically generated">
            <a:extLst>
              <a:ext uri="{FF2B5EF4-FFF2-40B4-BE49-F238E27FC236}">
                <a16:creationId xmlns:a16="http://schemas.microsoft.com/office/drawing/2014/main" id="{9FC42B59-C422-864E-A3B2-36D93A7C727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3861" y="710897"/>
            <a:ext cx="3878734" cy="5171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469934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A26C624C-963C-4795-B05B-6565DB5ABD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 descr="A group of people sitting outside&#10;&#10;Description automatically generated with medium confidence">
            <a:extLst>
              <a:ext uri="{FF2B5EF4-FFF2-40B4-BE49-F238E27FC236}">
                <a16:creationId xmlns:a16="http://schemas.microsoft.com/office/drawing/2014/main" id="{9E4F1047-E0FE-48A1-9E0B-F874FC49C0F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02" r="20122" b="3"/>
          <a:stretch/>
        </p:blipFill>
        <p:spPr>
          <a:xfrm>
            <a:off x="20" y="10"/>
            <a:ext cx="3728839" cy="4197358"/>
          </a:xfrm>
          <a:prstGeom prst="rect">
            <a:avLst/>
          </a:prstGeom>
        </p:spPr>
      </p:pic>
      <p:pic>
        <p:nvPicPr>
          <p:cNvPr id="5" name="Content Placeholder 4" descr="A picture containing outdoor, sitting, broken, wood&#10;&#10;Description automatically generated">
            <a:extLst>
              <a:ext uri="{FF2B5EF4-FFF2-40B4-BE49-F238E27FC236}">
                <a16:creationId xmlns:a16="http://schemas.microsoft.com/office/drawing/2014/main" id="{178CDC5A-5088-5B4B-977F-E357E86BDA1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71" r="3" b="9548"/>
          <a:stretch/>
        </p:blipFill>
        <p:spPr>
          <a:xfrm>
            <a:off x="3847755" y="5"/>
            <a:ext cx="3686887" cy="4197368"/>
          </a:xfrm>
          <a:custGeom>
            <a:avLst/>
            <a:gdLst/>
            <a:ahLst/>
            <a:cxnLst/>
            <a:rect l="l" t="t" r="r" b="b"/>
            <a:pathLst>
              <a:path w="3686887" h="4197368">
                <a:moveTo>
                  <a:pt x="0" y="0"/>
                </a:moveTo>
                <a:lnTo>
                  <a:pt x="3686887" y="0"/>
                </a:lnTo>
                <a:lnTo>
                  <a:pt x="3686887" y="3832811"/>
                </a:lnTo>
                <a:lnTo>
                  <a:pt x="3497100" y="3826712"/>
                </a:lnTo>
                <a:cubicBezTo>
                  <a:pt x="3497100" y="3826712"/>
                  <a:pt x="3493758" y="3826712"/>
                  <a:pt x="3493758" y="3826712"/>
                </a:cubicBezTo>
                <a:cubicBezTo>
                  <a:pt x="3426914" y="3823370"/>
                  <a:pt x="3363416" y="3823370"/>
                  <a:pt x="3296571" y="3820027"/>
                </a:cubicBezTo>
                <a:cubicBezTo>
                  <a:pt x="3065966" y="3820027"/>
                  <a:pt x="2835360" y="3820027"/>
                  <a:pt x="2608095" y="3820027"/>
                </a:cubicBezTo>
                <a:cubicBezTo>
                  <a:pt x="2384173" y="3910265"/>
                  <a:pt x="2140198" y="3833396"/>
                  <a:pt x="1919619" y="3903581"/>
                </a:cubicBezTo>
                <a:cubicBezTo>
                  <a:pt x="1685670" y="3900239"/>
                  <a:pt x="1465092" y="3970423"/>
                  <a:pt x="1234485" y="4000503"/>
                </a:cubicBezTo>
                <a:cubicBezTo>
                  <a:pt x="1060693" y="4013871"/>
                  <a:pt x="883561" y="3997160"/>
                  <a:pt x="723139" y="4067345"/>
                </a:cubicBezTo>
                <a:cubicBezTo>
                  <a:pt x="661310" y="4095753"/>
                  <a:pt x="606165" y="4128339"/>
                  <a:pt x="583188" y="4172622"/>
                </a:cubicBezTo>
                <a:lnTo>
                  <a:pt x="575662" y="4197368"/>
                </a:lnTo>
                <a:lnTo>
                  <a:pt x="0" y="4197368"/>
                </a:lnTo>
                <a:close/>
              </a:path>
            </a:pathLst>
          </a:custGeom>
        </p:spPr>
      </p:pic>
      <p:pic>
        <p:nvPicPr>
          <p:cNvPr id="7" name="Picture 6" descr="A group of people sitting around a track&#10;&#10;Description automatically generated">
            <a:extLst>
              <a:ext uri="{FF2B5EF4-FFF2-40B4-BE49-F238E27FC236}">
                <a16:creationId xmlns:a16="http://schemas.microsoft.com/office/drawing/2014/main" id="{8C38096A-2C06-9647-B314-FDC6C8C4FDA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94" r="8214" b="-1"/>
          <a:stretch/>
        </p:blipFill>
        <p:spPr>
          <a:xfrm>
            <a:off x="7653541" y="1"/>
            <a:ext cx="4538463" cy="3877247"/>
          </a:xfrm>
          <a:custGeom>
            <a:avLst/>
            <a:gdLst/>
            <a:ahLst/>
            <a:cxnLst/>
            <a:rect l="l" t="t" r="r" b="b"/>
            <a:pathLst>
              <a:path w="4538463" h="3877247">
                <a:moveTo>
                  <a:pt x="0" y="0"/>
                </a:moveTo>
                <a:lnTo>
                  <a:pt x="4538463" y="0"/>
                </a:lnTo>
                <a:lnTo>
                  <a:pt x="4538463" y="3437173"/>
                </a:lnTo>
                <a:lnTo>
                  <a:pt x="4530710" y="3429000"/>
                </a:lnTo>
                <a:cubicBezTo>
                  <a:pt x="4370289" y="3495842"/>
                  <a:pt x="4239946" y="3686344"/>
                  <a:pt x="4056129" y="3636211"/>
                </a:cubicBezTo>
                <a:cubicBezTo>
                  <a:pt x="3872313" y="3589422"/>
                  <a:pt x="3788760" y="3830055"/>
                  <a:pt x="3618310" y="3756528"/>
                </a:cubicBezTo>
                <a:cubicBezTo>
                  <a:pt x="3394389" y="3823371"/>
                  <a:pt x="3163783" y="3823371"/>
                  <a:pt x="2933176" y="3810002"/>
                </a:cubicBezTo>
                <a:cubicBezTo>
                  <a:pt x="2702570" y="3840081"/>
                  <a:pt x="2471962" y="3873503"/>
                  <a:pt x="2238015" y="3850107"/>
                </a:cubicBezTo>
                <a:cubicBezTo>
                  <a:pt x="2007408" y="3870161"/>
                  <a:pt x="1783486" y="3883529"/>
                  <a:pt x="1552880" y="3863476"/>
                </a:cubicBezTo>
                <a:cubicBezTo>
                  <a:pt x="1322274" y="3886870"/>
                  <a:pt x="1091667" y="3876844"/>
                  <a:pt x="864402" y="3860134"/>
                </a:cubicBezTo>
                <a:cubicBezTo>
                  <a:pt x="757455" y="3860134"/>
                  <a:pt x="653849" y="3856792"/>
                  <a:pt x="546902" y="3856792"/>
                </a:cubicBezTo>
                <a:cubicBezTo>
                  <a:pt x="404861" y="3850108"/>
                  <a:pt x="262821" y="3845095"/>
                  <a:pt x="120363" y="3840499"/>
                </a:cubicBezTo>
                <a:lnTo>
                  <a:pt x="0" y="3836632"/>
                </a:lnTo>
                <a:close/>
              </a:path>
            </a:pathLst>
          </a:custGeom>
        </p:spPr>
      </p:pic>
      <p:pic>
        <p:nvPicPr>
          <p:cNvPr id="8" name="Picture 7" descr="A piece of paper with writing on it&#10;&#10;Description automatically generated">
            <a:extLst>
              <a:ext uri="{FF2B5EF4-FFF2-40B4-BE49-F238E27FC236}">
                <a16:creationId xmlns:a16="http://schemas.microsoft.com/office/drawing/2014/main" id="{6FDA3F73-BBCD-40C1-9C47-4B21C78D206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445" r="-1" b="37876"/>
          <a:stretch/>
        </p:blipFill>
        <p:spPr>
          <a:xfrm>
            <a:off x="20" y="4297691"/>
            <a:ext cx="6836830" cy="2560309"/>
          </a:xfrm>
          <a:custGeom>
            <a:avLst/>
            <a:gdLst/>
            <a:ahLst/>
            <a:cxnLst/>
            <a:rect l="l" t="t" r="r" b="b"/>
            <a:pathLst>
              <a:path w="6836850" h="2541737">
                <a:moveTo>
                  <a:pt x="0" y="0"/>
                </a:moveTo>
                <a:lnTo>
                  <a:pt x="4460098" y="0"/>
                </a:lnTo>
                <a:lnTo>
                  <a:pt x="4483996" y="31836"/>
                </a:lnTo>
                <a:cubicBezTo>
                  <a:pt x="4644419" y="28495"/>
                  <a:pt x="4627708" y="282495"/>
                  <a:pt x="4788129" y="245732"/>
                </a:cubicBezTo>
                <a:cubicBezTo>
                  <a:pt x="4754709" y="362707"/>
                  <a:pt x="4641076" y="302548"/>
                  <a:pt x="4600971" y="389443"/>
                </a:cubicBezTo>
                <a:cubicBezTo>
                  <a:pt x="4684524" y="462970"/>
                  <a:pt x="4844945" y="409497"/>
                  <a:pt x="4871683" y="563233"/>
                </a:cubicBezTo>
                <a:cubicBezTo>
                  <a:pt x="4838262" y="723655"/>
                  <a:pt x="4945210" y="703602"/>
                  <a:pt x="5032105" y="713629"/>
                </a:cubicBezTo>
                <a:cubicBezTo>
                  <a:pt x="5239317" y="733683"/>
                  <a:pt x="5439843" y="747050"/>
                  <a:pt x="5643713" y="780472"/>
                </a:cubicBezTo>
                <a:cubicBezTo>
                  <a:pt x="5693844" y="790498"/>
                  <a:pt x="5810819" y="767103"/>
                  <a:pt x="5800794" y="870709"/>
                </a:cubicBezTo>
                <a:cubicBezTo>
                  <a:pt x="5790767" y="954261"/>
                  <a:pt x="5700529" y="924184"/>
                  <a:pt x="5643713" y="927525"/>
                </a:cubicBezTo>
                <a:cubicBezTo>
                  <a:pt x="5329553" y="967632"/>
                  <a:pt x="5012052" y="904131"/>
                  <a:pt x="4701235" y="907472"/>
                </a:cubicBezTo>
                <a:cubicBezTo>
                  <a:pt x="4664472" y="907472"/>
                  <a:pt x="4657787" y="1017762"/>
                  <a:pt x="4577576" y="980999"/>
                </a:cubicBezTo>
                <a:cubicBezTo>
                  <a:pt x="4788129" y="1081263"/>
                  <a:pt x="5767372" y="1108001"/>
                  <a:pt x="6094900" y="1161474"/>
                </a:cubicBezTo>
                <a:cubicBezTo>
                  <a:pt x="5754004" y="1542477"/>
                  <a:pt x="5429817" y="1311870"/>
                  <a:pt x="5159105" y="1525765"/>
                </a:cubicBezTo>
                <a:cubicBezTo>
                  <a:pt x="5159105" y="1525765"/>
                  <a:pt x="5212580" y="1525765"/>
                  <a:pt x="5443187" y="1595950"/>
                </a:cubicBezTo>
                <a:cubicBezTo>
                  <a:pt x="5627002" y="1652765"/>
                  <a:pt x="5536765" y="1732976"/>
                  <a:pt x="6001321" y="1886715"/>
                </a:cubicBezTo>
                <a:cubicBezTo>
                  <a:pt x="5824188" y="1936846"/>
                  <a:pt x="5593581" y="1839925"/>
                  <a:pt x="5506685" y="2100610"/>
                </a:cubicBezTo>
                <a:cubicBezTo>
                  <a:pt x="5643713" y="2147401"/>
                  <a:pt x="5807477" y="2103953"/>
                  <a:pt x="5904398" y="2227611"/>
                </a:cubicBezTo>
                <a:cubicBezTo>
                  <a:pt x="5934478" y="2264375"/>
                  <a:pt x="5964557" y="2287770"/>
                  <a:pt x="6001321" y="2307821"/>
                </a:cubicBezTo>
                <a:cubicBezTo>
                  <a:pt x="5984612" y="2314507"/>
                  <a:pt x="5964557" y="2321190"/>
                  <a:pt x="5951188" y="2327874"/>
                </a:cubicBezTo>
                <a:cubicBezTo>
                  <a:pt x="5977925" y="2351271"/>
                  <a:pt x="6663060" y="2478270"/>
                  <a:pt x="6836850" y="2481613"/>
                </a:cubicBezTo>
                <a:cubicBezTo>
                  <a:pt x="6761652" y="2506679"/>
                  <a:pt x="6636845" y="2527828"/>
                  <a:pt x="6553814" y="2540165"/>
                </a:cubicBezTo>
                <a:lnTo>
                  <a:pt x="6542822" y="2541737"/>
                </a:lnTo>
                <a:lnTo>
                  <a:pt x="0" y="2541737"/>
                </a:ln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EBB8F60-0E67-2543-8CDD-2C9F72DCEB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43650" y="4181474"/>
            <a:ext cx="5505814" cy="1471335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More recent history at Fort Mose</a:t>
            </a:r>
          </a:p>
        </p:txBody>
      </p:sp>
    </p:spTree>
    <p:extLst>
      <p:ext uri="{BB962C8B-B14F-4D97-AF65-F5344CB8AC3E}">
        <p14:creationId xmlns:p14="http://schemas.microsoft.com/office/powerpoint/2010/main" val="199731091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91F8C8-0644-4C33-8E0F-74201D4EB3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682923" y="187704"/>
            <a:ext cx="10515600" cy="1325563"/>
          </a:xfrm>
        </p:spPr>
        <p:txBody>
          <a:bodyPr/>
          <a:lstStyle/>
          <a:p>
            <a:r>
              <a:rPr lang="en-US" dirty="0"/>
              <a:t>                        Gun flints and chert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448565E1-DE6D-014B-9830-CF978D2464E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16192"/>
            <a:ext cx="8075506" cy="4351338"/>
          </a:xfrm>
        </p:spPr>
      </p:pic>
      <p:pic>
        <p:nvPicPr>
          <p:cNvPr id="4" name="Picture 3" descr="A picture containing person, holding, man, hand&#10;&#10;Description automatically generated">
            <a:extLst>
              <a:ext uri="{FF2B5EF4-FFF2-40B4-BE49-F238E27FC236}">
                <a16:creationId xmlns:a16="http://schemas.microsoft.com/office/drawing/2014/main" id="{B2482C69-4464-2F4E-B64A-C059FBEDB93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7362613" y="2042261"/>
            <a:ext cx="5521647" cy="4137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23193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AC15F3-041A-3144-A3B8-6D11B540E1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                  Gun flint and lead shot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BAE2B5A-F991-DB41-B843-4F9B3C56FA7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619" y="1646570"/>
            <a:ext cx="7501412" cy="4351338"/>
          </a:xfrm>
        </p:spPr>
      </p:pic>
      <p:pic>
        <p:nvPicPr>
          <p:cNvPr id="4" name="Picture 3" descr="A picture containing person, hand, holding, man&#10;&#10;Description automatically generated">
            <a:extLst>
              <a:ext uri="{FF2B5EF4-FFF2-40B4-BE49-F238E27FC236}">
                <a16:creationId xmlns:a16="http://schemas.microsoft.com/office/drawing/2014/main" id="{3DF0D0FD-0972-5E4F-B868-34E0B94E4A6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9612" y="1646570"/>
            <a:ext cx="3263504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449081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AB0D2F-2D78-401A-B710-1A1BBB2821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3773" y="365125"/>
            <a:ext cx="12028227" cy="1325563"/>
          </a:xfrm>
        </p:spPr>
        <p:txBody>
          <a:bodyPr/>
          <a:lstStyle/>
          <a:p>
            <a:r>
              <a:rPr lang="en-US" dirty="0"/>
              <a:t>                 Lead gunflint clamps for muskets</a:t>
            </a:r>
            <a:br>
              <a:rPr lang="en-US" dirty="0"/>
            </a:br>
            <a:endParaRPr lang="en-US" dirty="0"/>
          </a:p>
        </p:txBody>
      </p:sp>
      <p:pic>
        <p:nvPicPr>
          <p:cNvPr id="5" name="Content Placeholder 4" descr="A picture containing building, sitting, photo, old&#10;&#10;Description automatically generated">
            <a:extLst>
              <a:ext uri="{FF2B5EF4-FFF2-40B4-BE49-F238E27FC236}">
                <a16:creationId xmlns:a16="http://schemas.microsoft.com/office/drawing/2014/main" id="{AE697EFA-71CE-4F08-9AEA-D0C64C4274C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8606" y="1253331"/>
            <a:ext cx="4241800" cy="4343400"/>
          </a:xfr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846382F-4CBE-E449-A050-6842D0A6CCD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20" y="1253331"/>
            <a:ext cx="4424726" cy="4351338"/>
          </a:xfrm>
          <a:prstGeom prst="rect">
            <a:avLst/>
          </a:prstGeom>
        </p:spPr>
      </p:pic>
      <p:pic>
        <p:nvPicPr>
          <p:cNvPr id="6" name="Picture 5" descr="A hand holding a piece of wood&#10;&#10;Description automatically generated">
            <a:extLst>
              <a:ext uri="{FF2B5EF4-FFF2-40B4-BE49-F238E27FC236}">
                <a16:creationId xmlns:a16="http://schemas.microsoft.com/office/drawing/2014/main" id="{E0695223-ABCD-0945-A91E-0A79C9679A1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51356">
            <a:off x="8650406" y="1471695"/>
            <a:ext cx="3541594" cy="3541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772903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C1408F-5A24-1542-A5FC-CAF555263B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Buttons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2336CF3-0BFE-6544-B094-0C95ABF505E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551305"/>
            <a:ext cx="3343738" cy="4351338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3345BAD-579C-C040-9817-87CD9849CE8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1932" y="222568"/>
            <a:ext cx="4768671" cy="453771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4289C8F-F856-984A-A93C-7DB77BB252B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1932" y="2491423"/>
            <a:ext cx="4816264" cy="4351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315048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20CC19-A940-42C7-986A-FE3D8903A7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  Brass Shoe Buckle and Brass Hook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49BEA36-F553-3F4D-8146-8802D7C70A4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2499" y="1498078"/>
            <a:ext cx="2272304" cy="4351338"/>
          </a:xfrm>
        </p:spPr>
      </p:pic>
      <p:pic>
        <p:nvPicPr>
          <p:cNvPr id="4" name="Picture 3" descr="A close up of a tattoo&#10;&#10;Description automatically generated">
            <a:extLst>
              <a:ext uri="{FF2B5EF4-FFF2-40B4-BE49-F238E27FC236}">
                <a16:creationId xmlns:a16="http://schemas.microsoft.com/office/drawing/2014/main" id="{19E4E1C1-BA5A-6F4B-AF52-9F8D70C7DA0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136" t="53079" r="14505"/>
          <a:stretch/>
        </p:blipFill>
        <p:spPr>
          <a:xfrm>
            <a:off x="4083898" y="1845717"/>
            <a:ext cx="7269902" cy="3848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94105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group of people standing next to a tree&#10;&#10;Description automatically generated with low confidence">
            <a:extLst>
              <a:ext uri="{FF2B5EF4-FFF2-40B4-BE49-F238E27FC236}">
                <a16:creationId xmlns:a16="http://schemas.microsoft.com/office/drawing/2014/main" id="{D148A280-BB2A-4B72-9DBF-0AF40743472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89" r="-1" b="21391"/>
          <a:stretch/>
        </p:blipFill>
        <p:spPr>
          <a:xfrm>
            <a:off x="-1045008" y="-2360823"/>
            <a:ext cx="12188932" cy="6857990"/>
          </a:xfrm>
          <a:prstGeom prst="rect">
            <a:avLst/>
          </a:prstGeom>
        </p:spPr>
      </p:pic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5E8D2E83-FB3A-40E7-A9E5-7AB389D612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023809"/>
            <a:ext cx="11016943" cy="2262375"/>
          </a:xfrm>
          <a:custGeom>
            <a:avLst/>
            <a:gdLst>
              <a:gd name="connsiteX0" fmla="*/ 0 w 11016943"/>
              <a:gd name="connsiteY0" fmla="*/ 0 h 2262375"/>
              <a:gd name="connsiteX1" fmla="*/ 9969166 w 11016943"/>
              <a:gd name="connsiteY1" fmla="*/ 0 h 2262375"/>
              <a:gd name="connsiteX2" fmla="*/ 11016943 w 11016943"/>
              <a:gd name="connsiteY2" fmla="*/ 2262375 h 2262375"/>
              <a:gd name="connsiteX3" fmla="*/ 4942050 w 11016943"/>
              <a:gd name="connsiteY3" fmla="*/ 2262375 h 2262375"/>
              <a:gd name="connsiteX4" fmla="*/ 4582160 w 11016943"/>
              <a:gd name="connsiteY4" fmla="*/ 2262375 h 2262375"/>
              <a:gd name="connsiteX5" fmla="*/ 0 w 11016943"/>
              <a:gd name="connsiteY5" fmla="*/ 2262375 h 2262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016943" h="2262375">
                <a:moveTo>
                  <a:pt x="0" y="0"/>
                </a:moveTo>
                <a:lnTo>
                  <a:pt x="9969166" y="0"/>
                </a:lnTo>
                <a:lnTo>
                  <a:pt x="11016943" y="2262375"/>
                </a:lnTo>
                <a:lnTo>
                  <a:pt x="4942050" y="2262375"/>
                </a:lnTo>
                <a:lnTo>
                  <a:pt x="4582160" y="2262375"/>
                </a:lnTo>
                <a:lnTo>
                  <a:pt x="0" y="2262375"/>
                </a:lnTo>
                <a:close/>
              </a:path>
            </a:pathLst>
          </a:custGeom>
          <a:solidFill>
            <a:schemeClr val="bg1">
              <a:lumMod val="85000"/>
              <a:lumOff val="15000"/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7" name="Content Placeholder 6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CA4784EF-78F7-4356-A4AE-5FB7BD62D64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4229" y="4422334"/>
            <a:ext cx="1300049" cy="490183"/>
          </a:xfrm>
        </p:spPr>
      </p:pic>
      <p:pic>
        <p:nvPicPr>
          <p:cNvPr id="11" name="Picture 10" descr="Logo&#10;&#10;Description automatically generated with medium confidence">
            <a:extLst>
              <a:ext uri="{FF2B5EF4-FFF2-40B4-BE49-F238E27FC236}">
                <a16:creationId xmlns:a16="http://schemas.microsoft.com/office/drawing/2014/main" id="{67639E86-E238-4FAA-9873-BD32AA07E54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7986" y="4355570"/>
            <a:ext cx="1421200" cy="799426"/>
          </a:xfrm>
          <a:prstGeom prst="rect">
            <a:avLst/>
          </a:prstGeom>
        </p:spPr>
      </p:pic>
      <p:pic>
        <p:nvPicPr>
          <p:cNvPr id="15" name="Picture 14" descr="Logo&#10;&#10;Description automatically generated">
            <a:extLst>
              <a:ext uri="{FF2B5EF4-FFF2-40B4-BE49-F238E27FC236}">
                <a16:creationId xmlns:a16="http://schemas.microsoft.com/office/drawing/2014/main" id="{24301259-870A-42F8-BCAF-A13AE7107A7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5931" y="4073021"/>
            <a:ext cx="1110402" cy="1110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03552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66A0DC-7AEC-4B2B-8A0E-760CC12F92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Glass beads (n=3)</a:t>
            </a:r>
          </a:p>
        </p:txBody>
      </p:sp>
      <p:pic>
        <p:nvPicPr>
          <p:cNvPr id="5" name="Content Placeholder 4" descr="A close up of a hand&#10;&#10;Description automatically generated">
            <a:extLst>
              <a:ext uri="{FF2B5EF4-FFF2-40B4-BE49-F238E27FC236}">
                <a16:creationId xmlns:a16="http://schemas.microsoft.com/office/drawing/2014/main" id="{17B73AAE-A833-4006-AB68-0942BD6E3E4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407" y="1690688"/>
            <a:ext cx="5965946" cy="4351338"/>
          </a:xfr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6850808-16D8-B045-A1D0-D7B18DC8F49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2883" y="1690688"/>
            <a:ext cx="6415730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445977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F0D78D-E2B6-4993-BE7C-80272F95F1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2659" y="433161"/>
            <a:ext cx="10287000" cy="513417"/>
          </a:xfrm>
        </p:spPr>
        <p:txBody>
          <a:bodyPr>
            <a:normAutofit fontScale="90000"/>
          </a:bodyPr>
          <a:lstStyle/>
          <a:p>
            <a:r>
              <a:rPr lang="en-US" dirty="0"/>
              <a:t>Robert Turlington’s </a:t>
            </a:r>
            <a:r>
              <a:rPr lang="en-US" dirty="0" err="1"/>
              <a:t>Balsom</a:t>
            </a:r>
            <a:r>
              <a:rPr lang="en-US" dirty="0"/>
              <a:t> of Life Bottle</a:t>
            </a:r>
            <a:br>
              <a:rPr lang="en-US" dirty="0"/>
            </a:br>
            <a:endParaRPr lang="en-US" dirty="0"/>
          </a:p>
        </p:txBody>
      </p:sp>
      <p:pic>
        <p:nvPicPr>
          <p:cNvPr id="5" name="Content Placeholder 4" descr="A picture containing photo, sitting, food, pizza&#10;&#10;Description automatically generated">
            <a:extLst>
              <a:ext uri="{FF2B5EF4-FFF2-40B4-BE49-F238E27FC236}">
                <a16:creationId xmlns:a16="http://schemas.microsoft.com/office/drawing/2014/main" id="{3D1E4896-0E5F-478A-A937-3B9B5BB67E4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0498" y="892788"/>
            <a:ext cx="4441833" cy="4351338"/>
          </a:xfrm>
          <a:ln w="25400">
            <a:solidFill>
              <a:schemeClr val="tx1"/>
            </a:solidFill>
          </a:ln>
        </p:spPr>
      </p:pic>
      <p:pic>
        <p:nvPicPr>
          <p:cNvPr id="4" name="Picture 3" descr="A picture containing drawing&#10;&#10;Description automatically generated">
            <a:extLst>
              <a:ext uri="{FF2B5EF4-FFF2-40B4-BE49-F238E27FC236}">
                <a16:creationId xmlns:a16="http://schemas.microsoft.com/office/drawing/2014/main" id="{0DF135CF-5C6E-4656-9F02-B51F58879D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9670" y="892788"/>
            <a:ext cx="5918200" cy="5018634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C307C4FF-A6C6-4341-AB1D-22201D8644F4}"/>
              </a:ext>
            </a:extLst>
          </p:cNvPr>
          <p:cNvSpPr txBox="1">
            <a:spLocks/>
          </p:cNvSpPr>
          <p:nvPr/>
        </p:nvSpPr>
        <p:spPr>
          <a:xfrm>
            <a:off x="5786717" y="5538734"/>
            <a:ext cx="6311153" cy="117825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br>
              <a:rPr lang="en-US" dirty="0"/>
            </a:br>
            <a:r>
              <a:rPr lang="en-US" dirty="0"/>
              <a:t>(version patented in 1754)  </a:t>
            </a:r>
          </a:p>
        </p:txBody>
      </p:sp>
      <p:pic>
        <p:nvPicPr>
          <p:cNvPr id="7" name="Picture 6" descr="A picture containing person, hand, holding, piece&#10;&#10;Description automatically generated">
            <a:extLst>
              <a:ext uri="{FF2B5EF4-FFF2-40B4-BE49-F238E27FC236}">
                <a16:creationId xmlns:a16="http://schemas.microsoft.com/office/drawing/2014/main" id="{1F42AA76-187D-CC40-84A1-BEC8D423E0D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8929" y="5058844"/>
            <a:ext cx="1841311" cy="1841311"/>
          </a:xfrm>
          <a:prstGeom prst="rect">
            <a:avLst/>
          </a:prstGeom>
        </p:spPr>
      </p:pic>
      <p:pic>
        <p:nvPicPr>
          <p:cNvPr id="12" name="Picture 11" descr="A person holding a small fish&#10;&#10;Description automatically generated with low confidence">
            <a:extLst>
              <a:ext uri="{FF2B5EF4-FFF2-40B4-BE49-F238E27FC236}">
                <a16:creationId xmlns:a16="http://schemas.microsoft.com/office/drawing/2014/main" id="{2185FE9F-723F-B004-222F-F97D63479A2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400050" y="4043976"/>
            <a:ext cx="3200400" cy="2400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220450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 descr="A body of water with trees and grass around it&#10;&#10;Description automatically generated with low confidence">
            <a:extLst>
              <a:ext uri="{FF2B5EF4-FFF2-40B4-BE49-F238E27FC236}">
                <a16:creationId xmlns:a16="http://schemas.microsoft.com/office/drawing/2014/main" id="{EB02679C-FD1F-4851-8DB3-4B2E5304CBF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314" b="1290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197100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1707FC24-6981-43D9-B525-C7832BA224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4" y="311449"/>
            <a:ext cx="4332307" cy="6179552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A group of people in a field&#10;&#10;Description automatically generated with medium confidence">
            <a:extLst>
              <a:ext uri="{FF2B5EF4-FFF2-40B4-BE49-F238E27FC236}">
                <a16:creationId xmlns:a16="http://schemas.microsoft.com/office/drawing/2014/main" id="{60309506-BA32-4AFF-9D5B-7B84F7F2301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716" r="1" b="1"/>
          <a:stretch/>
        </p:blipFill>
        <p:spPr>
          <a:xfrm>
            <a:off x="5153025" y="546100"/>
            <a:ext cx="2136775" cy="2144713"/>
          </a:xfrm>
          <a:prstGeom prst="rect">
            <a:avLst/>
          </a:prstGeom>
        </p:spPr>
      </p:pic>
      <p:pic>
        <p:nvPicPr>
          <p:cNvPr id="7" name="Picture 6" descr="A picture containing sky, outdoor, grass, tree&#10;&#10;Description automatically generated">
            <a:extLst>
              <a:ext uri="{FF2B5EF4-FFF2-40B4-BE49-F238E27FC236}">
                <a16:creationId xmlns:a16="http://schemas.microsoft.com/office/drawing/2014/main" id="{100013C1-D495-4FBC-AEDD-FD1FC0DF21B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830" r="2" b="2"/>
          <a:stretch/>
        </p:blipFill>
        <p:spPr>
          <a:xfrm>
            <a:off x="7361238" y="546100"/>
            <a:ext cx="2139950" cy="2144713"/>
          </a:xfrm>
          <a:prstGeom prst="rect">
            <a:avLst/>
          </a:prstGeom>
        </p:spPr>
      </p:pic>
      <p:pic>
        <p:nvPicPr>
          <p:cNvPr id="9" name="Picture 8" descr="A person walking on a dirt path&#10;&#10;Description automatically generated with low confidence">
            <a:extLst>
              <a:ext uri="{FF2B5EF4-FFF2-40B4-BE49-F238E27FC236}">
                <a16:creationId xmlns:a16="http://schemas.microsoft.com/office/drawing/2014/main" id="{B11D8EAA-52F0-4F8E-9642-483B810AF40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97" r="3" b="3"/>
          <a:stretch/>
        </p:blipFill>
        <p:spPr>
          <a:xfrm>
            <a:off x="9569450" y="546100"/>
            <a:ext cx="2136775" cy="2144713"/>
          </a:xfrm>
          <a:prstGeom prst="rect">
            <a:avLst/>
          </a:prstGeom>
        </p:spPr>
      </p:pic>
      <p:pic>
        <p:nvPicPr>
          <p:cNvPr id="11" name="Picture 10" descr="Map&#10;&#10;Description automatically generated">
            <a:extLst>
              <a:ext uri="{FF2B5EF4-FFF2-40B4-BE49-F238E27FC236}">
                <a16:creationId xmlns:a16="http://schemas.microsoft.com/office/drawing/2014/main" id="{F7178CF0-D7B4-4AB2-A516-77C0C1142EB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17614"/>
          <a:stretch/>
        </p:blipFill>
        <p:spPr>
          <a:xfrm>
            <a:off x="5153025" y="2762250"/>
            <a:ext cx="6553200" cy="355758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280723C-BE02-4D4C-A8C9-9F9B25C640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2950" y="742951"/>
            <a:ext cx="3476625" cy="496252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48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2019 Path to Fort </a:t>
            </a:r>
            <a:r>
              <a:rPr lang="en-US" sz="48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Mose</a:t>
            </a:r>
            <a:r>
              <a:rPr lang="en-US" sz="48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: Finding Our Way</a:t>
            </a:r>
          </a:p>
        </p:txBody>
      </p:sp>
    </p:spTree>
    <p:extLst>
      <p:ext uri="{BB962C8B-B14F-4D97-AF65-F5344CB8AC3E}">
        <p14:creationId xmlns:p14="http://schemas.microsoft.com/office/powerpoint/2010/main" val="10352357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group of people sitting outside&#10;&#10;Description automatically generated with medium confidence">
            <a:extLst>
              <a:ext uri="{FF2B5EF4-FFF2-40B4-BE49-F238E27FC236}">
                <a16:creationId xmlns:a16="http://schemas.microsoft.com/office/drawing/2014/main" id="{8E64F264-06A8-430A-A30A-BF249F31DB0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2" r="8689"/>
          <a:stretch/>
        </p:blipFill>
        <p:spPr>
          <a:xfrm>
            <a:off x="20" y="10"/>
            <a:ext cx="8450297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FDB592C-D4FA-4116-A6D3-5073E45AB5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5"/>
            <a:ext cx="5251316" cy="1627636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Jack Williams</a:t>
            </a:r>
          </a:p>
        </p:txBody>
      </p:sp>
      <p:pic>
        <p:nvPicPr>
          <p:cNvPr id="7" name="Picture 6" descr="A person holding a shovel&#10;&#10;Description automatically generated with medium confidence">
            <a:extLst>
              <a:ext uri="{FF2B5EF4-FFF2-40B4-BE49-F238E27FC236}">
                <a16:creationId xmlns:a16="http://schemas.microsoft.com/office/drawing/2014/main" id="{CC6D3B2D-2075-457B-A56B-EDFBB399681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9716"/>
          <a:stretch/>
        </p:blipFill>
        <p:spPr>
          <a:xfrm>
            <a:off x="6225997" y="10"/>
            <a:ext cx="5962785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70316218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8B63ED-9A28-4D87-B80B-410C003053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64614" y="1783959"/>
            <a:ext cx="4087306" cy="288911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/>
              <a:t>Markland House</a:t>
            </a: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E49CC64F-7275-4E33-961B-0C5CDC4398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1" y="0"/>
            <a:ext cx="7188051" cy="6858000"/>
          </a:xfrm>
          <a:custGeom>
            <a:avLst/>
            <a:gdLst>
              <a:gd name="connsiteX0" fmla="*/ 7188051 w 7188051"/>
              <a:gd name="connsiteY0" fmla="*/ 6858000 h 6858000"/>
              <a:gd name="connsiteX1" fmla="*/ 108694 w 7188051"/>
              <a:gd name="connsiteY1" fmla="*/ 6858000 h 6858000"/>
              <a:gd name="connsiteX2" fmla="*/ 79127 w 7188051"/>
              <a:gd name="connsiteY2" fmla="*/ 6681235 h 6858000"/>
              <a:gd name="connsiteX3" fmla="*/ 0 w 7188051"/>
              <a:gd name="connsiteY3" fmla="*/ 5565888 h 6858000"/>
              <a:gd name="connsiteX4" fmla="*/ 2190696 w 7188051"/>
              <a:gd name="connsiteY4" fmla="*/ 145339 h 6858000"/>
              <a:gd name="connsiteX5" fmla="*/ 2339431 w 7188051"/>
              <a:gd name="connsiteY5" fmla="*/ 0 h 6858000"/>
              <a:gd name="connsiteX6" fmla="*/ 7188051 w 7188051"/>
              <a:gd name="connsiteY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88051" h="6858000">
                <a:moveTo>
                  <a:pt x="7188051" y="6858000"/>
                </a:moveTo>
                <a:lnTo>
                  <a:pt x="108694" y="6858000"/>
                </a:lnTo>
                <a:lnTo>
                  <a:pt x="79127" y="6681235"/>
                </a:lnTo>
                <a:cubicBezTo>
                  <a:pt x="26981" y="6316967"/>
                  <a:pt x="0" y="5944579"/>
                  <a:pt x="0" y="5565888"/>
                </a:cubicBezTo>
                <a:cubicBezTo>
                  <a:pt x="0" y="3459953"/>
                  <a:pt x="834428" y="1548908"/>
                  <a:pt x="2190696" y="145339"/>
                </a:cubicBezTo>
                <a:lnTo>
                  <a:pt x="2339431" y="0"/>
                </a:lnTo>
                <a:lnTo>
                  <a:pt x="7188051" y="0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" name="Content Placeholder 4" descr="A house with palm trees&#10;&#10;Description automatically generated with low confidence">
            <a:extLst>
              <a:ext uri="{FF2B5EF4-FFF2-40B4-BE49-F238E27FC236}">
                <a16:creationId xmlns:a16="http://schemas.microsoft.com/office/drawing/2014/main" id="{72339824-D1F8-4868-8554-9058016042D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2425"/>
          <a:stretch/>
        </p:blipFill>
        <p:spPr>
          <a:xfrm>
            <a:off x="1" y="10"/>
            <a:ext cx="7028495" cy="6857990"/>
          </a:xfrm>
          <a:custGeom>
            <a:avLst/>
            <a:gdLst/>
            <a:ahLst/>
            <a:cxnLst/>
            <a:rect l="l" t="t" r="r" b="b"/>
            <a:pathLst>
              <a:path w="7028495" h="6858000">
                <a:moveTo>
                  <a:pt x="0" y="0"/>
                </a:moveTo>
                <a:lnTo>
                  <a:pt x="6915668" y="0"/>
                </a:lnTo>
                <a:lnTo>
                  <a:pt x="6952411" y="219663"/>
                </a:lnTo>
                <a:cubicBezTo>
                  <a:pt x="7002551" y="569921"/>
                  <a:pt x="7028495" y="927986"/>
                  <a:pt x="7028495" y="1292112"/>
                </a:cubicBezTo>
                <a:cubicBezTo>
                  <a:pt x="7028495" y="3343346"/>
                  <a:pt x="6205186" y="5202289"/>
                  <a:pt x="4870994" y="6556512"/>
                </a:cubicBezTo>
                <a:lnTo>
                  <a:pt x="4556185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60460684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n aerial view of a city&#10;&#10;Description automatically generated">
            <a:extLst>
              <a:ext uri="{FF2B5EF4-FFF2-40B4-BE49-F238E27FC236}">
                <a16:creationId xmlns:a16="http://schemas.microsoft.com/office/drawing/2014/main" id="{FFDFCB15-18E4-4200-8B49-34BD79FE38A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14" b="2499"/>
          <a:stretch/>
        </p:blipFill>
        <p:spPr>
          <a:xfrm>
            <a:off x="33347" y="-1343015"/>
            <a:ext cx="12191980" cy="685799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E54016C-F298-4F34-B476-6996051D52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>
                <a:solidFill>
                  <a:schemeClr val="tx1">
                    <a:lumMod val="85000"/>
                    <a:lumOff val="15000"/>
                  </a:schemeClr>
                </a:solidFill>
              </a:rPr>
              <a:t>1885 Henry Wellge map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Arrow: Right 9">
            <a:extLst>
              <a:ext uri="{FF2B5EF4-FFF2-40B4-BE49-F238E27FC236}">
                <a16:creationId xmlns:a16="http://schemas.microsoft.com/office/drawing/2014/main" id="{E06E9A56-9E08-4B71-8E20-A655B9EFE7A2}"/>
              </a:ext>
            </a:extLst>
          </p:cNvPr>
          <p:cNvSpPr/>
          <p:nvPr/>
        </p:nvSpPr>
        <p:spPr>
          <a:xfrm rot="11956414">
            <a:off x="2826328" y="624097"/>
            <a:ext cx="900545" cy="343653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5D3BD46-51AF-43F5-8AD8-D622C5527BAD}"/>
              </a:ext>
            </a:extLst>
          </p:cNvPr>
          <p:cNvSpPr txBox="1"/>
          <p:nvPr/>
        </p:nvSpPr>
        <p:spPr>
          <a:xfrm>
            <a:off x="3893127" y="723147"/>
            <a:ext cx="19673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Markland House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145EA26-D74A-497D-90FD-633BAC61028A}"/>
              </a:ext>
            </a:extLst>
          </p:cNvPr>
          <p:cNvSpPr txBox="1"/>
          <p:nvPr/>
        </p:nvSpPr>
        <p:spPr>
          <a:xfrm rot="20884703">
            <a:off x="12247" y="4251843"/>
            <a:ext cx="22684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Maria Sanchez Creek</a:t>
            </a:r>
          </a:p>
        </p:txBody>
      </p:sp>
    </p:spTree>
    <p:extLst>
      <p:ext uri="{BB962C8B-B14F-4D97-AF65-F5344CB8AC3E}">
        <p14:creationId xmlns:p14="http://schemas.microsoft.com/office/powerpoint/2010/main" val="417854378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AC0749D4-5D79-415F-A4FE-C04AA9FAF6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8C1EE2C-97A4-4801-8BC8-9D18F259BD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2"/>
            <a:ext cx="12191999" cy="6858000"/>
          </a:xfrm>
          <a:prstGeom prst="rect">
            <a:avLst/>
          </a:pr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198E9EB-EB8E-46E5-8F89-B7C7338BAD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4620" y="5615446"/>
            <a:ext cx="6716578" cy="992068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Ponce de Leon Hotel 1897</a:t>
            </a:r>
          </a:p>
        </p:txBody>
      </p:sp>
      <p:pic>
        <p:nvPicPr>
          <p:cNvPr id="5" name="Content Placeholder 4" descr="A picture containing outdoor, sky, white, old&#10;&#10;Description automatically generated">
            <a:extLst>
              <a:ext uri="{FF2B5EF4-FFF2-40B4-BE49-F238E27FC236}">
                <a16:creationId xmlns:a16="http://schemas.microsoft.com/office/drawing/2014/main" id="{C4B85014-6038-409D-BB98-779F754DB08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65" r="13968" b="2"/>
          <a:stretch/>
        </p:blipFill>
        <p:spPr>
          <a:xfrm>
            <a:off x="49983" y="-843181"/>
            <a:ext cx="8185979" cy="6415771"/>
          </a:xfrm>
          <a:custGeom>
            <a:avLst/>
            <a:gdLst/>
            <a:ahLst/>
            <a:cxnLst/>
            <a:rect l="l" t="t" r="r" b="b"/>
            <a:pathLst>
              <a:path w="6096000" h="4777742">
                <a:moveTo>
                  <a:pt x="0" y="0"/>
                </a:moveTo>
                <a:lnTo>
                  <a:pt x="6096000" y="0"/>
                </a:lnTo>
                <a:lnTo>
                  <a:pt x="6096000" y="4777742"/>
                </a:lnTo>
                <a:lnTo>
                  <a:pt x="6067110" y="4773054"/>
                </a:lnTo>
                <a:cubicBezTo>
                  <a:pt x="6055069" y="4772257"/>
                  <a:pt x="6042963" y="4771677"/>
                  <a:pt x="6032848" y="4768862"/>
                </a:cubicBezTo>
                <a:cubicBezTo>
                  <a:pt x="6012619" y="4763231"/>
                  <a:pt x="5991471" y="4755713"/>
                  <a:pt x="5975856" y="4751678"/>
                </a:cubicBezTo>
                <a:cubicBezTo>
                  <a:pt x="5946385" y="4744300"/>
                  <a:pt x="5938143" y="4740617"/>
                  <a:pt x="5920410" y="4737737"/>
                </a:cubicBezTo>
                <a:cubicBezTo>
                  <a:pt x="5902677" y="4734858"/>
                  <a:pt x="5883840" y="4734501"/>
                  <a:pt x="5869459" y="4734403"/>
                </a:cubicBezTo>
                <a:cubicBezTo>
                  <a:pt x="5855079" y="4734305"/>
                  <a:pt x="5852140" y="4739700"/>
                  <a:pt x="5834127" y="4737148"/>
                </a:cubicBezTo>
                <a:cubicBezTo>
                  <a:pt x="5804874" y="4729435"/>
                  <a:pt x="5807796" y="4730400"/>
                  <a:pt x="5771966" y="4726150"/>
                </a:cubicBezTo>
                <a:lnTo>
                  <a:pt x="5680977" y="4726617"/>
                </a:lnTo>
                <a:lnTo>
                  <a:pt x="5650557" y="4723904"/>
                </a:lnTo>
                <a:cubicBezTo>
                  <a:pt x="5639802" y="4725929"/>
                  <a:pt x="5629047" y="4714121"/>
                  <a:pt x="5618294" y="4716145"/>
                </a:cubicBezTo>
                <a:lnTo>
                  <a:pt x="5567600" y="4712292"/>
                </a:lnTo>
                <a:cubicBezTo>
                  <a:pt x="5545229" y="4692374"/>
                  <a:pt x="5541151" y="4712551"/>
                  <a:pt x="5525295" y="4707303"/>
                </a:cubicBezTo>
                <a:cubicBezTo>
                  <a:pt x="5498062" y="4696523"/>
                  <a:pt x="5492452" y="4697563"/>
                  <a:pt x="5464966" y="4687718"/>
                </a:cubicBezTo>
                <a:cubicBezTo>
                  <a:pt x="5451160" y="4689453"/>
                  <a:pt x="5436112" y="4684365"/>
                  <a:pt x="5422637" y="4687843"/>
                </a:cubicBezTo>
                <a:lnTo>
                  <a:pt x="5385596" y="4686184"/>
                </a:lnTo>
                <a:lnTo>
                  <a:pt x="5347417" y="4690023"/>
                </a:lnTo>
                <a:lnTo>
                  <a:pt x="5307450" y="4701204"/>
                </a:lnTo>
                <a:cubicBezTo>
                  <a:pt x="5291923" y="4701949"/>
                  <a:pt x="5275426" y="4700974"/>
                  <a:pt x="5257509" y="4697243"/>
                </a:cubicBezTo>
                <a:cubicBezTo>
                  <a:pt x="5243483" y="4695263"/>
                  <a:pt x="5222121" y="4694006"/>
                  <a:pt x="5205681" y="4681108"/>
                </a:cubicBezTo>
                <a:cubicBezTo>
                  <a:pt x="5189241" y="4668210"/>
                  <a:pt x="5066582" y="4656956"/>
                  <a:pt x="5066665" y="4656732"/>
                </a:cubicBezTo>
                <a:cubicBezTo>
                  <a:pt x="5036013" y="4653433"/>
                  <a:pt x="5037516" y="4666066"/>
                  <a:pt x="5021767" y="4667463"/>
                </a:cubicBezTo>
                <a:cubicBezTo>
                  <a:pt x="5006018" y="4668859"/>
                  <a:pt x="4997883" y="4663456"/>
                  <a:pt x="4972175" y="4665113"/>
                </a:cubicBezTo>
                <a:cubicBezTo>
                  <a:pt x="4946467" y="4666771"/>
                  <a:pt x="4895264" y="4676890"/>
                  <a:pt x="4867522" y="4677409"/>
                </a:cubicBezTo>
                <a:cubicBezTo>
                  <a:pt x="4847198" y="4677652"/>
                  <a:pt x="4846533" y="4665718"/>
                  <a:pt x="4824459" y="4661311"/>
                </a:cubicBezTo>
                <a:cubicBezTo>
                  <a:pt x="4802946" y="4676275"/>
                  <a:pt x="4746723" y="4640980"/>
                  <a:pt x="4748119" y="4662282"/>
                </a:cubicBezTo>
                <a:cubicBezTo>
                  <a:pt x="4696376" y="4649495"/>
                  <a:pt x="4704934" y="4651568"/>
                  <a:pt x="4681435" y="4656529"/>
                </a:cubicBezTo>
                <a:lnTo>
                  <a:pt x="4655641" y="4662947"/>
                </a:lnTo>
                <a:lnTo>
                  <a:pt x="4568774" y="4659157"/>
                </a:lnTo>
                <a:lnTo>
                  <a:pt x="4561567" y="4664296"/>
                </a:lnTo>
                <a:lnTo>
                  <a:pt x="4544039" y="4665425"/>
                </a:lnTo>
                <a:lnTo>
                  <a:pt x="4537547" y="4666124"/>
                </a:lnTo>
                <a:lnTo>
                  <a:pt x="4533521" y="4663656"/>
                </a:lnTo>
                <a:cubicBezTo>
                  <a:pt x="4531131" y="4662547"/>
                  <a:pt x="4529356" y="4662473"/>
                  <a:pt x="4528079" y="4664277"/>
                </a:cubicBezTo>
                <a:cubicBezTo>
                  <a:pt x="4527877" y="4665254"/>
                  <a:pt x="4527677" y="4666231"/>
                  <a:pt x="4527476" y="4667208"/>
                </a:cubicBezTo>
                <a:lnTo>
                  <a:pt x="4493203" y="4670897"/>
                </a:lnTo>
                <a:lnTo>
                  <a:pt x="4246811" y="4676399"/>
                </a:lnTo>
                <a:cubicBezTo>
                  <a:pt x="4137387" y="4710859"/>
                  <a:pt x="4001444" y="4666072"/>
                  <a:pt x="3880688" y="4677902"/>
                </a:cubicBezTo>
                <a:cubicBezTo>
                  <a:pt x="3854349" y="4668373"/>
                  <a:pt x="3867024" y="4694267"/>
                  <a:pt x="3804472" y="4706612"/>
                </a:cubicBezTo>
                <a:cubicBezTo>
                  <a:pt x="3769790" y="4699764"/>
                  <a:pt x="3709689" y="4672031"/>
                  <a:pt x="3671141" y="4669214"/>
                </a:cubicBezTo>
                <a:cubicBezTo>
                  <a:pt x="3634430" y="4661806"/>
                  <a:pt x="3632993" y="4657630"/>
                  <a:pt x="3609792" y="4651280"/>
                </a:cubicBezTo>
                <a:cubicBezTo>
                  <a:pt x="3586591" y="4644931"/>
                  <a:pt x="3596838" y="4646444"/>
                  <a:pt x="3550675" y="4644949"/>
                </a:cubicBezTo>
                <a:cubicBezTo>
                  <a:pt x="3513195" y="4640338"/>
                  <a:pt x="3398385" y="4630109"/>
                  <a:pt x="3362699" y="4629669"/>
                </a:cubicBezTo>
                <a:cubicBezTo>
                  <a:pt x="3327014" y="4629229"/>
                  <a:pt x="3350265" y="4628980"/>
                  <a:pt x="3317820" y="4628473"/>
                </a:cubicBezTo>
                <a:cubicBezTo>
                  <a:pt x="3291761" y="4635373"/>
                  <a:pt x="3220279" y="4625153"/>
                  <a:pt x="3202541" y="4611353"/>
                </a:cubicBezTo>
                <a:cubicBezTo>
                  <a:pt x="3176498" y="4608414"/>
                  <a:pt x="3173034" y="4597692"/>
                  <a:pt x="3165095" y="4593183"/>
                </a:cubicBezTo>
                <a:cubicBezTo>
                  <a:pt x="3157156" y="4588674"/>
                  <a:pt x="3151440" y="4597640"/>
                  <a:pt x="3142614" y="4593521"/>
                </a:cubicBezTo>
                <a:cubicBezTo>
                  <a:pt x="3133788" y="4589402"/>
                  <a:pt x="3119786" y="4585666"/>
                  <a:pt x="3108607" y="4586122"/>
                </a:cubicBezTo>
                <a:cubicBezTo>
                  <a:pt x="3097429" y="4586579"/>
                  <a:pt x="3083057" y="4584832"/>
                  <a:pt x="3060172" y="4583967"/>
                </a:cubicBezTo>
                <a:cubicBezTo>
                  <a:pt x="3037288" y="4583102"/>
                  <a:pt x="3008898" y="4580847"/>
                  <a:pt x="2971297" y="4580934"/>
                </a:cubicBezTo>
                <a:cubicBezTo>
                  <a:pt x="2936460" y="4577753"/>
                  <a:pt x="2952539" y="4581456"/>
                  <a:pt x="2872577" y="4576652"/>
                </a:cubicBezTo>
                <a:cubicBezTo>
                  <a:pt x="2845447" y="4572221"/>
                  <a:pt x="2833971" y="4557733"/>
                  <a:pt x="2814205" y="4559580"/>
                </a:cubicBezTo>
                <a:cubicBezTo>
                  <a:pt x="2790909" y="4543112"/>
                  <a:pt x="2768526" y="4546849"/>
                  <a:pt x="2754311" y="4545459"/>
                </a:cubicBezTo>
                <a:cubicBezTo>
                  <a:pt x="2740096" y="4544070"/>
                  <a:pt x="2737019" y="4543662"/>
                  <a:pt x="2723224" y="4546010"/>
                </a:cubicBezTo>
                <a:cubicBezTo>
                  <a:pt x="2709430" y="4548359"/>
                  <a:pt x="2687410" y="4554101"/>
                  <a:pt x="2672793" y="4554314"/>
                </a:cubicBezTo>
                <a:cubicBezTo>
                  <a:pt x="2658176" y="4554527"/>
                  <a:pt x="2649574" y="4546685"/>
                  <a:pt x="2635521" y="4547286"/>
                </a:cubicBezTo>
                <a:cubicBezTo>
                  <a:pt x="2621467" y="4547887"/>
                  <a:pt x="2621767" y="4560245"/>
                  <a:pt x="2588471" y="4557919"/>
                </a:cubicBezTo>
                <a:lnTo>
                  <a:pt x="2439275" y="4540387"/>
                </a:lnTo>
                <a:cubicBezTo>
                  <a:pt x="2417784" y="4540194"/>
                  <a:pt x="2396292" y="4546221"/>
                  <a:pt x="2374801" y="4546028"/>
                </a:cubicBezTo>
                <a:cubicBezTo>
                  <a:pt x="2331700" y="4546603"/>
                  <a:pt x="2372806" y="4559122"/>
                  <a:pt x="2318618" y="4550990"/>
                </a:cubicBezTo>
                <a:cubicBezTo>
                  <a:pt x="2264430" y="4533528"/>
                  <a:pt x="2150787" y="4518120"/>
                  <a:pt x="2084135" y="4520400"/>
                </a:cubicBezTo>
                <a:lnTo>
                  <a:pt x="2010848" y="4500404"/>
                </a:lnTo>
                <a:lnTo>
                  <a:pt x="1962215" y="4501400"/>
                </a:lnTo>
                <a:lnTo>
                  <a:pt x="1926990" y="4495570"/>
                </a:lnTo>
                <a:cubicBezTo>
                  <a:pt x="1909127" y="4479452"/>
                  <a:pt x="1902510" y="4484082"/>
                  <a:pt x="1884649" y="4474880"/>
                </a:cubicBezTo>
                <a:cubicBezTo>
                  <a:pt x="1864462" y="4463930"/>
                  <a:pt x="1869383" y="4485922"/>
                  <a:pt x="1816219" y="4470938"/>
                </a:cubicBezTo>
                <a:cubicBezTo>
                  <a:pt x="1786214" y="4478916"/>
                  <a:pt x="1794086" y="4458547"/>
                  <a:pt x="1768335" y="4471096"/>
                </a:cubicBezTo>
                <a:cubicBezTo>
                  <a:pt x="1756010" y="4466078"/>
                  <a:pt x="1737157" y="4463295"/>
                  <a:pt x="1725889" y="4456707"/>
                </a:cubicBezTo>
                <a:lnTo>
                  <a:pt x="1704987" y="4453275"/>
                </a:lnTo>
                <a:lnTo>
                  <a:pt x="1678857" y="4447221"/>
                </a:lnTo>
                <a:lnTo>
                  <a:pt x="1674568" y="4435925"/>
                </a:lnTo>
                <a:lnTo>
                  <a:pt x="1634075" y="4429269"/>
                </a:lnTo>
                <a:cubicBezTo>
                  <a:pt x="1619699" y="4424763"/>
                  <a:pt x="1607040" y="4412316"/>
                  <a:pt x="1588492" y="4411465"/>
                </a:cubicBezTo>
                <a:cubicBezTo>
                  <a:pt x="1548666" y="4404488"/>
                  <a:pt x="1441540" y="4396830"/>
                  <a:pt x="1402240" y="4391911"/>
                </a:cubicBezTo>
                <a:cubicBezTo>
                  <a:pt x="1362940" y="4386992"/>
                  <a:pt x="1383536" y="4385271"/>
                  <a:pt x="1352691" y="4381952"/>
                </a:cubicBezTo>
                <a:cubicBezTo>
                  <a:pt x="1322602" y="4385447"/>
                  <a:pt x="1230331" y="4373936"/>
                  <a:pt x="1213419" y="4358161"/>
                </a:cubicBezTo>
                <a:cubicBezTo>
                  <a:pt x="1194291" y="4352958"/>
                  <a:pt x="1171642" y="4355246"/>
                  <a:pt x="1163347" y="4339486"/>
                </a:cubicBezTo>
                <a:cubicBezTo>
                  <a:pt x="1149374" y="4320060"/>
                  <a:pt x="1081104" y="4339702"/>
                  <a:pt x="1091517" y="4319884"/>
                </a:cubicBezTo>
                <a:cubicBezTo>
                  <a:pt x="1067291" y="4326517"/>
                  <a:pt x="1046078" y="4319455"/>
                  <a:pt x="1025956" y="4309010"/>
                </a:cubicBezTo>
                <a:lnTo>
                  <a:pt x="1004286" y="4296626"/>
                </a:lnTo>
                <a:lnTo>
                  <a:pt x="983819" y="4298478"/>
                </a:lnTo>
                <a:cubicBezTo>
                  <a:pt x="974051" y="4282658"/>
                  <a:pt x="953984" y="4293628"/>
                  <a:pt x="939204" y="4282411"/>
                </a:cubicBezTo>
                <a:lnTo>
                  <a:pt x="915836" y="4272323"/>
                </a:lnTo>
                <a:lnTo>
                  <a:pt x="899731" y="4266965"/>
                </a:lnTo>
                <a:lnTo>
                  <a:pt x="893886" y="4264715"/>
                </a:lnTo>
                <a:lnTo>
                  <a:pt x="889021" y="4266066"/>
                </a:lnTo>
                <a:cubicBezTo>
                  <a:pt x="886286" y="4266531"/>
                  <a:pt x="884573" y="4266166"/>
                  <a:pt x="884135" y="4264147"/>
                </a:cubicBezTo>
                <a:lnTo>
                  <a:pt x="884818" y="4261224"/>
                </a:lnTo>
                <a:lnTo>
                  <a:pt x="820228" y="4266638"/>
                </a:lnTo>
                <a:lnTo>
                  <a:pt x="788402" y="4263209"/>
                </a:lnTo>
                <a:cubicBezTo>
                  <a:pt x="756573" y="4279518"/>
                  <a:pt x="718864" y="4245871"/>
                  <a:pt x="687574" y="4276905"/>
                </a:cubicBezTo>
                <a:lnTo>
                  <a:pt x="556383" y="4277125"/>
                </a:lnTo>
                <a:lnTo>
                  <a:pt x="497122" y="4273689"/>
                </a:lnTo>
                <a:cubicBezTo>
                  <a:pt x="484020" y="4279519"/>
                  <a:pt x="445941" y="4269992"/>
                  <a:pt x="454008" y="4273811"/>
                </a:cubicBezTo>
                <a:lnTo>
                  <a:pt x="394229" y="4278215"/>
                </a:lnTo>
                <a:lnTo>
                  <a:pt x="386356" y="4282251"/>
                </a:lnTo>
                <a:lnTo>
                  <a:pt x="383576" y="4284364"/>
                </a:lnTo>
                <a:lnTo>
                  <a:pt x="370039" y="4285533"/>
                </a:lnTo>
                <a:cubicBezTo>
                  <a:pt x="361618" y="4289428"/>
                  <a:pt x="359083" y="4297501"/>
                  <a:pt x="350141" y="4300911"/>
                </a:cubicBezTo>
                <a:cubicBezTo>
                  <a:pt x="345670" y="4302616"/>
                  <a:pt x="339596" y="4303155"/>
                  <a:pt x="330385" y="4301424"/>
                </a:cubicBezTo>
                <a:cubicBezTo>
                  <a:pt x="329804" y="4289693"/>
                  <a:pt x="314374" y="4293109"/>
                  <a:pt x="297835" y="4297065"/>
                </a:cubicBezTo>
                <a:lnTo>
                  <a:pt x="282816" y="4299894"/>
                </a:lnTo>
                <a:lnTo>
                  <a:pt x="281368" y="4300653"/>
                </a:lnTo>
                <a:lnTo>
                  <a:pt x="280684" y="4300295"/>
                </a:lnTo>
                <a:lnTo>
                  <a:pt x="273908" y="4301571"/>
                </a:lnTo>
                <a:cubicBezTo>
                  <a:pt x="266799" y="4301990"/>
                  <a:pt x="261129" y="4300718"/>
                  <a:pt x="258614" y="4295926"/>
                </a:cubicBezTo>
                <a:cubicBezTo>
                  <a:pt x="242516" y="4327823"/>
                  <a:pt x="214979" y="4309338"/>
                  <a:pt x="182068" y="4323284"/>
                </a:cubicBezTo>
                <a:cubicBezTo>
                  <a:pt x="157942" y="4332898"/>
                  <a:pt x="153812" y="4326151"/>
                  <a:pt x="128666" y="4331122"/>
                </a:cubicBezTo>
                <a:cubicBezTo>
                  <a:pt x="77925" y="4373333"/>
                  <a:pt x="87445" y="4341355"/>
                  <a:pt x="21563" y="4371972"/>
                </a:cubicBezTo>
                <a:lnTo>
                  <a:pt x="0" y="4383632"/>
                </a:lnTo>
                <a:close/>
              </a:path>
            </a:pathLst>
          </a:custGeom>
        </p:spPr>
      </p:pic>
      <p:pic>
        <p:nvPicPr>
          <p:cNvPr id="7" name="Picture 6" descr="A statue of a person in front of a building&#10;&#10;Description automatically generated with medium confidence">
            <a:extLst>
              <a:ext uri="{FF2B5EF4-FFF2-40B4-BE49-F238E27FC236}">
                <a16:creationId xmlns:a16="http://schemas.microsoft.com/office/drawing/2014/main" id="{82E6A25E-2661-46A2-AACC-0718AF7B0F9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0" r="2794" b="1"/>
          <a:stretch/>
        </p:blipFill>
        <p:spPr>
          <a:xfrm>
            <a:off x="8186000" y="15322"/>
            <a:ext cx="4006000" cy="3585128"/>
          </a:xfrm>
          <a:custGeom>
            <a:avLst/>
            <a:gdLst/>
            <a:ahLst/>
            <a:cxnLst/>
            <a:rect l="l" t="t" r="r" b="b"/>
            <a:pathLst>
              <a:path w="6096000" h="5455552">
                <a:moveTo>
                  <a:pt x="0" y="0"/>
                </a:moveTo>
                <a:lnTo>
                  <a:pt x="8632" y="2126"/>
                </a:lnTo>
                <a:cubicBezTo>
                  <a:pt x="71597" y="8644"/>
                  <a:pt x="52747" y="11892"/>
                  <a:pt x="102111" y="11566"/>
                </a:cubicBezTo>
                <a:cubicBezTo>
                  <a:pt x="107032" y="11203"/>
                  <a:pt x="116450" y="20386"/>
                  <a:pt x="135511" y="18109"/>
                </a:cubicBezTo>
                <a:cubicBezTo>
                  <a:pt x="165681" y="22040"/>
                  <a:pt x="149025" y="33094"/>
                  <a:pt x="187668" y="36734"/>
                </a:cubicBezTo>
                <a:cubicBezTo>
                  <a:pt x="184095" y="40156"/>
                  <a:pt x="221954" y="38461"/>
                  <a:pt x="225602" y="50611"/>
                </a:cubicBezTo>
                <a:cubicBezTo>
                  <a:pt x="242020" y="54481"/>
                  <a:pt x="267241" y="57744"/>
                  <a:pt x="286175" y="59952"/>
                </a:cubicBezTo>
                <a:cubicBezTo>
                  <a:pt x="314543" y="65902"/>
                  <a:pt x="328665" y="72319"/>
                  <a:pt x="332857" y="76558"/>
                </a:cubicBezTo>
                <a:cubicBezTo>
                  <a:pt x="361257" y="83289"/>
                  <a:pt x="358186" y="84500"/>
                  <a:pt x="395478" y="98782"/>
                </a:cubicBezTo>
                <a:cubicBezTo>
                  <a:pt x="417363" y="93652"/>
                  <a:pt x="436168" y="104748"/>
                  <a:pt x="445328" y="114882"/>
                </a:cubicBezTo>
                <a:cubicBezTo>
                  <a:pt x="470101" y="124482"/>
                  <a:pt x="523910" y="147405"/>
                  <a:pt x="559300" y="150440"/>
                </a:cubicBezTo>
                <a:cubicBezTo>
                  <a:pt x="613422" y="149710"/>
                  <a:pt x="598278" y="160982"/>
                  <a:pt x="622357" y="169552"/>
                </a:cubicBezTo>
                <a:cubicBezTo>
                  <a:pt x="641101" y="180205"/>
                  <a:pt x="638493" y="171007"/>
                  <a:pt x="658054" y="184474"/>
                </a:cubicBezTo>
                <a:lnTo>
                  <a:pt x="694284" y="200095"/>
                </a:lnTo>
                <a:lnTo>
                  <a:pt x="737979" y="224556"/>
                </a:lnTo>
                <a:lnTo>
                  <a:pt x="747981" y="231280"/>
                </a:lnTo>
                <a:cubicBezTo>
                  <a:pt x="753111" y="231304"/>
                  <a:pt x="756366" y="231723"/>
                  <a:pt x="758445" y="232460"/>
                </a:cubicBezTo>
                <a:cubicBezTo>
                  <a:pt x="758496" y="232559"/>
                  <a:pt x="758549" y="232658"/>
                  <a:pt x="758600" y="232757"/>
                </a:cubicBezTo>
                <a:lnTo>
                  <a:pt x="773364" y="235718"/>
                </a:lnTo>
                <a:cubicBezTo>
                  <a:pt x="790479" y="236082"/>
                  <a:pt x="824818" y="262048"/>
                  <a:pt x="841072" y="261356"/>
                </a:cubicBezTo>
                <a:cubicBezTo>
                  <a:pt x="848247" y="277811"/>
                  <a:pt x="845053" y="250444"/>
                  <a:pt x="872404" y="265382"/>
                </a:cubicBezTo>
                <a:cubicBezTo>
                  <a:pt x="884596" y="267374"/>
                  <a:pt x="889722" y="269394"/>
                  <a:pt x="899938" y="270925"/>
                </a:cubicBezTo>
                <a:cubicBezTo>
                  <a:pt x="900079" y="271345"/>
                  <a:pt x="933560" y="274145"/>
                  <a:pt x="933701" y="274565"/>
                </a:cubicBezTo>
                <a:lnTo>
                  <a:pt x="958104" y="278658"/>
                </a:lnTo>
                <a:lnTo>
                  <a:pt x="963678" y="280729"/>
                </a:lnTo>
                <a:lnTo>
                  <a:pt x="996167" y="277529"/>
                </a:lnTo>
                <a:lnTo>
                  <a:pt x="1012387" y="277350"/>
                </a:lnTo>
                <a:lnTo>
                  <a:pt x="1018139" y="274257"/>
                </a:lnTo>
                <a:cubicBezTo>
                  <a:pt x="1023705" y="272608"/>
                  <a:pt x="1030840" y="272419"/>
                  <a:pt x="1041488" y="275538"/>
                </a:cubicBezTo>
                <a:lnTo>
                  <a:pt x="1043729" y="276831"/>
                </a:lnTo>
                <a:lnTo>
                  <a:pt x="1076532" y="271239"/>
                </a:lnTo>
                <a:cubicBezTo>
                  <a:pt x="1083544" y="269462"/>
                  <a:pt x="1111552" y="278849"/>
                  <a:pt x="1117458" y="275294"/>
                </a:cubicBezTo>
                <a:cubicBezTo>
                  <a:pt x="1173364" y="280135"/>
                  <a:pt x="1207569" y="263603"/>
                  <a:pt x="1275827" y="275029"/>
                </a:cubicBezTo>
                <a:cubicBezTo>
                  <a:pt x="1321519" y="279616"/>
                  <a:pt x="1347196" y="279519"/>
                  <a:pt x="1376683" y="283128"/>
                </a:cubicBezTo>
                <a:cubicBezTo>
                  <a:pt x="1406170" y="286737"/>
                  <a:pt x="1433752" y="293140"/>
                  <a:pt x="1452749" y="296685"/>
                </a:cubicBezTo>
                <a:cubicBezTo>
                  <a:pt x="1471746" y="300230"/>
                  <a:pt x="1466619" y="301895"/>
                  <a:pt x="1490664" y="304401"/>
                </a:cubicBezTo>
                <a:cubicBezTo>
                  <a:pt x="1514709" y="306907"/>
                  <a:pt x="1573675" y="305000"/>
                  <a:pt x="1597021" y="311721"/>
                </a:cubicBezTo>
                <a:cubicBezTo>
                  <a:pt x="1622238" y="311037"/>
                  <a:pt x="1625537" y="322069"/>
                  <a:pt x="1639314" y="320753"/>
                </a:cubicBezTo>
                <a:cubicBezTo>
                  <a:pt x="1710549" y="337224"/>
                  <a:pt x="1769892" y="334296"/>
                  <a:pt x="1856583" y="331628"/>
                </a:cubicBezTo>
                <a:cubicBezTo>
                  <a:pt x="1913730" y="336509"/>
                  <a:pt x="1912698" y="339285"/>
                  <a:pt x="1937745" y="342098"/>
                </a:cubicBezTo>
                <a:cubicBezTo>
                  <a:pt x="1945390" y="344925"/>
                  <a:pt x="1949181" y="335092"/>
                  <a:pt x="1956068" y="338984"/>
                </a:cubicBezTo>
                <a:lnTo>
                  <a:pt x="1991434" y="344183"/>
                </a:lnTo>
                <a:lnTo>
                  <a:pt x="2017399" y="354323"/>
                </a:lnTo>
                <a:lnTo>
                  <a:pt x="2041804" y="360756"/>
                </a:lnTo>
                <a:lnTo>
                  <a:pt x="2071138" y="363487"/>
                </a:lnTo>
                <a:cubicBezTo>
                  <a:pt x="2080124" y="365903"/>
                  <a:pt x="2080713" y="373697"/>
                  <a:pt x="2092557" y="373570"/>
                </a:cubicBezTo>
                <a:cubicBezTo>
                  <a:pt x="2128517" y="378742"/>
                  <a:pt x="2193287" y="383225"/>
                  <a:pt x="2242182" y="388922"/>
                </a:cubicBezTo>
                <a:cubicBezTo>
                  <a:pt x="2266404" y="385527"/>
                  <a:pt x="2301142" y="392029"/>
                  <a:pt x="2311187" y="401718"/>
                </a:cubicBezTo>
                <a:cubicBezTo>
                  <a:pt x="2323182" y="404413"/>
                  <a:pt x="2352098" y="404462"/>
                  <a:pt x="2363765" y="402554"/>
                </a:cubicBezTo>
                <a:cubicBezTo>
                  <a:pt x="2374121" y="402833"/>
                  <a:pt x="2375999" y="406521"/>
                  <a:pt x="2389759" y="407955"/>
                </a:cubicBezTo>
                <a:cubicBezTo>
                  <a:pt x="2404778" y="411334"/>
                  <a:pt x="2437354" y="427346"/>
                  <a:pt x="2451497" y="432353"/>
                </a:cubicBezTo>
                <a:cubicBezTo>
                  <a:pt x="2465640" y="437360"/>
                  <a:pt x="2451256" y="432175"/>
                  <a:pt x="2474615" y="437995"/>
                </a:cubicBezTo>
                <a:cubicBezTo>
                  <a:pt x="2482949" y="439979"/>
                  <a:pt x="2481204" y="447714"/>
                  <a:pt x="2499122" y="451403"/>
                </a:cubicBezTo>
                <a:cubicBezTo>
                  <a:pt x="2517041" y="455093"/>
                  <a:pt x="2557176" y="459358"/>
                  <a:pt x="2582126" y="460132"/>
                </a:cubicBezTo>
                <a:cubicBezTo>
                  <a:pt x="2610000" y="447613"/>
                  <a:pt x="2600233" y="464657"/>
                  <a:pt x="2651203" y="448902"/>
                </a:cubicBezTo>
                <a:cubicBezTo>
                  <a:pt x="2652514" y="450917"/>
                  <a:pt x="2673343" y="450050"/>
                  <a:pt x="2694692" y="451398"/>
                </a:cubicBezTo>
                <a:cubicBezTo>
                  <a:pt x="2716041" y="452746"/>
                  <a:pt x="2761501" y="464041"/>
                  <a:pt x="2779298" y="456988"/>
                </a:cubicBezTo>
                <a:lnTo>
                  <a:pt x="2936306" y="456249"/>
                </a:lnTo>
                <a:lnTo>
                  <a:pt x="3026435" y="468085"/>
                </a:lnTo>
                <a:cubicBezTo>
                  <a:pt x="3057775" y="469980"/>
                  <a:pt x="3063039" y="478620"/>
                  <a:pt x="3083171" y="475230"/>
                </a:cubicBezTo>
                <a:cubicBezTo>
                  <a:pt x="3117108" y="477415"/>
                  <a:pt x="3095622" y="493457"/>
                  <a:pt x="3134778" y="480540"/>
                </a:cubicBezTo>
                <a:cubicBezTo>
                  <a:pt x="3124076" y="494276"/>
                  <a:pt x="3153178" y="476814"/>
                  <a:pt x="3173314" y="487873"/>
                </a:cubicBezTo>
                <a:cubicBezTo>
                  <a:pt x="3201556" y="479719"/>
                  <a:pt x="3230591" y="489990"/>
                  <a:pt x="3247734" y="491186"/>
                </a:cubicBezTo>
                <a:cubicBezTo>
                  <a:pt x="3264877" y="492382"/>
                  <a:pt x="3251612" y="496143"/>
                  <a:pt x="3276172" y="495050"/>
                </a:cubicBezTo>
                <a:lnTo>
                  <a:pt x="3310856" y="500586"/>
                </a:lnTo>
                <a:cubicBezTo>
                  <a:pt x="3309045" y="496015"/>
                  <a:pt x="3314063" y="497362"/>
                  <a:pt x="3327824" y="498077"/>
                </a:cubicBezTo>
                <a:lnTo>
                  <a:pt x="3364782" y="494003"/>
                </a:lnTo>
                <a:lnTo>
                  <a:pt x="3390144" y="498112"/>
                </a:lnTo>
                <a:cubicBezTo>
                  <a:pt x="3393544" y="497973"/>
                  <a:pt x="3417720" y="493499"/>
                  <a:pt x="3417235" y="489988"/>
                </a:cubicBezTo>
                <a:cubicBezTo>
                  <a:pt x="3443685" y="504716"/>
                  <a:pt x="3446332" y="495464"/>
                  <a:pt x="3473455" y="491710"/>
                </a:cubicBezTo>
                <a:cubicBezTo>
                  <a:pt x="3496710" y="493093"/>
                  <a:pt x="3476665" y="493558"/>
                  <a:pt x="3532861" y="495298"/>
                </a:cubicBezTo>
                <a:cubicBezTo>
                  <a:pt x="3554737" y="511467"/>
                  <a:pt x="3539011" y="483579"/>
                  <a:pt x="3581951" y="506221"/>
                </a:cubicBezTo>
                <a:cubicBezTo>
                  <a:pt x="3584053" y="504456"/>
                  <a:pt x="3610563" y="506075"/>
                  <a:pt x="3624438" y="507850"/>
                </a:cubicBezTo>
                <a:cubicBezTo>
                  <a:pt x="3638313" y="509625"/>
                  <a:pt x="3650849" y="507462"/>
                  <a:pt x="3665204" y="516874"/>
                </a:cubicBezTo>
                <a:cubicBezTo>
                  <a:pt x="3675692" y="519769"/>
                  <a:pt x="3656949" y="515532"/>
                  <a:pt x="3689747" y="520459"/>
                </a:cubicBezTo>
                <a:cubicBezTo>
                  <a:pt x="3722545" y="525386"/>
                  <a:pt x="3829449" y="542068"/>
                  <a:pt x="3861993" y="546434"/>
                </a:cubicBezTo>
                <a:cubicBezTo>
                  <a:pt x="3894537" y="550800"/>
                  <a:pt x="3871648" y="553364"/>
                  <a:pt x="3885009" y="553797"/>
                </a:cubicBezTo>
                <a:cubicBezTo>
                  <a:pt x="3898370" y="554230"/>
                  <a:pt x="3927139" y="547164"/>
                  <a:pt x="3942159" y="549034"/>
                </a:cubicBezTo>
                <a:cubicBezTo>
                  <a:pt x="3961015" y="550940"/>
                  <a:pt x="3963811" y="558241"/>
                  <a:pt x="3975129" y="557872"/>
                </a:cubicBezTo>
                <a:cubicBezTo>
                  <a:pt x="3985593" y="547655"/>
                  <a:pt x="3996704" y="547768"/>
                  <a:pt x="4014830" y="553964"/>
                </a:cubicBezTo>
                <a:cubicBezTo>
                  <a:pt x="4048643" y="556748"/>
                  <a:pt x="4048670" y="546238"/>
                  <a:pt x="4081323" y="547753"/>
                </a:cubicBezTo>
                <a:cubicBezTo>
                  <a:pt x="4095652" y="547174"/>
                  <a:pt x="4103318" y="550468"/>
                  <a:pt x="4127224" y="547194"/>
                </a:cubicBezTo>
                <a:cubicBezTo>
                  <a:pt x="4144245" y="547892"/>
                  <a:pt x="4178444" y="549648"/>
                  <a:pt x="4201489" y="539366"/>
                </a:cubicBezTo>
                <a:cubicBezTo>
                  <a:pt x="4226484" y="538057"/>
                  <a:pt x="4208332" y="537593"/>
                  <a:pt x="4235612" y="540183"/>
                </a:cubicBezTo>
                <a:cubicBezTo>
                  <a:pt x="4268938" y="540701"/>
                  <a:pt x="4282810" y="534470"/>
                  <a:pt x="4302068" y="535952"/>
                </a:cubicBezTo>
                <a:cubicBezTo>
                  <a:pt x="4314608" y="531697"/>
                  <a:pt x="4300406" y="536768"/>
                  <a:pt x="4348604" y="531427"/>
                </a:cubicBezTo>
                <a:cubicBezTo>
                  <a:pt x="4367706" y="540886"/>
                  <a:pt x="4384046" y="527950"/>
                  <a:pt x="4400391" y="529988"/>
                </a:cubicBezTo>
                <a:cubicBezTo>
                  <a:pt x="4426313" y="528954"/>
                  <a:pt x="4490025" y="529067"/>
                  <a:pt x="4513659" y="527603"/>
                </a:cubicBezTo>
                <a:cubicBezTo>
                  <a:pt x="4537293" y="526139"/>
                  <a:pt x="4512137" y="523958"/>
                  <a:pt x="4542198" y="521206"/>
                </a:cubicBezTo>
                <a:cubicBezTo>
                  <a:pt x="4597566" y="533455"/>
                  <a:pt x="4628464" y="511410"/>
                  <a:pt x="4684502" y="508712"/>
                </a:cubicBezTo>
                <a:cubicBezTo>
                  <a:pt x="4718519" y="491640"/>
                  <a:pt x="4742626" y="509374"/>
                  <a:pt x="4779821" y="496309"/>
                </a:cubicBezTo>
                <a:cubicBezTo>
                  <a:pt x="4804992" y="492314"/>
                  <a:pt x="4808648" y="496131"/>
                  <a:pt x="4822825" y="494266"/>
                </a:cubicBezTo>
                <a:cubicBezTo>
                  <a:pt x="4837002" y="492401"/>
                  <a:pt x="4852992" y="487905"/>
                  <a:pt x="4864884" y="485118"/>
                </a:cubicBezTo>
                <a:cubicBezTo>
                  <a:pt x="4871249" y="488756"/>
                  <a:pt x="4920720" y="482346"/>
                  <a:pt x="4919578" y="477542"/>
                </a:cubicBezTo>
                <a:cubicBezTo>
                  <a:pt x="4926928" y="479188"/>
                  <a:pt x="4947247" y="485560"/>
                  <a:pt x="4949541" y="477954"/>
                </a:cubicBezTo>
                <a:cubicBezTo>
                  <a:pt x="4987069" y="477873"/>
                  <a:pt x="5008152" y="476806"/>
                  <a:pt x="5040980" y="486944"/>
                </a:cubicBezTo>
                <a:cubicBezTo>
                  <a:pt x="5064311" y="490721"/>
                  <a:pt x="5048016" y="488694"/>
                  <a:pt x="5062537" y="491091"/>
                </a:cubicBezTo>
                <a:cubicBezTo>
                  <a:pt x="5077058" y="493488"/>
                  <a:pt x="5101248" y="489194"/>
                  <a:pt x="5124930" y="488624"/>
                </a:cubicBezTo>
                <a:cubicBezTo>
                  <a:pt x="5148941" y="488756"/>
                  <a:pt x="5176916" y="492838"/>
                  <a:pt x="5194697" y="494266"/>
                </a:cubicBezTo>
                <a:cubicBezTo>
                  <a:pt x="5212478" y="495694"/>
                  <a:pt x="5216720" y="495351"/>
                  <a:pt x="5231615" y="497193"/>
                </a:cubicBezTo>
                <a:cubicBezTo>
                  <a:pt x="5256471" y="493743"/>
                  <a:pt x="5277358" y="495561"/>
                  <a:pt x="5295973" y="502936"/>
                </a:cubicBezTo>
                <a:cubicBezTo>
                  <a:pt x="5310458" y="504829"/>
                  <a:pt x="5303034" y="509138"/>
                  <a:pt x="5313760" y="510935"/>
                </a:cubicBezTo>
                <a:cubicBezTo>
                  <a:pt x="5324486" y="512732"/>
                  <a:pt x="5331325" y="504608"/>
                  <a:pt x="5360330" y="506574"/>
                </a:cubicBezTo>
                <a:cubicBezTo>
                  <a:pt x="5370649" y="506971"/>
                  <a:pt x="5370304" y="514592"/>
                  <a:pt x="5392341" y="515697"/>
                </a:cubicBezTo>
                <a:cubicBezTo>
                  <a:pt x="5414378" y="516802"/>
                  <a:pt x="5502983" y="521559"/>
                  <a:pt x="5535415" y="522731"/>
                </a:cubicBezTo>
                <a:cubicBezTo>
                  <a:pt x="5567847" y="523903"/>
                  <a:pt x="5554717" y="520685"/>
                  <a:pt x="5570264" y="520350"/>
                </a:cubicBezTo>
                <a:cubicBezTo>
                  <a:pt x="5585811" y="520015"/>
                  <a:pt x="5604204" y="511612"/>
                  <a:pt x="5628698" y="520719"/>
                </a:cubicBezTo>
                <a:cubicBezTo>
                  <a:pt x="5647020" y="515874"/>
                  <a:pt x="5647491" y="526993"/>
                  <a:pt x="5667807" y="529861"/>
                </a:cubicBezTo>
                <a:cubicBezTo>
                  <a:pt x="5679016" y="533919"/>
                  <a:pt x="5693046" y="532742"/>
                  <a:pt x="5702300" y="535541"/>
                </a:cubicBezTo>
                <a:cubicBezTo>
                  <a:pt x="5711554" y="538340"/>
                  <a:pt x="5718870" y="538844"/>
                  <a:pt x="5725716" y="541891"/>
                </a:cubicBezTo>
                <a:cubicBezTo>
                  <a:pt x="5732562" y="544938"/>
                  <a:pt x="5734643" y="551045"/>
                  <a:pt x="5743374" y="553823"/>
                </a:cubicBezTo>
                <a:cubicBezTo>
                  <a:pt x="5752105" y="556601"/>
                  <a:pt x="5765759" y="561491"/>
                  <a:pt x="5775722" y="563322"/>
                </a:cubicBezTo>
                <a:cubicBezTo>
                  <a:pt x="5785685" y="565153"/>
                  <a:pt x="5784173" y="562319"/>
                  <a:pt x="5803154" y="564811"/>
                </a:cubicBezTo>
                <a:cubicBezTo>
                  <a:pt x="5834093" y="570132"/>
                  <a:pt x="5861956" y="573987"/>
                  <a:pt x="5896753" y="573511"/>
                </a:cubicBezTo>
                <a:cubicBezTo>
                  <a:pt x="5903276" y="583218"/>
                  <a:pt x="5913663" y="578812"/>
                  <a:pt x="5927554" y="573675"/>
                </a:cubicBezTo>
                <a:cubicBezTo>
                  <a:pt x="5953522" y="580755"/>
                  <a:pt x="5997380" y="586240"/>
                  <a:pt x="6041802" y="602069"/>
                </a:cubicBezTo>
                <a:cubicBezTo>
                  <a:pt x="6060710" y="611771"/>
                  <a:pt x="6064884" y="613437"/>
                  <a:pt x="6078434" y="616108"/>
                </a:cubicBezTo>
                <a:lnTo>
                  <a:pt x="6096000" y="619448"/>
                </a:lnTo>
                <a:lnTo>
                  <a:pt x="6096000" y="5455552"/>
                </a:lnTo>
                <a:lnTo>
                  <a:pt x="6069997" y="5451207"/>
                </a:lnTo>
                <a:cubicBezTo>
                  <a:pt x="6053823" y="5455294"/>
                  <a:pt x="6044686" y="5455132"/>
                  <a:pt x="6037984" y="5444964"/>
                </a:cubicBezTo>
                <a:cubicBezTo>
                  <a:pt x="5998377" y="5442843"/>
                  <a:pt x="5957550" y="5417208"/>
                  <a:pt x="5932185" y="5429303"/>
                </a:cubicBezTo>
                <a:cubicBezTo>
                  <a:pt x="5933795" y="5407890"/>
                  <a:pt x="5919598" y="5415926"/>
                  <a:pt x="5891978" y="5410773"/>
                </a:cubicBezTo>
                <a:cubicBezTo>
                  <a:pt x="5872223" y="5404775"/>
                  <a:pt x="5829555" y="5392164"/>
                  <a:pt x="5813654" y="5386399"/>
                </a:cubicBezTo>
                <a:cubicBezTo>
                  <a:pt x="5797753" y="5380634"/>
                  <a:pt x="5785570" y="5384842"/>
                  <a:pt x="5769613" y="5379294"/>
                </a:cubicBezTo>
                <a:cubicBezTo>
                  <a:pt x="5776777" y="5360980"/>
                  <a:pt x="5681621" y="5373475"/>
                  <a:pt x="5717914" y="5360029"/>
                </a:cubicBezTo>
                <a:cubicBezTo>
                  <a:pt x="5690732" y="5349118"/>
                  <a:pt x="5700727" y="5354575"/>
                  <a:pt x="5686355" y="5359511"/>
                </a:cubicBezTo>
                <a:cubicBezTo>
                  <a:pt x="5652173" y="5354756"/>
                  <a:pt x="5649150" y="5353330"/>
                  <a:pt x="5609707" y="5357833"/>
                </a:cubicBezTo>
                <a:cubicBezTo>
                  <a:pt x="5592195" y="5357127"/>
                  <a:pt x="5585993" y="5354659"/>
                  <a:pt x="5570413" y="5353209"/>
                </a:cubicBezTo>
                <a:cubicBezTo>
                  <a:pt x="5554833" y="5351759"/>
                  <a:pt x="5546238" y="5352814"/>
                  <a:pt x="5516227" y="5349136"/>
                </a:cubicBezTo>
                <a:cubicBezTo>
                  <a:pt x="5492490" y="5344525"/>
                  <a:pt x="5475257" y="5345814"/>
                  <a:pt x="5456088" y="5343158"/>
                </a:cubicBezTo>
                <a:cubicBezTo>
                  <a:pt x="5436918" y="5340503"/>
                  <a:pt x="5425237" y="5336331"/>
                  <a:pt x="5401214" y="5333202"/>
                </a:cubicBezTo>
                <a:cubicBezTo>
                  <a:pt x="5380590" y="5324458"/>
                  <a:pt x="5302803" y="5345416"/>
                  <a:pt x="5287223" y="5319212"/>
                </a:cubicBezTo>
                <a:cubicBezTo>
                  <a:pt x="5230819" y="5324494"/>
                  <a:pt x="5214860" y="5313910"/>
                  <a:pt x="5168498" y="5309267"/>
                </a:cubicBezTo>
                <a:cubicBezTo>
                  <a:pt x="5123665" y="5304413"/>
                  <a:pt x="5118021" y="5307363"/>
                  <a:pt x="5071189" y="5294765"/>
                </a:cubicBezTo>
                <a:cubicBezTo>
                  <a:pt x="5034607" y="5282205"/>
                  <a:pt x="5014978" y="5278240"/>
                  <a:pt x="4972297" y="5275521"/>
                </a:cubicBezTo>
                <a:cubicBezTo>
                  <a:pt x="4969126" y="5282935"/>
                  <a:pt x="4918210" y="5268072"/>
                  <a:pt x="4909975" y="5265882"/>
                </a:cubicBezTo>
                <a:cubicBezTo>
                  <a:pt x="4910918" y="5270758"/>
                  <a:pt x="4884027" y="5272900"/>
                  <a:pt x="4877057" y="5268795"/>
                </a:cubicBezTo>
                <a:cubicBezTo>
                  <a:pt x="4815399" y="5271659"/>
                  <a:pt x="4796579" y="5290311"/>
                  <a:pt x="4750368" y="5280515"/>
                </a:cubicBezTo>
                <a:cubicBezTo>
                  <a:pt x="4714297" y="5280446"/>
                  <a:pt x="4716019" y="5289985"/>
                  <a:pt x="4664197" y="5289876"/>
                </a:cubicBezTo>
                <a:cubicBezTo>
                  <a:pt x="4642396" y="5294034"/>
                  <a:pt x="4648926" y="5285802"/>
                  <a:pt x="4621801" y="5286109"/>
                </a:cubicBezTo>
                <a:cubicBezTo>
                  <a:pt x="4587181" y="5303707"/>
                  <a:pt x="4550367" y="5292240"/>
                  <a:pt x="4501450" y="5291718"/>
                </a:cubicBezTo>
                <a:cubicBezTo>
                  <a:pt x="4441618" y="5290413"/>
                  <a:pt x="4391602" y="5297669"/>
                  <a:pt x="4339538" y="5289896"/>
                </a:cubicBezTo>
                <a:cubicBezTo>
                  <a:pt x="4320399" y="5296143"/>
                  <a:pt x="4294824" y="5304547"/>
                  <a:pt x="4273798" y="5293687"/>
                </a:cubicBezTo>
                <a:cubicBezTo>
                  <a:pt x="4218595" y="5295417"/>
                  <a:pt x="4225039" y="5300366"/>
                  <a:pt x="4204001" y="5294046"/>
                </a:cubicBezTo>
                <a:cubicBezTo>
                  <a:pt x="4162118" y="5296469"/>
                  <a:pt x="4168874" y="5290927"/>
                  <a:pt x="4131013" y="5287923"/>
                </a:cubicBezTo>
                <a:cubicBezTo>
                  <a:pt x="4100184" y="5283304"/>
                  <a:pt x="4115521" y="5283729"/>
                  <a:pt x="4087000" y="5283169"/>
                </a:cubicBezTo>
                <a:cubicBezTo>
                  <a:pt x="4060034" y="5291706"/>
                  <a:pt x="4041568" y="5281154"/>
                  <a:pt x="4034328" y="5278941"/>
                </a:cubicBezTo>
                <a:cubicBezTo>
                  <a:pt x="4008845" y="5280382"/>
                  <a:pt x="3971113" y="5268624"/>
                  <a:pt x="3975385" y="5283804"/>
                </a:cubicBezTo>
                <a:cubicBezTo>
                  <a:pt x="3939593" y="5263231"/>
                  <a:pt x="3940927" y="5284115"/>
                  <a:pt x="3902682" y="5278816"/>
                </a:cubicBezTo>
                <a:cubicBezTo>
                  <a:pt x="3882526" y="5271283"/>
                  <a:pt x="3856417" y="5267233"/>
                  <a:pt x="3843763" y="5276642"/>
                </a:cubicBezTo>
                <a:cubicBezTo>
                  <a:pt x="3766863" y="5264696"/>
                  <a:pt x="3813381" y="5261088"/>
                  <a:pt x="3734981" y="5248544"/>
                </a:cubicBezTo>
                <a:cubicBezTo>
                  <a:pt x="3694311" y="5242227"/>
                  <a:pt x="3633976" y="5239795"/>
                  <a:pt x="3602355" y="5230777"/>
                </a:cubicBezTo>
                <a:cubicBezTo>
                  <a:pt x="3570735" y="5221759"/>
                  <a:pt x="3562983" y="5225833"/>
                  <a:pt x="3538517" y="5219315"/>
                </a:cubicBezTo>
                <a:cubicBezTo>
                  <a:pt x="3514052" y="5212798"/>
                  <a:pt x="3482747" y="5212305"/>
                  <a:pt x="3463058" y="5208965"/>
                </a:cubicBezTo>
                <a:cubicBezTo>
                  <a:pt x="3443369" y="5205624"/>
                  <a:pt x="3422900" y="5197673"/>
                  <a:pt x="3420380" y="5199276"/>
                </a:cubicBezTo>
                <a:cubicBezTo>
                  <a:pt x="3380714" y="5190779"/>
                  <a:pt x="3368868" y="5201274"/>
                  <a:pt x="3345184" y="5183516"/>
                </a:cubicBezTo>
                <a:cubicBezTo>
                  <a:pt x="3324916" y="5181274"/>
                  <a:pt x="3320333" y="5179327"/>
                  <a:pt x="3298771" y="5178904"/>
                </a:cubicBezTo>
                <a:cubicBezTo>
                  <a:pt x="3277209" y="5178481"/>
                  <a:pt x="3245843" y="5181014"/>
                  <a:pt x="3215809" y="5180977"/>
                </a:cubicBezTo>
                <a:cubicBezTo>
                  <a:pt x="3184688" y="5182696"/>
                  <a:pt x="3183910" y="5199151"/>
                  <a:pt x="3154917" y="5182487"/>
                </a:cubicBezTo>
                <a:cubicBezTo>
                  <a:pt x="3155210" y="5186026"/>
                  <a:pt x="3140142" y="5187176"/>
                  <a:pt x="3136265" y="5187060"/>
                </a:cubicBezTo>
                <a:lnTo>
                  <a:pt x="3105563" y="5188768"/>
                </a:lnTo>
                <a:lnTo>
                  <a:pt x="3102974" y="5183180"/>
                </a:lnTo>
                <a:cubicBezTo>
                  <a:pt x="3091506" y="5180875"/>
                  <a:pt x="3071814" y="5186387"/>
                  <a:pt x="3060354" y="5187376"/>
                </a:cubicBezTo>
                <a:lnTo>
                  <a:pt x="3034213" y="5189113"/>
                </a:lnTo>
                <a:lnTo>
                  <a:pt x="3024272" y="5188328"/>
                </a:lnTo>
                <a:lnTo>
                  <a:pt x="3020033" y="5188388"/>
                </a:lnTo>
                <a:lnTo>
                  <a:pt x="3009083" y="5184215"/>
                </a:lnTo>
                <a:cubicBezTo>
                  <a:pt x="2998901" y="5183170"/>
                  <a:pt x="2991286" y="5176456"/>
                  <a:pt x="2985198" y="5175435"/>
                </a:cubicBezTo>
                <a:cubicBezTo>
                  <a:pt x="2979110" y="5174414"/>
                  <a:pt x="2977314" y="5182166"/>
                  <a:pt x="2972552" y="5178092"/>
                </a:cubicBezTo>
                <a:cubicBezTo>
                  <a:pt x="2978585" y="5175121"/>
                  <a:pt x="2969122" y="5172700"/>
                  <a:pt x="2964948" y="5170542"/>
                </a:cubicBezTo>
                <a:lnTo>
                  <a:pt x="2927081" y="5167883"/>
                </a:lnTo>
                <a:cubicBezTo>
                  <a:pt x="2881315" y="5170765"/>
                  <a:pt x="2897505" y="5157632"/>
                  <a:pt x="2883507" y="5165948"/>
                </a:cubicBezTo>
                <a:cubicBezTo>
                  <a:pt x="2848802" y="5172562"/>
                  <a:pt x="2841183" y="5172540"/>
                  <a:pt x="2828808" y="5171024"/>
                </a:cubicBezTo>
                <a:cubicBezTo>
                  <a:pt x="2789723" y="5176358"/>
                  <a:pt x="2783598" y="5178552"/>
                  <a:pt x="2733350" y="5182954"/>
                </a:cubicBezTo>
                <a:cubicBezTo>
                  <a:pt x="2705294" y="5195484"/>
                  <a:pt x="2697276" y="5196299"/>
                  <a:pt x="2676026" y="5201528"/>
                </a:cubicBezTo>
                <a:cubicBezTo>
                  <a:pt x="2649850" y="5209688"/>
                  <a:pt x="2656777" y="5215631"/>
                  <a:pt x="2624966" y="5219503"/>
                </a:cubicBezTo>
                <a:cubicBezTo>
                  <a:pt x="2608822" y="5223802"/>
                  <a:pt x="2596717" y="5233960"/>
                  <a:pt x="2586657" y="5237693"/>
                </a:cubicBezTo>
                <a:cubicBezTo>
                  <a:pt x="2576598" y="5241426"/>
                  <a:pt x="2572560" y="5240215"/>
                  <a:pt x="2555604" y="5242950"/>
                </a:cubicBezTo>
                <a:cubicBezTo>
                  <a:pt x="2544327" y="5242024"/>
                  <a:pt x="2507818" y="5241999"/>
                  <a:pt x="2501014" y="5243732"/>
                </a:cubicBezTo>
                <a:cubicBezTo>
                  <a:pt x="2481627" y="5253849"/>
                  <a:pt x="2464234" y="5242512"/>
                  <a:pt x="2430333" y="5242347"/>
                </a:cubicBezTo>
                <a:lnTo>
                  <a:pt x="2390297" y="5243718"/>
                </a:lnTo>
                <a:cubicBezTo>
                  <a:pt x="2383025" y="5238323"/>
                  <a:pt x="2325738" y="5236407"/>
                  <a:pt x="2321676" y="5229096"/>
                </a:cubicBezTo>
                <a:cubicBezTo>
                  <a:pt x="2300682" y="5221752"/>
                  <a:pt x="2300605" y="5203239"/>
                  <a:pt x="2268081" y="5196194"/>
                </a:cubicBezTo>
                <a:cubicBezTo>
                  <a:pt x="2250549" y="5189151"/>
                  <a:pt x="2260291" y="5206888"/>
                  <a:pt x="2216485" y="5186836"/>
                </a:cubicBezTo>
                <a:cubicBezTo>
                  <a:pt x="2176812" y="5155811"/>
                  <a:pt x="2009284" y="5133290"/>
                  <a:pt x="2001494" y="5079343"/>
                </a:cubicBezTo>
                <a:cubicBezTo>
                  <a:pt x="1930452" y="5061834"/>
                  <a:pt x="1990088" y="5062662"/>
                  <a:pt x="1894629" y="5047832"/>
                </a:cubicBezTo>
                <a:cubicBezTo>
                  <a:pt x="1809963" y="5035276"/>
                  <a:pt x="1557661" y="5013588"/>
                  <a:pt x="1500237" y="4994679"/>
                </a:cubicBezTo>
                <a:cubicBezTo>
                  <a:pt x="1422590" y="4985100"/>
                  <a:pt x="1462550" y="4984560"/>
                  <a:pt x="1428745" y="4990358"/>
                </a:cubicBezTo>
                <a:cubicBezTo>
                  <a:pt x="1371818" y="4998904"/>
                  <a:pt x="1368586" y="4981591"/>
                  <a:pt x="1331117" y="4982813"/>
                </a:cubicBezTo>
                <a:cubicBezTo>
                  <a:pt x="1275392" y="4969813"/>
                  <a:pt x="1167811" y="4963517"/>
                  <a:pt x="1094400" y="4949677"/>
                </a:cubicBezTo>
                <a:cubicBezTo>
                  <a:pt x="1032555" y="4940283"/>
                  <a:pt x="1020613" y="4926459"/>
                  <a:pt x="960420" y="4921601"/>
                </a:cubicBezTo>
                <a:cubicBezTo>
                  <a:pt x="926461" y="4913284"/>
                  <a:pt x="907935" y="4932317"/>
                  <a:pt x="890651" y="4899776"/>
                </a:cubicBezTo>
                <a:cubicBezTo>
                  <a:pt x="868932" y="4886871"/>
                  <a:pt x="828943" y="4886321"/>
                  <a:pt x="792786" y="4879490"/>
                </a:cubicBezTo>
                <a:cubicBezTo>
                  <a:pt x="774601" y="4877972"/>
                  <a:pt x="755410" y="4883422"/>
                  <a:pt x="715957" y="4873155"/>
                </a:cubicBezTo>
                <a:cubicBezTo>
                  <a:pt x="685950" y="4865367"/>
                  <a:pt x="651097" y="4849744"/>
                  <a:pt x="647625" y="4870967"/>
                </a:cubicBezTo>
                <a:cubicBezTo>
                  <a:pt x="617175" y="4843306"/>
                  <a:pt x="628363" y="4862320"/>
                  <a:pt x="588833" y="4861867"/>
                </a:cubicBezTo>
                <a:cubicBezTo>
                  <a:pt x="485840" y="4832827"/>
                  <a:pt x="444489" y="4851587"/>
                  <a:pt x="366769" y="4836563"/>
                </a:cubicBezTo>
                <a:cubicBezTo>
                  <a:pt x="347086" y="4818158"/>
                  <a:pt x="343282" y="4863016"/>
                  <a:pt x="293285" y="4819988"/>
                </a:cubicBezTo>
                <a:cubicBezTo>
                  <a:pt x="289569" y="4822136"/>
                  <a:pt x="267030" y="4799681"/>
                  <a:pt x="251789" y="4793960"/>
                </a:cubicBezTo>
                <a:cubicBezTo>
                  <a:pt x="236548" y="4788239"/>
                  <a:pt x="215411" y="4786648"/>
                  <a:pt x="201835" y="4785664"/>
                </a:cubicBezTo>
                <a:cubicBezTo>
                  <a:pt x="188258" y="4784679"/>
                  <a:pt x="186209" y="4788050"/>
                  <a:pt x="170329" y="4788050"/>
                </a:cubicBezTo>
                <a:cubicBezTo>
                  <a:pt x="154448" y="4788050"/>
                  <a:pt x="132774" y="4775085"/>
                  <a:pt x="103478" y="4797957"/>
                </a:cubicBezTo>
                <a:cubicBezTo>
                  <a:pt x="89551" y="4796239"/>
                  <a:pt x="97852" y="4783571"/>
                  <a:pt x="86767" y="4777747"/>
                </a:cubicBezTo>
                <a:cubicBezTo>
                  <a:pt x="81225" y="4774835"/>
                  <a:pt x="72809" y="4772046"/>
                  <a:pt x="63762" y="4769537"/>
                </a:cubicBezTo>
                <a:lnTo>
                  <a:pt x="37001" y="4763022"/>
                </a:lnTo>
                <a:lnTo>
                  <a:pt x="37482" y="4761597"/>
                </a:lnTo>
                <a:cubicBezTo>
                  <a:pt x="35277" y="4760236"/>
                  <a:pt x="31697" y="4759001"/>
                  <a:pt x="30394" y="4758901"/>
                </a:cubicBezTo>
                <a:cubicBezTo>
                  <a:pt x="29091" y="4758801"/>
                  <a:pt x="30066" y="4759837"/>
                  <a:pt x="36971" y="4763015"/>
                </a:cubicBezTo>
                <a:lnTo>
                  <a:pt x="37001" y="4763022"/>
                </a:lnTo>
                <a:lnTo>
                  <a:pt x="36315" y="4765055"/>
                </a:lnTo>
                <a:cubicBezTo>
                  <a:pt x="32115" y="4765663"/>
                  <a:pt x="22886" y="4765389"/>
                  <a:pt x="4975" y="4763227"/>
                </a:cubicBezTo>
                <a:lnTo>
                  <a:pt x="0" y="4762420"/>
                </a:lnTo>
                <a:close/>
              </a:path>
            </a:pathLst>
          </a:cu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64FE1DA-BC92-4957-B95B-E0C1591A9D66}"/>
              </a:ext>
            </a:extLst>
          </p:cNvPr>
          <p:cNvSpPr txBox="1"/>
          <p:nvPr/>
        </p:nvSpPr>
        <p:spPr>
          <a:xfrm>
            <a:off x="9594838" y="3600450"/>
            <a:ext cx="16573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1968</a:t>
            </a:r>
          </a:p>
        </p:txBody>
      </p:sp>
    </p:spTree>
    <p:extLst>
      <p:ext uri="{BB962C8B-B14F-4D97-AF65-F5344CB8AC3E}">
        <p14:creationId xmlns:p14="http://schemas.microsoft.com/office/powerpoint/2010/main" val="255350409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27BDFED6-6E33-4606-AFE2-886ADB1C01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A house that has fallen over&#10;&#10;Description automatically generated with low confidence">
            <a:extLst>
              <a:ext uri="{FF2B5EF4-FFF2-40B4-BE49-F238E27FC236}">
                <a16:creationId xmlns:a16="http://schemas.microsoft.com/office/drawing/2014/main" id="{239325A5-FFD6-4FB0-BFFF-D1EAC435F8F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31199"/>
          <a:stretch/>
        </p:blipFill>
        <p:spPr>
          <a:xfrm>
            <a:off x="4547938" y="-4"/>
            <a:ext cx="7644062" cy="3681406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890DEF05-784E-4B61-89E4-04C4ECF4E5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36000">
                <a:schemeClr val="tx1">
                  <a:lumMod val="95000"/>
                  <a:lumOff val="5000"/>
                </a:schemeClr>
              </a:gs>
              <a:gs pos="81000">
                <a:schemeClr val="tx1">
                  <a:lumMod val="95000"/>
                  <a:lumOff val="5000"/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An aerial view of a city&#10;&#10;Description automatically generated">
            <a:extLst>
              <a:ext uri="{FF2B5EF4-FFF2-40B4-BE49-F238E27FC236}">
                <a16:creationId xmlns:a16="http://schemas.microsoft.com/office/drawing/2014/main" id="{83ABDFDC-19C6-46B8-9A1B-B0900A081AC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99" r="15711" b="1"/>
          <a:stretch/>
        </p:blipFill>
        <p:spPr>
          <a:xfrm>
            <a:off x="4547938" y="3681409"/>
            <a:ext cx="7644062" cy="317659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C0D305A-571E-45C2-BE3F-803C28B3BE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9187" y="2882106"/>
            <a:ext cx="5395912" cy="23876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000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Yallaha</a:t>
            </a:r>
            <a:r>
              <a:rPr lang="en-US" sz="50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and Esperanza Plantations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C41BAEC7-F7B0-4224-8B18-8F74B7D87F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8200" y="3681408"/>
            <a:ext cx="11353799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699454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3B432D73-5C38-474F-AF96-A3228731BF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tx1">
                  <a:lumMod val="95000"/>
                  <a:lumOff val="5000"/>
                </a:schemeClr>
              </a:gs>
              <a:gs pos="45000">
                <a:schemeClr val="tx1">
                  <a:lumMod val="95000"/>
                  <a:lumOff val="5000"/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Content Placeholder 3" descr="A picture containing text, outdoor, shore&#10;&#10;Description automatically generated">
            <a:extLst>
              <a:ext uri="{FF2B5EF4-FFF2-40B4-BE49-F238E27FC236}">
                <a16:creationId xmlns:a16="http://schemas.microsoft.com/office/drawing/2014/main" id="{C3613F1D-BAB0-4DF3-8EA1-C193F7DC2AB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" r="1160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095934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 descr="A picture containing text&#10;&#10;Description automatically generated">
            <a:extLst>
              <a:ext uri="{FF2B5EF4-FFF2-40B4-BE49-F238E27FC236}">
                <a16:creationId xmlns:a16="http://schemas.microsoft.com/office/drawing/2014/main" id="{5651D914-D141-4DB0-8D0F-E8ED0A04012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382" y="365617"/>
            <a:ext cx="5732463" cy="3195638"/>
          </a:xfrm>
          <a:prstGeom prst="rect">
            <a:avLst/>
          </a:prstGeom>
        </p:spPr>
      </p:pic>
      <p:pic>
        <p:nvPicPr>
          <p:cNvPr id="11" name="Picture 10" descr="A group of people sitting in a room&#10;&#10;Description automatically generated with medium confidence">
            <a:extLst>
              <a:ext uri="{FF2B5EF4-FFF2-40B4-BE49-F238E27FC236}">
                <a16:creationId xmlns:a16="http://schemas.microsoft.com/office/drawing/2014/main" id="{831A0264-F390-43E5-BF1A-EEAA35CC4DA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680" y="3398044"/>
            <a:ext cx="3343758" cy="2485144"/>
          </a:xfrm>
          <a:prstGeom prst="rect">
            <a:avLst/>
          </a:prstGeom>
        </p:spPr>
      </p:pic>
      <p:pic>
        <p:nvPicPr>
          <p:cNvPr id="17" name="Picture 16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C70596CD-7DF2-416D-9A91-BDC406749E5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9631" y="4375196"/>
            <a:ext cx="3550061" cy="2290542"/>
          </a:xfrm>
          <a:prstGeom prst="rect">
            <a:avLst/>
          </a:prstGeom>
        </p:spPr>
      </p:pic>
      <p:pic>
        <p:nvPicPr>
          <p:cNvPr id="9" name="Picture 8" descr="A picture containing tree, outdoor, person&#10;&#10;Description automatically generated">
            <a:extLst>
              <a:ext uri="{FF2B5EF4-FFF2-40B4-BE49-F238E27FC236}">
                <a16:creationId xmlns:a16="http://schemas.microsoft.com/office/drawing/2014/main" id="{2C7BBBD6-82EA-40E1-9C84-DA2FE849B0F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927468" y="-1119899"/>
            <a:ext cx="4024313" cy="3865563"/>
          </a:xfrm>
          <a:prstGeom prst="rect">
            <a:avLst/>
          </a:prstGeom>
        </p:spPr>
      </p:pic>
      <p:pic>
        <p:nvPicPr>
          <p:cNvPr id="13" name="Picture 12" descr="A picture containing water, outdoor, boat, lake&#10;&#10;Description automatically generated">
            <a:extLst>
              <a:ext uri="{FF2B5EF4-FFF2-40B4-BE49-F238E27FC236}">
                <a16:creationId xmlns:a16="http://schemas.microsoft.com/office/drawing/2014/main" id="{5E456C56-36DD-4848-9948-F4D9B69D0E9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1861" y="3881933"/>
            <a:ext cx="2404064" cy="3235320"/>
          </a:xfrm>
          <a:prstGeom prst="rect">
            <a:avLst/>
          </a:prstGeom>
        </p:spPr>
      </p:pic>
      <p:pic>
        <p:nvPicPr>
          <p:cNvPr id="7" name="Picture 6" descr="A group of people standing in a forest&#10;&#10;Description automatically generated with low confidence">
            <a:extLst>
              <a:ext uri="{FF2B5EF4-FFF2-40B4-BE49-F238E27FC236}">
                <a16:creationId xmlns:a16="http://schemas.microsoft.com/office/drawing/2014/main" id="{8AEFC77E-575C-4DEE-8CB3-0A76B55F7C2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2589" y="221156"/>
            <a:ext cx="2011364" cy="3660777"/>
          </a:xfrm>
          <a:prstGeom prst="rect">
            <a:avLst/>
          </a:prstGeom>
        </p:spPr>
      </p:pic>
      <p:pic>
        <p:nvPicPr>
          <p:cNvPr id="5" name="Content Placeholder 4" descr="A group of people standing next to a tree&#10;&#10;Description automatically generated with low confidence">
            <a:extLst>
              <a:ext uri="{FF2B5EF4-FFF2-40B4-BE49-F238E27FC236}">
                <a16:creationId xmlns:a16="http://schemas.microsoft.com/office/drawing/2014/main" id="{545FBE40-36AC-4FF0-B444-CAA7D35AA05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1226" y="2389683"/>
            <a:ext cx="2643461" cy="1961210"/>
          </a:xfrm>
        </p:spPr>
      </p:pic>
      <p:pic>
        <p:nvPicPr>
          <p:cNvPr id="19" name="Picture 18" descr="A group of people posing for a photo on a boat&#10;&#10;Description automatically generated with medium confidence">
            <a:extLst>
              <a:ext uri="{FF2B5EF4-FFF2-40B4-BE49-F238E27FC236}">
                <a16:creationId xmlns:a16="http://schemas.microsoft.com/office/drawing/2014/main" id="{E27B1DE4-134F-42E8-B583-FA1404A6B95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5327" y="3281453"/>
            <a:ext cx="3576547" cy="3576547"/>
          </a:xfrm>
          <a:prstGeom prst="rect">
            <a:avLst/>
          </a:prstGeom>
        </p:spPr>
      </p:pic>
      <p:pic>
        <p:nvPicPr>
          <p:cNvPr id="10" name="Picture 9" descr="A group of people standing on a dock by a body of water&#10;&#10;Description automatically generated with low confidence">
            <a:extLst>
              <a:ext uri="{FF2B5EF4-FFF2-40B4-BE49-F238E27FC236}">
                <a16:creationId xmlns:a16="http://schemas.microsoft.com/office/drawing/2014/main" id="{32157673-B9C0-C1EB-B678-00F99EED11F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7008" y="2207997"/>
            <a:ext cx="2914649" cy="2185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415324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n aerial view of a city&#10;&#10;Description automatically generated">
            <a:extLst>
              <a:ext uri="{FF2B5EF4-FFF2-40B4-BE49-F238E27FC236}">
                <a16:creationId xmlns:a16="http://schemas.microsoft.com/office/drawing/2014/main" id="{FFDFCB15-18E4-4200-8B49-34BD79FE38A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14" b="2499"/>
          <a:stretch/>
        </p:blipFill>
        <p:spPr>
          <a:xfrm>
            <a:off x="33347" y="-1343015"/>
            <a:ext cx="1219198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E54016C-F298-4F34-B476-6996051D52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>
                <a:solidFill>
                  <a:schemeClr val="tx1">
                    <a:lumMod val="85000"/>
                    <a:lumOff val="15000"/>
                  </a:schemeClr>
                </a:solidFill>
              </a:rPr>
              <a:t>1885 Henry Wellge map</a:t>
            </a:r>
          </a:p>
        </p:txBody>
      </p:sp>
      <p:sp>
        <p:nvSpPr>
          <p:cNvPr id="10" name="Arrow: Right 9">
            <a:extLst>
              <a:ext uri="{FF2B5EF4-FFF2-40B4-BE49-F238E27FC236}">
                <a16:creationId xmlns:a16="http://schemas.microsoft.com/office/drawing/2014/main" id="{E06E9A56-9E08-4B71-8E20-A655B9EFE7A2}"/>
              </a:ext>
            </a:extLst>
          </p:cNvPr>
          <p:cNvSpPr/>
          <p:nvPr/>
        </p:nvSpPr>
        <p:spPr>
          <a:xfrm rot="11956414">
            <a:off x="2826328" y="624097"/>
            <a:ext cx="900545" cy="343653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5D3BD46-51AF-43F5-8AD8-D622C5527BAD}"/>
              </a:ext>
            </a:extLst>
          </p:cNvPr>
          <p:cNvSpPr txBox="1"/>
          <p:nvPr/>
        </p:nvSpPr>
        <p:spPr>
          <a:xfrm>
            <a:off x="3893127" y="723147"/>
            <a:ext cx="19673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Markland House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145EA26-D74A-497D-90FD-633BAC61028A}"/>
              </a:ext>
            </a:extLst>
          </p:cNvPr>
          <p:cNvSpPr txBox="1"/>
          <p:nvPr/>
        </p:nvSpPr>
        <p:spPr>
          <a:xfrm rot="20884703">
            <a:off x="12247" y="4251843"/>
            <a:ext cx="22684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Maria Sanchez Creek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80727E9-362A-46EB-95CE-654132B81BD5}"/>
              </a:ext>
            </a:extLst>
          </p:cNvPr>
          <p:cNvSpPr txBox="1"/>
          <p:nvPr/>
        </p:nvSpPr>
        <p:spPr>
          <a:xfrm rot="20768433">
            <a:off x="3006392" y="1139640"/>
            <a:ext cx="5789031" cy="3628938"/>
          </a:xfrm>
          <a:prstGeom prst="rect">
            <a:avLst/>
          </a:prstGeom>
          <a:noFill/>
          <a:ln w="19050"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559701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8ABFE404-8D65-4573-A3EF-6DF477936B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FF12D53-2233-4D37-B80C-04256FBA33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3172" y="4210194"/>
            <a:ext cx="3649703" cy="1714500"/>
          </a:xfrm>
        </p:spPr>
        <p:txBody>
          <a:bodyPr>
            <a:normAutofit/>
          </a:bodyPr>
          <a:lstStyle/>
          <a:p>
            <a:r>
              <a:rPr lang="en-US" sz="1800" dirty="0"/>
              <a:t>1968</a:t>
            </a:r>
          </a:p>
        </p:txBody>
      </p:sp>
      <p:pic>
        <p:nvPicPr>
          <p:cNvPr id="7" name="Picture 6" descr="A statue of a person in front of a building&#10;&#10;Description automatically generated with medium confidence">
            <a:extLst>
              <a:ext uri="{FF2B5EF4-FFF2-40B4-BE49-F238E27FC236}">
                <a16:creationId xmlns:a16="http://schemas.microsoft.com/office/drawing/2014/main" id="{9A1B368D-2B9D-4B4B-BD82-1A69A2EE8E5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21" r="11344" b="-1"/>
          <a:stretch/>
        </p:blipFill>
        <p:spPr>
          <a:xfrm>
            <a:off x="-104539" y="-162935"/>
            <a:ext cx="3716238" cy="4051011"/>
          </a:xfrm>
          <a:prstGeom prst="rect">
            <a:avLst/>
          </a:prstGeom>
        </p:spPr>
      </p:pic>
      <p:pic>
        <p:nvPicPr>
          <p:cNvPr id="5" name="Content Placeholder 4" descr="A picture containing outdoor, sky, white, old&#10;&#10;Description automatically generated">
            <a:extLst>
              <a:ext uri="{FF2B5EF4-FFF2-40B4-BE49-F238E27FC236}">
                <a16:creationId xmlns:a16="http://schemas.microsoft.com/office/drawing/2014/main" id="{A12545BB-16BF-442A-91CA-C8038ADFDD7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17" r="-2" b="-2"/>
          <a:stretch/>
        </p:blipFill>
        <p:spPr>
          <a:xfrm>
            <a:off x="-104539" y="2571903"/>
            <a:ext cx="6798905" cy="4051011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AF5191F1-A1C8-4AEE-8007-DF304E42B1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547363" y="4750763"/>
            <a:ext cx="0" cy="137160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D2127ED1-28D2-4D8E-B5E7-DB035910AC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01005" y="5857874"/>
            <a:ext cx="6725232" cy="1714500"/>
          </a:xfrm>
        </p:spPr>
        <p:txBody>
          <a:bodyPr anchor="ctr">
            <a:normAutofit/>
          </a:bodyPr>
          <a:lstStyle/>
          <a:p>
            <a:r>
              <a:rPr lang="en-US" sz="1700" dirty="0"/>
              <a:t>1897 Ponce de Leon Hotel</a:t>
            </a:r>
          </a:p>
        </p:txBody>
      </p:sp>
      <p:pic>
        <p:nvPicPr>
          <p:cNvPr id="9" name="Picture 8" descr="A close-up of a fossil&#10;&#10;Description automatically generated with low confidence">
            <a:extLst>
              <a:ext uri="{FF2B5EF4-FFF2-40B4-BE49-F238E27FC236}">
                <a16:creationId xmlns:a16="http://schemas.microsoft.com/office/drawing/2014/main" id="{730009DF-6CF3-4705-9756-47719BB7360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7181" y="0"/>
            <a:ext cx="4874616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B025AA6-23A5-4608-B177-D3E5B7AFE91D}"/>
              </a:ext>
            </a:extLst>
          </p:cNvPr>
          <p:cNvSpPr txBox="1"/>
          <p:nvPr/>
        </p:nvSpPr>
        <p:spPr>
          <a:xfrm>
            <a:off x="5875086" y="709332"/>
            <a:ext cx="12298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Aerial Map </a:t>
            </a:r>
          </a:p>
          <a:p>
            <a:r>
              <a:rPr lang="en-US" dirty="0"/>
              <a:t>1943 </a:t>
            </a:r>
          </a:p>
          <a:p>
            <a:r>
              <a:rPr lang="en-US" dirty="0"/>
              <a:t>Fort </a:t>
            </a:r>
            <a:r>
              <a:rPr lang="en-US" dirty="0" err="1"/>
              <a:t>Mose</a:t>
            </a:r>
            <a:endParaRPr lang="en-US" dirty="0"/>
          </a:p>
        </p:txBody>
      </p:sp>
      <p:pic>
        <p:nvPicPr>
          <p:cNvPr id="4" name="Picture 3" descr="A picture containing text, blackboard&#10;&#10;Description automatically generated">
            <a:extLst>
              <a:ext uri="{FF2B5EF4-FFF2-40B4-BE49-F238E27FC236}">
                <a16:creationId xmlns:a16="http://schemas.microsoft.com/office/drawing/2014/main" id="{7204E3B9-F5F5-AB86-D640-AE63868A8E1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3911" y="95069"/>
            <a:ext cx="2008905" cy="204163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3EA93E0-6494-8408-42D8-C505D921ED61}"/>
              </a:ext>
            </a:extLst>
          </p:cNvPr>
          <p:cNvSpPr txBox="1"/>
          <p:nvPr/>
        </p:nvSpPr>
        <p:spPr>
          <a:xfrm>
            <a:off x="3634636" y="2202570"/>
            <a:ext cx="30367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Ponce de Leon Hotel Blueprint</a:t>
            </a:r>
          </a:p>
        </p:txBody>
      </p:sp>
    </p:spTree>
    <p:extLst>
      <p:ext uri="{BB962C8B-B14F-4D97-AF65-F5344CB8AC3E}">
        <p14:creationId xmlns:p14="http://schemas.microsoft.com/office/powerpoint/2010/main" val="235180978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4AB04A-E283-4736-938B-D6B554BE96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9289" y="152064"/>
            <a:ext cx="10834511" cy="1325563"/>
          </a:xfrm>
        </p:spPr>
        <p:txBody>
          <a:bodyPr/>
          <a:lstStyle/>
          <a:p>
            <a:r>
              <a:rPr lang="en-US" dirty="0"/>
              <a:t>Community-based research at Fort </a:t>
            </a:r>
            <a:r>
              <a:rPr lang="en-US" dirty="0" err="1"/>
              <a:t>Mose</a:t>
            </a:r>
            <a:r>
              <a:rPr lang="en-US" dirty="0"/>
              <a:t> 1987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066DCAA-D5F2-4F9D-8395-0A849EEDD8E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58784" y="1388533"/>
            <a:ext cx="8513941" cy="5351269"/>
          </a:xfrm>
        </p:spPr>
      </p:pic>
    </p:spTree>
    <p:extLst>
      <p:ext uri="{BB962C8B-B14F-4D97-AF65-F5344CB8AC3E}">
        <p14:creationId xmlns:p14="http://schemas.microsoft.com/office/powerpoint/2010/main" val="3475774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14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 descr="Text, letter&#10;&#10;Description automatically generated">
            <a:extLst>
              <a:ext uri="{FF2B5EF4-FFF2-40B4-BE49-F238E27FC236}">
                <a16:creationId xmlns:a16="http://schemas.microsoft.com/office/drawing/2014/main" id="{8ADFAF25-F42E-4A01-8066-A1176248E26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46" b="5143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146080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B670DBD5-770C-4383-9F54-5B86E86BD5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10277" y="0"/>
            <a:ext cx="9771446" cy="6858000"/>
          </a:xfrm>
          <a:custGeom>
            <a:avLst/>
            <a:gdLst>
              <a:gd name="connsiteX0" fmla="*/ 1422188 w 9771446"/>
              <a:gd name="connsiteY0" fmla="*/ 0 h 6858000"/>
              <a:gd name="connsiteX1" fmla="*/ 8349258 w 9771446"/>
              <a:gd name="connsiteY1" fmla="*/ 0 h 6858000"/>
              <a:gd name="connsiteX2" fmla="*/ 8502224 w 9771446"/>
              <a:gd name="connsiteY2" fmla="*/ 159673 h 6858000"/>
              <a:gd name="connsiteX3" fmla="*/ 9771446 w 9771446"/>
              <a:gd name="connsiteY3" fmla="*/ 3429001 h 6858000"/>
              <a:gd name="connsiteX4" fmla="*/ 8502224 w 9771446"/>
              <a:gd name="connsiteY4" fmla="*/ 6698330 h 6858000"/>
              <a:gd name="connsiteX5" fmla="*/ 8349260 w 9771446"/>
              <a:gd name="connsiteY5" fmla="*/ 6858000 h 6858000"/>
              <a:gd name="connsiteX6" fmla="*/ 1422186 w 9771446"/>
              <a:gd name="connsiteY6" fmla="*/ 6858000 h 6858000"/>
              <a:gd name="connsiteX7" fmla="*/ 1269223 w 9771446"/>
              <a:gd name="connsiteY7" fmla="*/ 6698330 h 6858000"/>
              <a:gd name="connsiteX8" fmla="*/ 0 w 9771446"/>
              <a:gd name="connsiteY8" fmla="*/ 3429001 h 6858000"/>
              <a:gd name="connsiteX9" fmla="*/ 1269223 w 9771446"/>
              <a:gd name="connsiteY9" fmla="*/ 15967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771446" h="6858000">
                <a:moveTo>
                  <a:pt x="1422188" y="0"/>
                </a:moveTo>
                <a:lnTo>
                  <a:pt x="8349258" y="0"/>
                </a:lnTo>
                <a:lnTo>
                  <a:pt x="8502224" y="159673"/>
                </a:lnTo>
                <a:cubicBezTo>
                  <a:pt x="9290813" y="1023162"/>
                  <a:pt x="9771446" y="2170221"/>
                  <a:pt x="9771446" y="3429001"/>
                </a:cubicBezTo>
                <a:cubicBezTo>
                  <a:pt x="9771446" y="4687781"/>
                  <a:pt x="9290813" y="5834840"/>
                  <a:pt x="8502224" y="6698330"/>
                </a:cubicBezTo>
                <a:lnTo>
                  <a:pt x="8349260" y="6858000"/>
                </a:lnTo>
                <a:lnTo>
                  <a:pt x="1422186" y="6858000"/>
                </a:lnTo>
                <a:lnTo>
                  <a:pt x="1269223" y="6698330"/>
                </a:lnTo>
                <a:cubicBezTo>
                  <a:pt x="480633" y="5834840"/>
                  <a:pt x="0" y="4687781"/>
                  <a:pt x="0" y="3429001"/>
                </a:cubicBezTo>
                <a:cubicBezTo>
                  <a:pt x="0" y="2170221"/>
                  <a:pt x="480633" y="1023162"/>
                  <a:pt x="1269223" y="159673"/>
                </a:cubicBezTo>
                <a:close/>
              </a:path>
            </a:pathLst>
          </a:custGeom>
          <a:solidFill>
            <a:schemeClr val="bg1">
              <a:lumMod val="85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" name="Content Placeholder 4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E3C62A59-4ECF-49DE-8E95-2FA04A76D4F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81" b="34801"/>
          <a:stretch/>
        </p:blipFill>
        <p:spPr>
          <a:xfrm>
            <a:off x="1460597" y="10"/>
            <a:ext cx="9270806" cy="6857990"/>
          </a:xfrm>
          <a:custGeom>
            <a:avLst/>
            <a:gdLst/>
            <a:ahLst/>
            <a:cxnLst/>
            <a:rect l="l" t="t" r="r" b="b"/>
            <a:pathLst>
              <a:path w="9270806" h="6858000">
                <a:moveTo>
                  <a:pt x="1503712" y="0"/>
                </a:moveTo>
                <a:lnTo>
                  <a:pt x="7767094" y="0"/>
                </a:lnTo>
                <a:lnTo>
                  <a:pt x="7913128" y="139721"/>
                </a:lnTo>
                <a:cubicBezTo>
                  <a:pt x="8751971" y="981521"/>
                  <a:pt x="9270806" y="2144457"/>
                  <a:pt x="9270806" y="3429000"/>
                </a:cubicBezTo>
                <a:cubicBezTo>
                  <a:pt x="9270806" y="4713544"/>
                  <a:pt x="8751971" y="5876479"/>
                  <a:pt x="7913128" y="6718279"/>
                </a:cubicBezTo>
                <a:lnTo>
                  <a:pt x="7767094" y="6858000"/>
                </a:lnTo>
                <a:lnTo>
                  <a:pt x="1503712" y="6858000"/>
                </a:lnTo>
                <a:lnTo>
                  <a:pt x="1357679" y="6718279"/>
                </a:lnTo>
                <a:cubicBezTo>
                  <a:pt x="518835" y="5876479"/>
                  <a:pt x="0" y="4713544"/>
                  <a:pt x="0" y="3429000"/>
                </a:cubicBezTo>
                <a:cubicBezTo>
                  <a:pt x="0" y="2144457"/>
                  <a:pt x="518835" y="981521"/>
                  <a:pt x="1357679" y="139721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35799760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15A323-8425-41E2-9EDF-F2F127E247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2996" y="4571216"/>
            <a:ext cx="10906008" cy="1115415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33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The St. Augustine Lighthouse Archaeological Maritime Program (LAMP)</a:t>
            </a:r>
          </a:p>
        </p:txBody>
      </p:sp>
      <p:pic>
        <p:nvPicPr>
          <p:cNvPr id="10" name="Picture 9" descr="A picture containing tree, nature, mountain&#10;&#10;Description automatically generated">
            <a:extLst>
              <a:ext uri="{FF2B5EF4-FFF2-40B4-BE49-F238E27FC236}">
                <a16:creationId xmlns:a16="http://schemas.microsoft.com/office/drawing/2014/main" id="{D29EFB39-1AFB-4AA1-BFC3-C192D374767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307" b="-2"/>
          <a:stretch/>
        </p:blipFill>
        <p:spPr>
          <a:xfrm rot="5400000">
            <a:off x="253519" y="388620"/>
            <a:ext cx="3930978" cy="3794760"/>
          </a:xfrm>
          <a:prstGeom prst="rect">
            <a:avLst/>
          </a:prstGeom>
        </p:spPr>
      </p:pic>
      <p:pic>
        <p:nvPicPr>
          <p:cNvPr id="7" name="Picture 6" descr="A group of people on a boat&#10;&#10;Description automatically generated">
            <a:extLst>
              <a:ext uri="{FF2B5EF4-FFF2-40B4-BE49-F238E27FC236}">
                <a16:creationId xmlns:a16="http://schemas.microsoft.com/office/drawing/2014/main" id="{6DFFC92E-7908-467C-BA3B-8AD07ECD2A5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083" b="-1"/>
          <a:stretch/>
        </p:blipFill>
        <p:spPr>
          <a:xfrm>
            <a:off x="4198385" y="320511"/>
            <a:ext cx="3794760" cy="3930978"/>
          </a:xfrm>
          <a:prstGeom prst="rect">
            <a:avLst/>
          </a:prstGeom>
        </p:spPr>
      </p:pic>
      <p:pic>
        <p:nvPicPr>
          <p:cNvPr id="8" name="Content Placeholder 7" descr="A group of people posing for a photo on a boat&#10;&#10;Description automatically generated with medium confidence">
            <a:extLst>
              <a:ext uri="{FF2B5EF4-FFF2-40B4-BE49-F238E27FC236}">
                <a16:creationId xmlns:a16="http://schemas.microsoft.com/office/drawing/2014/main" id="{F6BA7B46-D87A-4733-ACC8-3283266034E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5" r="-5" b="-5"/>
          <a:stretch/>
        </p:blipFill>
        <p:spPr>
          <a:xfrm>
            <a:off x="8075142" y="320511"/>
            <a:ext cx="3794760" cy="3930978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0188E89-AF78-40F6-B787-E9BD9C6256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524000" y="5778706"/>
            <a:ext cx="9144000" cy="0"/>
          </a:xfrm>
          <a:prstGeom prst="line">
            <a:avLst/>
          </a:prstGeom>
          <a:ln w="19050">
            <a:solidFill>
              <a:srgbClr val="5BA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2219763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85937D9B-A413-4A03-87CE-9BFD54937A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63773"/>
            <a:ext cx="10515600" cy="641445"/>
          </a:xfrm>
          <a:solidFill>
            <a:srgbClr val="000000">
              <a:alpha val="70000"/>
            </a:srgbClr>
          </a:solidFill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en-US" sz="2400" cap="all" spc="200" baseline="0" dirty="0">
                <a:solidFill>
                  <a:srgbClr val="FFFFFF"/>
                </a:solidFill>
              </a:rPr>
              <a:t>At high tide, the main channel surrounding the island was approximately four feet deep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C6F809E-A0FC-4CD9-850E-9096A498F49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000" b="200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685302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FFCDD23B-75C8-427B-BD08-53C8156CD7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A person with pink hair&#10;&#10;Description automatically generated with low confidence">
            <a:extLst>
              <a:ext uri="{FF2B5EF4-FFF2-40B4-BE49-F238E27FC236}">
                <a16:creationId xmlns:a16="http://schemas.microsoft.com/office/drawing/2014/main" id="{EC4C9E6A-61A9-49C8-83D6-83CFDCCF772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68" r="-1" b="10943"/>
          <a:stretch/>
        </p:blipFill>
        <p:spPr>
          <a:xfrm>
            <a:off x="-1" y="190"/>
            <a:ext cx="8128855" cy="5291194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AFFC87AC-C919-4FE5-BAC3-39509E0011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264" y="5282206"/>
            <a:ext cx="12192264" cy="1163844"/>
          </a:xfrm>
          <a:prstGeom prst="rect">
            <a:avLst/>
          </a:prstGeom>
          <a:gradFill>
            <a:gsLst>
              <a:gs pos="28000">
                <a:schemeClr val="accent1">
                  <a:lumMod val="75000"/>
                  <a:alpha val="11000"/>
                </a:schemeClr>
              </a:gs>
              <a:gs pos="100000">
                <a:srgbClr val="000000">
                  <a:alpha val="77000"/>
                </a:srgbClr>
              </a:gs>
            </a:gsLst>
            <a:lin ang="12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B5E08C4-8CDD-4623-A5B8-E998C6DEE3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5282206"/>
            <a:ext cx="12191998" cy="1586485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/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0BA85E6-7086-4FA6-858C-EA8B8884E5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9715" y="5635366"/>
            <a:ext cx="7091299" cy="898581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Partnering with FPAN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5F33878-D502-4FFA-8ACE-F2AECDB2A2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8857" y="5282206"/>
            <a:ext cx="4063143" cy="1576412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79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picture containing tree, outdoor, person&#10;&#10;Description automatically generated">
            <a:extLst>
              <a:ext uri="{FF2B5EF4-FFF2-40B4-BE49-F238E27FC236}">
                <a16:creationId xmlns:a16="http://schemas.microsoft.com/office/drawing/2014/main" id="{5937C1DF-FD7B-48EE-B25D-33D2E44660D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30" b="1"/>
          <a:stretch/>
        </p:blipFill>
        <p:spPr>
          <a:xfrm rot="5400000">
            <a:off x="7514735" y="614121"/>
            <a:ext cx="5291384" cy="4063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594701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AC0749D4-5D79-415F-A4FE-C04AA9FAF6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8C1EE2C-97A4-4801-8BC8-9D18F259BD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2"/>
            <a:ext cx="12191999" cy="6858000"/>
          </a:xfrm>
          <a:prstGeom prst="rect">
            <a:avLst/>
          </a:pr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8553D4E-671D-49EC-805E-B70EB48B52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884" y="4772484"/>
            <a:ext cx="6716578" cy="992068"/>
          </a:xfrm>
          <a:prstGeom prst="ellipse">
            <a:avLst/>
          </a:prstGeom>
        </p:spPr>
        <p:txBody>
          <a:bodyPr vert="horz" lIns="91440" tIns="45720" rIns="91440" bIns="45720" rtlCol="0" anchor="b" anchorCtr="1">
            <a:normAutofit/>
          </a:bodyPr>
          <a:lstStyle/>
          <a:p>
            <a:r>
              <a:rPr lang="en-US" sz="2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Flagler College – University of Florida Field Schools 2019-2021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DEEE0C5-15D3-474B-A57F-257A99BE39A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42" r="14160" b="-1"/>
          <a:stretch/>
        </p:blipFill>
        <p:spPr>
          <a:xfrm>
            <a:off x="19" y="15320"/>
            <a:ext cx="6095980" cy="4777732"/>
          </a:xfrm>
          <a:custGeom>
            <a:avLst/>
            <a:gdLst/>
            <a:ahLst/>
            <a:cxnLst/>
            <a:rect l="l" t="t" r="r" b="b"/>
            <a:pathLst>
              <a:path w="6096000" h="4777742">
                <a:moveTo>
                  <a:pt x="0" y="0"/>
                </a:moveTo>
                <a:lnTo>
                  <a:pt x="6096000" y="0"/>
                </a:lnTo>
                <a:lnTo>
                  <a:pt x="6096000" y="4777742"/>
                </a:lnTo>
                <a:lnTo>
                  <a:pt x="6067110" y="4773054"/>
                </a:lnTo>
                <a:cubicBezTo>
                  <a:pt x="6055069" y="4772257"/>
                  <a:pt x="6042963" y="4771677"/>
                  <a:pt x="6032848" y="4768862"/>
                </a:cubicBezTo>
                <a:cubicBezTo>
                  <a:pt x="6012619" y="4763231"/>
                  <a:pt x="5991471" y="4755713"/>
                  <a:pt x="5975856" y="4751678"/>
                </a:cubicBezTo>
                <a:cubicBezTo>
                  <a:pt x="5946385" y="4744300"/>
                  <a:pt x="5938143" y="4740617"/>
                  <a:pt x="5920410" y="4737737"/>
                </a:cubicBezTo>
                <a:cubicBezTo>
                  <a:pt x="5902677" y="4734858"/>
                  <a:pt x="5883840" y="4734501"/>
                  <a:pt x="5869459" y="4734403"/>
                </a:cubicBezTo>
                <a:cubicBezTo>
                  <a:pt x="5855079" y="4734305"/>
                  <a:pt x="5852140" y="4739700"/>
                  <a:pt x="5834127" y="4737148"/>
                </a:cubicBezTo>
                <a:cubicBezTo>
                  <a:pt x="5804874" y="4729435"/>
                  <a:pt x="5807796" y="4730400"/>
                  <a:pt x="5771966" y="4726150"/>
                </a:cubicBezTo>
                <a:lnTo>
                  <a:pt x="5680977" y="4726617"/>
                </a:lnTo>
                <a:lnTo>
                  <a:pt x="5650557" y="4723904"/>
                </a:lnTo>
                <a:cubicBezTo>
                  <a:pt x="5639802" y="4725929"/>
                  <a:pt x="5629047" y="4714121"/>
                  <a:pt x="5618294" y="4716145"/>
                </a:cubicBezTo>
                <a:lnTo>
                  <a:pt x="5567600" y="4712292"/>
                </a:lnTo>
                <a:cubicBezTo>
                  <a:pt x="5545229" y="4692374"/>
                  <a:pt x="5541151" y="4712551"/>
                  <a:pt x="5525295" y="4707303"/>
                </a:cubicBezTo>
                <a:cubicBezTo>
                  <a:pt x="5498062" y="4696523"/>
                  <a:pt x="5492452" y="4697563"/>
                  <a:pt x="5464966" y="4687718"/>
                </a:cubicBezTo>
                <a:cubicBezTo>
                  <a:pt x="5451160" y="4689453"/>
                  <a:pt x="5436112" y="4684365"/>
                  <a:pt x="5422637" y="4687843"/>
                </a:cubicBezTo>
                <a:lnTo>
                  <a:pt x="5385596" y="4686184"/>
                </a:lnTo>
                <a:lnTo>
                  <a:pt x="5347417" y="4690023"/>
                </a:lnTo>
                <a:lnTo>
                  <a:pt x="5307450" y="4701204"/>
                </a:lnTo>
                <a:cubicBezTo>
                  <a:pt x="5291923" y="4701949"/>
                  <a:pt x="5275426" y="4700974"/>
                  <a:pt x="5257509" y="4697243"/>
                </a:cubicBezTo>
                <a:cubicBezTo>
                  <a:pt x="5243483" y="4695263"/>
                  <a:pt x="5222121" y="4694006"/>
                  <a:pt x="5205681" y="4681108"/>
                </a:cubicBezTo>
                <a:cubicBezTo>
                  <a:pt x="5189241" y="4668210"/>
                  <a:pt x="5066582" y="4656956"/>
                  <a:pt x="5066665" y="4656732"/>
                </a:cubicBezTo>
                <a:cubicBezTo>
                  <a:pt x="5036013" y="4653433"/>
                  <a:pt x="5037516" y="4666066"/>
                  <a:pt x="5021767" y="4667463"/>
                </a:cubicBezTo>
                <a:cubicBezTo>
                  <a:pt x="5006018" y="4668859"/>
                  <a:pt x="4997883" y="4663456"/>
                  <a:pt x="4972175" y="4665113"/>
                </a:cubicBezTo>
                <a:cubicBezTo>
                  <a:pt x="4946467" y="4666771"/>
                  <a:pt x="4895264" y="4676890"/>
                  <a:pt x="4867522" y="4677409"/>
                </a:cubicBezTo>
                <a:cubicBezTo>
                  <a:pt x="4847198" y="4677652"/>
                  <a:pt x="4846533" y="4665718"/>
                  <a:pt x="4824459" y="4661311"/>
                </a:cubicBezTo>
                <a:cubicBezTo>
                  <a:pt x="4802946" y="4676275"/>
                  <a:pt x="4746723" y="4640980"/>
                  <a:pt x="4748119" y="4662282"/>
                </a:cubicBezTo>
                <a:cubicBezTo>
                  <a:pt x="4696376" y="4649495"/>
                  <a:pt x="4704934" y="4651568"/>
                  <a:pt x="4681435" y="4656529"/>
                </a:cubicBezTo>
                <a:lnTo>
                  <a:pt x="4655641" y="4662947"/>
                </a:lnTo>
                <a:lnTo>
                  <a:pt x="4568774" y="4659157"/>
                </a:lnTo>
                <a:lnTo>
                  <a:pt x="4561567" y="4664296"/>
                </a:lnTo>
                <a:lnTo>
                  <a:pt x="4544039" y="4665425"/>
                </a:lnTo>
                <a:lnTo>
                  <a:pt x="4537547" y="4666124"/>
                </a:lnTo>
                <a:lnTo>
                  <a:pt x="4533521" y="4663656"/>
                </a:lnTo>
                <a:cubicBezTo>
                  <a:pt x="4531131" y="4662547"/>
                  <a:pt x="4529356" y="4662473"/>
                  <a:pt x="4528079" y="4664277"/>
                </a:cubicBezTo>
                <a:cubicBezTo>
                  <a:pt x="4527877" y="4665254"/>
                  <a:pt x="4527677" y="4666231"/>
                  <a:pt x="4527476" y="4667208"/>
                </a:cubicBezTo>
                <a:lnTo>
                  <a:pt x="4493203" y="4670897"/>
                </a:lnTo>
                <a:lnTo>
                  <a:pt x="4246811" y="4676399"/>
                </a:lnTo>
                <a:cubicBezTo>
                  <a:pt x="4137387" y="4710859"/>
                  <a:pt x="4001444" y="4666072"/>
                  <a:pt x="3880688" y="4677902"/>
                </a:cubicBezTo>
                <a:cubicBezTo>
                  <a:pt x="3854349" y="4668373"/>
                  <a:pt x="3867024" y="4694267"/>
                  <a:pt x="3804472" y="4706612"/>
                </a:cubicBezTo>
                <a:cubicBezTo>
                  <a:pt x="3769790" y="4699764"/>
                  <a:pt x="3709689" y="4672031"/>
                  <a:pt x="3671141" y="4669214"/>
                </a:cubicBezTo>
                <a:cubicBezTo>
                  <a:pt x="3634430" y="4661806"/>
                  <a:pt x="3632993" y="4657630"/>
                  <a:pt x="3609792" y="4651280"/>
                </a:cubicBezTo>
                <a:cubicBezTo>
                  <a:pt x="3586591" y="4644931"/>
                  <a:pt x="3596838" y="4646444"/>
                  <a:pt x="3550675" y="4644949"/>
                </a:cubicBezTo>
                <a:cubicBezTo>
                  <a:pt x="3513195" y="4640338"/>
                  <a:pt x="3398385" y="4630109"/>
                  <a:pt x="3362699" y="4629669"/>
                </a:cubicBezTo>
                <a:cubicBezTo>
                  <a:pt x="3327014" y="4629229"/>
                  <a:pt x="3350265" y="4628980"/>
                  <a:pt x="3317820" y="4628473"/>
                </a:cubicBezTo>
                <a:cubicBezTo>
                  <a:pt x="3291761" y="4635373"/>
                  <a:pt x="3220279" y="4625153"/>
                  <a:pt x="3202541" y="4611353"/>
                </a:cubicBezTo>
                <a:cubicBezTo>
                  <a:pt x="3176498" y="4608414"/>
                  <a:pt x="3173034" y="4597692"/>
                  <a:pt x="3165095" y="4593183"/>
                </a:cubicBezTo>
                <a:cubicBezTo>
                  <a:pt x="3157156" y="4588674"/>
                  <a:pt x="3151440" y="4597640"/>
                  <a:pt x="3142614" y="4593521"/>
                </a:cubicBezTo>
                <a:cubicBezTo>
                  <a:pt x="3133788" y="4589402"/>
                  <a:pt x="3119786" y="4585666"/>
                  <a:pt x="3108607" y="4586122"/>
                </a:cubicBezTo>
                <a:cubicBezTo>
                  <a:pt x="3097429" y="4586579"/>
                  <a:pt x="3083057" y="4584832"/>
                  <a:pt x="3060172" y="4583967"/>
                </a:cubicBezTo>
                <a:cubicBezTo>
                  <a:pt x="3037288" y="4583102"/>
                  <a:pt x="3008898" y="4580847"/>
                  <a:pt x="2971297" y="4580934"/>
                </a:cubicBezTo>
                <a:cubicBezTo>
                  <a:pt x="2936460" y="4577753"/>
                  <a:pt x="2952539" y="4581456"/>
                  <a:pt x="2872577" y="4576652"/>
                </a:cubicBezTo>
                <a:cubicBezTo>
                  <a:pt x="2845447" y="4572221"/>
                  <a:pt x="2833971" y="4557733"/>
                  <a:pt x="2814205" y="4559580"/>
                </a:cubicBezTo>
                <a:cubicBezTo>
                  <a:pt x="2790909" y="4543112"/>
                  <a:pt x="2768526" y="4546849"/>
                  <a:pt x="2754311" y="4545459"/>
                </a:cubicBezTo>
                <a:cubicBezTo>
                  <a:pt x="2740096" y="4544070"/>
                  <a:pt x="2737019" y="4543662"/>
                  <a:pt x="2723224" y="4546010"/>
                </a:cubicBezTo>
                <a:cubicBezTo>
                  <a:pt x="2709430" y="4548359"/>
                  <a:pt x="2687410" y="4554101"/>
                  <a:pt x="2672793" y="4554314"/>
                </a:cubicBezTo>
                <a:cubicBezTo>
                  <a:pt x="2658176" y="4554527"/>
                  <a:pt x="2649574" y="4546685"/>
                  <a:pt x="2635521" y="4547286"/>
                </a:cubicBezTo>
                <a:cubicBezTo>
                  <a:pt x="2621467" y="4547887"/>
                  <a:pt x="2621767" y="4560245"/>
                  <a:pt x="2588471" y="4557919"/>
                </a:cubicBezTo>
                <a:lnTo>
                  <a:pt x="2439275" y="4540387"/>
                </a:lnTo>
                <a:cubicBezTo>
                  <a:pt x="2417784" y="4540194"/>
                  <a:pt x="2396292" y="4546221"/>
                  <a:pt x="2374801" y="4546028"/>
                </a:cubicBezTo>
                <a:cubicBezTo>
                  <a:pt x="2331700" y="4546603"/>
                  <a:pt x="2372806" y="4559122"/>
                  <a:pt x="2318618" y="4550990"/>
                </a:cubicBezTo>
                <a:cubicBezTo>
                  <a:pt x="2264430" y="4533528"/>
                  <a:pt x="2150787" y="4518120"/>
                  <a:pt x="2084135" y="4520400"/>
                </a:cubicBezTo>
                <a:lnTo>
                  <a:pt x="2010848" y="4500404"/>
                </a:lnTo>
                <a:lnTo>
                  <a:pt x="1962215" y="4501400"/>
                </a:lnTo>
                <a:lnTo>
                  <a:pt x="1926990" y="4495570"/>
                </a:lnTo>
                <a:cubicBezTo>
                  <a:pt x="1909127" y="4479452"/>
                  <a:pt x="1902510" y="4484082"/>
                  <a:pt x="1884649" y="4474880"/>
                </a:cubicBezTo>
                <a:cubicBezTo>
                  <a:pt x="1864462" y="4463930"/>
                  <a:pt x="1869383" y="4485922"/>
                  <a:pt x="1816219" y="4470938"/>
                </a:cubicBezTo>
                <a:cubicBezTo>
                  <a:pt x="1786214" y="4478916"/>
                  <a:pt x="1794086" y="4458547"/>
                  <a:pt x="1768335" y="4471096"/>
                </a:cubicBezTo>
                <a:cubicBezTo>
                  <a:pt x="1756010" y="4466078"/>
                  <a:pt x="1737157" y="4463295"/>
                  <a:pt x="1725889" y="4456707"/>
                </a:cubicBezTo>
                <a:lnTo>
                  <a:pt x="1704987" y="4453275"/>
                </a:lnTo>
                <a:lnTo>
                  <a:pt x="1678857" y="4447221"/>
                </a:lnTo>
                <a:lnTo>
                  <a:pt x="1674568" y="4435925"/>
                </a:lnTo>
                <a:lnTo>
                  <a:pt x="1634075" y="4429269"/>
                </a:lnTo>
                <a:cubicBezTo>
                  <a:pt x="1619699" y="4424763"/>
                  <a:pt x="1607040" y="4412316"/>
                  <a:pt x="1588492" y="4411465"/>
                </a:cubicBezTo>
                <a:cubicBezTo>
                  <a:pt x="1548666" y="4404488"/>
                  <a:pt x="1441540" y="4396830"/>
                  <a:pt x="1402240" y="4391911"/>
                </a:cubicBezTo>
                <a:cubicBezTo>
                  <a:pt x="1362940" y="4386992"/>
                  <a:pt x="1383536" y="4385271"/>
                  <a:pt x="1352691" y="4381952"/>
                </a:cubicBezTo>
                <a:cubicBezTo>
                  <a:pt x="1322602" y="4385447"/>
                  <a:pt x="1230331" y="4373936"/>
                  <a:pt x="1213419" y="4358161"/>
                </a:cubicBezTo>
                <a:cubicBezTo>
                  <a:pt x="1194291" y="4352958"/>
                  <a:pt x="1171642" y="4355246"/>
                  <a:pt x="1163347" y="4339486"/>
                </a:cubicBezTo>
                <a:cubicBezTo>
                  <a:pt x="1149374" y="4320060"/>
                  <a:pt x="1081104" y="4339702"/>
                  <a:pt x="1091517" y="4319884"/>
                </a:cubicBezTo>
                <a:cubicBezTo>
                  <a:pt x="1067291" y="4326517"/>
                  <a:pt x="1046078" y="4319455"/>
                  <a:pt x="1025956" y="4309010"/>
                </a:cubicBezTo>
                <a:lnTo>
                  <a:pt x="1004286" y="4296626"/>
                </a:lnTo>
                <a:lnTo>
                  <a:pt x="983819" y="4298478"/>
                </a:lnTo>
                <a:cubicBezTo>
                  <a:pt x="974051" y="4282658"/>
                  <a:pt x="953984" y="4293628"/>
                  <a:pt x="939204" y="4282411"/>
                </a:cubicBezTo>
                <a:lnTo>
                  <a:pt x="915836" y="4272323"/>
                </a:lnTo>
                <a:lnTo>
                  <a:pt x="899731" y="4266965"/>
                </a:lnTo>
                <a:lnTo>
                  <a:pt x="893886" y="4264715"/>
                </a:lnTo>
                <a:lnTo>
                  <a:pt x="889021" y="4266066"/>
                </a:lnTo>
                <a:cubicBezTo>
                  <a:pt x="886286" y="4266531"/>
                  <a:pt x="884573" y="4266166"/>
                  <a:pt x="884135" y="4264147"/>
                </a:cubicBezTo>
                <a:lnTo>
                  <a:pt x="884818" y="4261224"/>
                </a:lnTo>
                <a:lnTo>
                  <a:pt x="820228" y="4266638"/>
                </a:lnTo>
                <a:lnTo>
                  <a:pt x="788402" y="4263209"/>
                </a:lnTo>
                <a:cubicBezTo>
                  <a:pt x="756573" y="4279518"/>
                  <a:pt x="718864" y="4245871"/>
                  <a:pt x="687574" y="4276905"/>
                </a:cubicBezTo>
                <a:lnTo>
                  <a:pt x="556383" y="4277125"/>
                </a:lnTo>
                <a:lnTo>
                  <a:pt x="497122" y="4273689"/>
                </a:lnTo>
                <a:cubicBezTo>
                  <a:pt x="484020" y="4279519"/>
                  <a:pt x="445941" y="4269992"/>
                  <a:pt x="454008" y="4273811"/>
                </a:cubicBezTo>
                <a:lnTo>
                  <a:pt x="394229" y="4278215"/>
                </a:lnTo>
                <a:lnTo>
                  <a:pt x="386356" y="4282251"/>
                </a:lnTo>
                <a:lnTo>
                  <a:pt x="383576" y="4284364"/>
                </a:lnTo>
                <a:lnTo>
                  <a:pt x="370039" y="4285533"/>
                </a:lnTo>
                <a:cubicBezTo>
                  <a:pt x="361618" y="4289428"/>
                  <a:pt x="359083" y="4297501"/>
                  <a:pt x="350141" y="4300911"/>
                </a:cubicBezTo>
                <a:cubicBezTo>
                  <a:pt x="345670" y="4302616"/>
                  <a:pt x="339596" y="4303155"/>
                  <a:pt x="330385" y="4301424"/>
                </a:cubicBezTo>
                <a:cubicBezTo>
                  <a:pt x="329804" y="4289693"/>
                  <a:pt x="314374" y="4293109"/>
                  <a:pt x="297835" y="4297065"/>
                </a:cubicBezTo>
                <a:lnTo>
                  <a:pt x="282816" y="4299894"/>
                </a:lnTo>
                <a:lnTo>
                  <a:pt x="281368" y="4300653"/>
                </a:lnTo>
                <a:lnTo>
                  <a:pt x="280684" y="4300295"/>
                </a:lnTo>
                <a:lnTo>
                  <a:pt x="273908" y="4301571"/>
                </a:lnTo>
                <a:cubicBezTo>
                  <a:pt x="266799" y="4301990"/>
                  <a:pt x="261129" y="4300718"/>
                  <a:pt x="258614" y="4295926"/>
                </a:cubicBezTo>
                <a:cubicBezTo>
                  <a:pt x="242516" y="4327823"/>
                  <a:pt x="214979" y="4309338"/>
                  <a:pt x="182068" y="4323284"/>
                </a:cubicBezTo>
                <a:cubicBezTo>
                  <a:pt x="157942" y="4332898"/>
                  <a:pt x="153812" y="4326151"/>
                  <a:pt x="128666" y="4331122"/>
                </a:cubicBezTo>
                <a:cubicBezTo>
                  <a:pt x="77925" y="4373333"/>
                  <a:pt x="87445" y="4341355"/>
                  <a:pt x="21563" y="4371972"/>
                </a:cubicBezTo>
                <a:lnTo>
                  <a:pt x="0" y="4383632"/>
                </a:lnTo>
                <a:close/>
              </a:path>
            </a:pathLst>
          </a:custGeom>
        </p:spPr>
      </p:pic>
      <p:pic>
        <p:nvPicPr>
          <p:cNvPr id="4" name="Picture 3" descr="A group of people posing for a photo under a tree&#10;&#10;Description automatically generated">
            <a:extLst>
              <a:ext uri="{FF2B5EF4-FFF2-40B4-BE49-F238E27FC236}">
                <a16:creationId xmlns:a16="http://schemas.microsoft.com/office/drawing/2014/main" id="{B5FBEE2D-800D-4BD0-B0F0-695F8E0A742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49" r="9766" b="1"/>
          <a:stretch/>
        </p:blipFill>
        <p:spPr>
          <a:xfrm>
            <a:off x="6096000" y="15322"/>
            <a:ext cx="6096000" cy="5455552"/>
          </a:xfrm>
          <a:custGeom>
            <a:avLst/>
            <a:gdLst/>
            <a:ahLst/>
            <a:cxnLst/>
            <a:rect l="l" t="t" r="r" b="b"/>
            <a:pathLst>
              <a:path w="6096000" h="5455552">
                <a:moveTo>
                  <a:pt x="0" y="0"/>
                </a:moveTo>
                <a:lnTo>
                  <a:pt x="8632" y="2126"/>
                </a:lnTo>
                <a:cubicBezTo>
                  <a:pt x="71597" y="8644"/>
                  <a:pt x="52747" y="11892"/>
                  <a:pt x="102111" y="11566"/>
                </a:cubicBezTo>
                <a:cubicBezTo>
                  <a:pt x="107032" y="11203"/>
                  <a:pt x="116450" y="20386"/>
                  <a:pt x="135511" y="18109"/>
                </a:cubicBezTo>
                <a:cubicBezTo>
                  <a:pt x="165681" y="22040"/>
                  <a:pt x="149025" y="33094"/>
                  <a:pt x="187668" y="36734"/>
                </a:cubicBezTo>
                <a:cubicBezTo>
                  <a:pt x="184095" y="40156"/>
                  <a:pt x="221954" y="38461"/>
                  <a:pt x="225602" y="50611"/>
                </a:cubicBezTo>
                <a:cubicBezTo>
                  <a:pt x="242020" y="54481"/>
                  <a:pt x="267241" y="57744"/>
                  <a:pt x="286175" y="59952"/>
                </a:cubicBezTo>
                <a:cubicBezTo>
                  <a:pt x="314543" y="65902"/>
                  <a:pt x="328665" y="72319"/>
                  <a:pt x="332857" y="76558"/>
                </a:cubicBezTo>
                <a:cubicBezTo>
                  <a:pt x="361257" y="83289"/>
                  <a:pt x="358186" y="84500"/>
                  <a:pt x="395478" y="98782"/>
                </a:cubicBezTo>
                <a:cubicBezTo>
                  <a:pt x="417363" y="93652"/>
                  <a:pt x="436168" y="104748"/>
                  <a:pt x="445328" y="114882"/>
                </a:cubicBezTo>
                <a:cubicBezTo>
                  <a:pt x="470101" y="124482"/>
                  <a:pt x="523910" y="147405"/>
                  <a:pt x="559300" y="150440"/>
                </a:cubicBezTo>
                <a:cubicBezTo>
                  <a:pt x="613422" y="149710"/>
                  <a:pt x="598278" y="160982"/>
                  <a:pt x="622357" y="169552"/>
                </a:cubicBezTo>
                <a:cubicBezTo>
                  <a:pt x="641101" y="180205"/>
                  <a:pt x="638493" y="171007"/>
                  <a:pt x="658054" y="184474"/>
                </a:cubicBezTo>
                <a:lnTo>
                  <a:pt x="694284" y="200095"/>
                </a:lnTo>
                <a:lnTo>
                  <a:pt x="737979" y="224556"/>
                </a:lnTo>
                <a:lnTo>
                  <a:pt x="747981" y="231280"/>
                </a:lnTo>
                <a:cubicBezTo>
                  <a:pt x="753111" y="231304"/>
                  <a:pt x="756366" y="231723"/>
                  <a:pt x="758445" y="232460"/>
                </a:cubicBezTo>
                <a:cubicBezTo>
                  <a:pt x="758496" y="232559"/>
                  <a:pt x="758549" y="232658"/>
                  <a:pt x="758600" y="232757"/>
                </a:cubicBezTo>
                <a:lnTo>
                  <a:pt x="773364" y="235718"/>
                </a:lnTo>
                <a:cubicBezTo>
                  <a:pt x="790479" y="236082"/>
                  <a:pt x="824818" y="262048"/>
                  <a:pt x="841072" y="261356"/>
                </a:cubicBezTo>
                <a:cubicBezTo>
                  <a:pt x="848247" y="277811"/>
                  <a:pt x="845053" y="250444"/>
                  <a:pt x="872404" y="265382"/>
                </a:cubicBezTo>
                <a:cubicBezTo>
                  <a:pt x="884596" y="267374"/>
                  <a:pt x="889722" y="269394"/>
                  <a:pt x="899938" y="270925"/>
                </a:cubicBezTo>
                <a:cubicBezTo>
                  <a:pt x="900079" y="271345"/>
                  <a:pt x="933560" y="274145"/>
                  <a:pt x="933701" y="274565"/>
                </a:cubicBezTo>
                <a:lnTo>
                  <a:pt x="958104" y="278658"/>
                </a:lnTo>
                <a:lnTo>
                  <a:pt x="963678" y="280729"/>
                </a:lnTo>
                <a:lnTo>
                  <a:pt x="996167" y="277529"/>
                </a:lnTo>
                <a:lnTo>
                  <a:pt x="1012387" y="277350"/>
                </a:lnTo>
                <a:lnTo>
                  <a:pt x="1018139" y="274257"/>
                </a:lnTo>
                <a:cubicBezTo>
                  <a:pt x="1023705" y="272608"/>
                  <a:pt x="1030840" y="272419"/>
                  <a:pt x="1041488" y="275538"/>
                </a:cubicBezTo>
                <a:lnTo>
                  <a:pt x="1043729" y="276831"/>
                </a:lnTo>
                <a:lnTo>
                  <a:pt x="1076532" y="271239"/>
                </a:lnTo>
                <a:cubicBezTo>
                  <a:pt x="1083544" y="269462"/>
                  <a:pt x="1111552" y="278849"/>
                  <a:pt x="1117458" y="275294"/>
                </a:cubicBezTo>
                <a:cubicBezTo>
                  <a:pt x="1173364" y="280135"/>
                  <a:pt x="1207569" y="263603"/>
                  <a:pt x="1275827" y="275029"/>
                </a:cubicBezTo>
                <a:cubicBezTo>
                  <a:pt x="1321519" y="279616"/>
                  <a:pt x="1347196" y="279519"/>
                  <a:pt x="1376683" y="283128"/>
                </a:cubicBezTo>
                <a:cubicBezTo>
                  <a:pt x="1406170" y="286737"/>
                  <a:pt x="1433752" y="293140"/>
                  <a:pt x="1452749" y="296685"/>
                </a:cubicBezTo>
                <a:cubicBezTo>
                  <a:pt x="1471746" y="300230"/>
                  <a:pt x="1466619" y="301895"/>
                  <a:pt x="1490664" y="304401"/>
                </a:cubicBezTo>
                <a:cubicBezTo>
                  <a:pt x="1514709" y="306907"/>
                  <a:pt x="1573675" y="305000"/>
                  <a:pt x="1597021" y="311721"/>
                </a:cubicBezTo>
                <a:cubicBezTo>
                  <a:pt x="1622238" y="311037"/>
                  <a:pt x="1625537" y="322069"/>
                  <a:pt x="1639314" y="320753"/>
                </a:cubicBezTo>
                <a:cubicBezTo>
                  <a:pt x="1710549" y="337224"/>
                  <a:pt x="1769892" y="334296"/>
                  <a:pt x="1856583" y="331628"/>
                </a:cubicBezTo>
                <a:cubicBezTo>
                  <a:pt x="1913730" y="336509"/>
                  <a:pt x="1912698" y="339285"/>
                  <a:pt x="1937745" y="342098"/>
                </a:cubicBezTo>
                <a:cubicBezTo>
                  <a:pt x="1945390" y="344925"/>
                  <a:pt x="1949181" y="335092"/>
                  <a:pt x="1956068" y="338984"/>
                </a:cubicBezTo>
                <a:lnTo>
                  <a:pt x="1991434" y="344183"/>
                </a:lnTo>
                <a:lnTo>
                  <a:pt x="2017399" y="354323"/>
                </a:lnTo>
                <a:lnTo>
                  <a:pt x="2041804" y="360756"/>
                </a:lnTo>
                <a:lnTo>
                  <a:pt x="2071138" y="363487"/>
                </a:lnTo>
                <a:cubicBezTo>
                  <a:pt x="2080124" y="365903"/>
                  <a:pt x="2080713" y="373697"/>
                  <a:pt x="2092557" y="373570"/>
                </a:cubicBezTo>
                <a:cubicBezTo>
                  <a:pt x="2128517" y="378742"/>
                  <a:pt x="2193287" y="383225"/>
                  <a:pt x="2242182" y="388922"/>
                </a:cubicBezTo>
                <a:cubicBezTo>
                  <a:pt x="2266404" y="385527"/>
                  <a:pt x="2301142" y="392029"/>
                  <a:pt x="2311187" y="401718"/>
                </a:cubicBezTo>
                <a:cubicBezTo>
                  <a:pt x="2323182" y="404413"/>
                  <a:pt x="2352098" y="404462"/>
                  <a:pt x="2363765" y="402554"/>
                </a:cubicBezTo>
                <a:cubicBezTo>
                  <a:pt x="2374121" y="402833"/>
                  <a:pt x="2375999" y="406521"/>
                  <a:pt x="2389759" y="407955"/>
                </a:cubicBezTo>
                <a:cubicBezTo>
                  <a:pt x="2404778" y="411334"/>
                  <a:pt x="2437354" y="427346"/>
                  <a:pt x="2451497" y="432353"/>
                </a:cubicBezTo>
                <a:cubicBezTo>
                  <a:pt x="2465640" y="437360"/>
                  <a:pt x="2451256" y="432175"/>
                  <a:pt x="2474615" y="437995"/>
                </a:cubicBezTo>
                <a:cubicBezTo>
                  <a:pt x="2482949" y="439979"/>
                  <a:pt x="2481204" y="447714"/>
                  <a:pt x="2499122" y="451403"/>
                </a:cubicBezTo>
                <a:cubicBezTo>
                  <a:pt x="2517041" y="455093"/>
                  <a:pt x="2557176" y="459358"/>
                  <a:pt x="2582126" y="460132"/>
                </a:cubicBezTo>
                <a:cubicBezTo>
                  <a:pt x="2610000" y="447613"/>
                  <a:pt x="2600233" y="464657"/>
                  <a:pt x="2651203" y="448902"/>
                </a:cubicBezTo>
                <a:cubicBezTo>
                  <a:pt x="2652514" y="450917"/>
                  <a:pt x="2673343" y="450050"/>
                  <a:pt x="2694692" y="451398"/>
                </a:cubicBezTo>
                <a:cubicBezTo>
                  <a:pt x="2716041" y="452746"/>
                  <a:pt x="2761501" y="464041"/>
                  <a:pt x="2779298" y="456988"/>
                </a:cubicBezTo>
                <a:lnTo>
                  <a:pt x="2936306" y="456249"/>
                </a:lnTo>
                <a:lnTo>
                  <a:pt x="3026435" y="468085"/>
                </a:lnTo>
                <a:cubicBezTo>
                  <a:pt x="3057775" y="469980"/>
                  <a:pt x="3063039" y="478620"/>
                  <a:pt x="3083171" y="475230"/>
                </a:cubicBezTo>
                <a:cubicBezTo>
                  <a:pt x="3117108" y="477415"/>
                  <a:pt x="3095622" y="493457"/>
                  <a:pt x="3134778" y="480540"/>
                </a:cubicBezTo>
                <a:cubicBezTo>
                  <a:pt x="3124076" y="494276"/>
                  <a:pt x="3153178" y="476814"/>
                  <a:pt x="3173314" y="487873"/>
                </a:cubicBezTo>
                <a:cubicBezTo>
                  <a:pt x="3201556" y="479719"/>
                  <a:pt x="3230591" y="489990"/>
                  <a:pt x="3247734" y="491186"/>
                </a:cubicBezTo>
                <a:cubicBezTo>
                  <a:pt x="3264877" y="492382"/>
                  <a:pt x="3251612" y="496143"/>
                  <a:pt x="3276172" y="495050"/>
                </a:cubicBezTo>
                <a:lnTo>
                  <a:pt x="3310856" y="500586"/>
                </a:lnTo>
                <a:cubicBezTo>
                  <a:pt x="3309045" y="496015"/>
                  <a:pt x="3314063" y="497362"/>
                  <a:pt x="3327824" y="498077"/>
                </a:cubicBezTo>
                <a:lnTo>
                  <a:pt x="3364782" y="494003"/>
                </a:lnTo>
                <a:lnTo>
                  <a:pt x="3390144" y="498112"/>
                </a:lnTo>
                <a:cubicBezTo>
                  <a:pt x="3393544" y="497973"/>
                  <a:pt x="3417720" y="493499"/>
                  <a:pt x="3417235" y="489988"/>
                </a:cubicBezTo>
                <a:cubicBezTo>
                  <a:pt x="3443685" y="504716"/>
                  <a:pt x="3446332" y="495464"/>
                  <a:pt x="3473455" y="491710"/>
                </a:cubicBezTo>
                <a:cubicBezTo>
                  <a:pt x="3496710" y="493093"/>
                  <a:pt x="3476665" y="493558"/>
                  <a:pt x="3532861" y="495298"/>
                </a:cubicBezTo>
                <a:cubicBezTo>
                  <a:pt x="3554737" y="511467"/>
                  <a:pt x="3539011" y="483579"/>
                  <a:pt x="3581951" y="506221"/>
                </a:cubicBezTo>
                <a:cubicBezTo>
                  <a:pt x="3584053" y="504456"/>
                  <a:pt x="3610563" y="506075"/>
                  <a:pt x="3624438" y="507850"/>
                </a:cubicBezTo>
                <a:cubicBezTo>
                  <a:pt x="3638313" y="509625"/>
                  <a:pt x="3650849" y="507462"/>
                  <a:pt x="3665204" y="516874"/>
                </a:cubicBezTo>
                <a:cubicBezTo>
                  <a:pt x="3675692" y="519769"/>
                  <a:pt x="3656949" y="515532"/>
                  <a:pt x="3689747" y="520459"/>
                </a:cubicBezTo>
                <a:cubicBezTo>
                  <a:pt x="3722545" y="525386"/>
                  <a:pt x="3829449" y="542068"/>
                  <a:pt x="3861993" y="546434"/>
                </a:cubicBezTo>
                <a:cubicBezTo>
                  <a:pt x="3894537" y="550800"/>
                  <a:pt x="3871648" y="553364"/>
                  <a:pt x="3885009" y="553797"/>
                </a:cubicBezTo>
                <a:cubicBezTo>
                  <a:pt x="3898370" y="554230"/>
                  <a:pt x="3927139" y="547164"/>
                  <a:pt x="3942159" y="549034"/>
                </a:cubicBezTo>
                <a:cubicBezTo>
                  <a:pt x="3961015" y="550940"/>
                  <a:pt x="3963811" y="558241"/>
                  <a:pt x="3975129" y="557872"/>
                </a:cubicBezTo>
                <a:cubicBezTo>
                  <a:pt x="3985593" y="547655"/>
                  <a:pt x="3996704" y="547768"/>
                  <a:pt x="4014830" y="553964"/>
                </a:cubicBezTo>
                <a:cubicBezTo>
                  <a:pt x="4048643" y="556748"/>
                  <a:pt x="4048670" y="546238"/>
                  <a:pt x="4081323" y="547753"/>
                </a:cubicBezTo>
                <a:cubicBezTo>
                  <a:pt x="4095652" y="547174"/>
                  <a:pt x="4103318" y="550468"/>
                  <a:pt x="4127224" y="547194"/>
                </a:cubicBezTo>
                <a:cubicBezTo>
                  <a:pt x="4144245" y="547892"/>
                  <a:pt x="4178444" y="549648"/>
                  <a:pt x="4201489" y="539366"/>
                </a:cubicBezTo>
                <a:cubicBezTo>
                  <a:pt x="4226484" y="538057"/>
                  <a:pt x="4208332" y="537593"/>
                  <a:pt x="4235612" y="540183"/>
                </a:cubicBezTo>
                <a:cubicBezTo>
                  <a:pt x="4268938" y="540701"/>
                  <a:pt x="4282810" y="534470"/>
                  <a:pt x="4302068" y="535952"/>
                </a:cubicBezTo>
                <a:cubicBezTo>
                  <a:pt x="4314608" y="531697"/>
                  <a:pt x="4300406" y="536768"/>
                  <a:pt x="4348604" y="531427"/>
                </a:cubicBezTo>
                <a:cubicBezTo>
                  <a:pt x="4367706" y="540886"/>
                  <a:pt x="4384046" y="527950"/>
                  <a:pt x="4400391" y="529988"/>
                </a:cubicBezTo>
                <a:cubicBezTo>
                  <a:pt x="4426313" y="528954"/>
                  <a:pt x="4490025" y="529067"/>
                  <a:pt x="4513659" y="527603"/>
                </a:cubicBezTo>
                <a:cubicBezTo>
                  <a:pt x="4537293" y="526139"/>
                  <a:pt x="4512137" y="523958"/>
                  <a:pt x="4542198" y="521206"/>
                </a:cubicBezTo>
                <a:cubicBezTo>
                  <a:pt x="4597566" y="533455"/>
                  <a:pt x="4628464" y="511410"/>
                  <a:pt x="4684502" y="508712"/>
                </a:cubicBezTo>
                <a:cubicBezTo>
                  <a:pt x="4718519" y="491640"/>
                  <a:pt x="4742626" y="509374"/>
                  <a:pt x="4779821" y="496309"/>
                </a:cubicBezTo>
                <a:cubicBezTo>
                  <a:pt x="4804992" y="492314"/>
                  <a:pt x="4808648" y="496131"/>
                  <a:pt x="4822825" y="494266"/>
                </a:cubicBezTo>
                <a:cubicBezTo>
                  <a:pt x="4837002" y="492401"/>
                  <a:pt x="4852992" y="487905"/>
                  <a:pt x="4864884" y="485118"/>
                </a:cubicBezTo>
                <a:cubicBezTo>
                  <a:pt x="4871249" y="488756"/>
                  <a:pt x="4920720" y="482346"/>
                  <a:pt x="4919578" y="477542"/>
                </a:cubicBezTo>
                <a:cubicBezTo>
                  <a:pt x="4926928" y="479188"/>
                  <a:pt x="4947247" y="485560"/>
                  <a:pt x="4949541" y="477954"/>
                </a:cubicBezTo>
                <a:cubicBezTo>
                  <a:pt x="4987069" y="477873"/>
                  <a:pt x="5008152" y="476806"/>
                  <a:pt x="5040980" y="486944"/>
                </a:cubicBezTo>
                <a:cubicBezTo>
                  <a:pt x="5064311" y="490721"/>
                  <a:pt x="5048016" y="488694"/>
                  <a:pt x="5062537" y="491091"/>
                </a:cubicBezTo>
                <a:cubicBezTo>
                  <a:pt x="5077058" y="493488"/>
                  <a:pt x="5101248" y="489194"/>
                  <a:pt x="5124930" y="488624"/>
                </a:cubicBezTo>
                <a:cubicBezTo>
                  <a:pt x="5148941" y="488756"/>
                  <a:pt x="5176916" y="492838"/>
                  <a:pt x="5194697" y="494266"/>
                </a:cubicBezTo>
                <a:cubicBezTo>
                  <a:pt x="5212478" y="495694"/>
                  <a:pt x="5216720" y="495351"/>
                  <a:pt x="5231615" y="497193"/>
                </a:cubicBezTo>
                <a:cubicBezTo>
                  <a:pt x="5256471" y="493743"/>
                  <a:pt x="5277358" y="495561"/>
                  <a:pt x="5295973" y="502936"/>
                </a:cubicBezTo>
                <a:cubicBezTo>
                  <a:pt x="5310458" y="504829"/>
                  <a:pt x="5303034" y="509138"/>
                  <a:pt x="5313760" y="510935"/>
                </a:cubicBezTo>
                <a:cubicBezTo>
                  <a:pt x="5324486" y="512732"/>
                  <a:pt x="5331325" y="504608"/>
                  <a:pt x="5360330" y="506574"/>
                </a:cubicBezTo>
                <a:cubicBezTo>
                  <a:pt x="5370649" y="506971"/>
                  <a:pt x="5370304" y="514592"/>
                  <a:pt x="5392341" y="515697"/>
                </a:cubicBezTo>
                <a:cubicBezTo>
                  <a:pt x="5414378" y="516802"/>
                  <a:pt x="5502983" y="521559"/>
                  <a:pt x="5535415" y="522731"/>
                </a:cubicBezTo>
                <a:cubicBezTo>
                  <a:pt x="5567847" y="523903"/>
                  <a:pt x="5554717" y="520685"/>
                  <a:pt x="5570264" y="520350"/>
                </a:cubicBezTo>
                <a:cubicBezTo>
                  <a:pt x="5585811" y="520015"/>
                  <a:pt x="5604204" y="511612"/>
                  <a:pt x="5628698" y="520719"/>
                </a:cubicBezTo>
                <a:cubicBezTo>
                  <a:pt x="5647020" y="515874"/>
                  <a:pt x="5647491" y="526993"/>
                  <a:pt x="5667807" y="529861"/>
                </a:cubicBezTo>
                <a:cubicBezTo>
                  <a:pt x="5679016" y="533919"/>
                  <a:pt x="5693046" y="532742"/>
                  <a:pt x="5702300" y="535541"/>
                </a:cubicBezTo>
                <a:cubicBezTo>
                  <a:pt x="5711554" y="538340"/>
                  <a:pt x="5718870" y="538844"/>
                  <a:pt x="5725716" y="541891"/>
                </a:cubicBezTo>
                <a:cubicBezTo>
                  <a:pt x="5732562" y="544938"/>
                  <a:pt x="5734643" y="551045"/>
                  <a:pt x="5743374" y="553823"/>
                </a:cubicBezTo>
                <a:cubicBezTo>
                  <a:pt x="5752105" y="556601"/>
                  <a:pt x="5765759" y="561491"/>
                  <a:pt x="5775722" y="563322"/>
                </a:cubicBezTo>
                <a:cubicBezTo>
                  <a:pt x="5785685" y="565153"/>
                  <a:pt x="5784173" y="562319"/>
                  <a:pt x="5803154" y="564811"/>
                </a:cubicBezTo>
                <a:cubicBezTo>
                  <a:pt x="5834093" y="570132"/>
                  <a:pt x="5861956" y="573987"/>
                  <a:pt x="5896753" y="573511"/>
                </a:cubicBezTo>
                <a:cubicBezTo>
                  <a:pt x="5903276" y="583218"/>
                  <a:pt x="5913663" y="578812"/>
                  <a:pt x="5927554" y="573675"/>
                </a:cubicBezTo>
                <a:cubicBezTo>
                  <a:pt x="5953522" y="580755"/>
                  <a:pt x="5997380" y="586240"/>
                  <a:pt x="6041802" y="602069"/>
                </a:cubicBezTo>
                <a:cubicBezTo>
                  <a:pt x="6060710" y="611771"/>
                  <a:pt x="6064884" y="613437"/>
                  <a:pt x="6078434" y="616108"/>
                </a:cubicBezTo>
                <a:lnTo>
                  <a:pt x="6096000" y="619448"/>
                </a:lnTo>
                <a:lnTo>
                  <a:pt x="6096000" y="5455552"/>
                </a:lnTo>
                <a:lnTo>
                  <a:pt x="6069997" y="5451207"/>
                </a:lnTo>
                <a:cubicBezTo>
                  <a:pt x="6053823" y="5455294"/>
                  <a:pt x="6044686" y="5455132"/>
                  <a:pt x="6037984" y="5444964"/>
                </a:cubicBezTo>
                <a:cubicBezTo>
                  <a:pt x="5998377" y="5442843"/>
                  <a:pt x="5957550" y="5417208"/>
                  <a:pt x="5932185" y="5429303"/>
                </a:cubicBezTo>
                <a:cubicBezTo>
                  <a:pt x="5933795" y="5407890"/>
                  <a:pt x="5919598" y="5415926"/>
                  <a:pt x="5891978" y="5410773"/>
                </a:cubicBezTo>
                <a:cubicBezTo>
                  <a:pt x="5872223" y="5404775"/>
                  <a:pt x="5829555" y="5392164"/>
                  <a:pt x="5813654" y="5386399"/>
                </a:cubicBezTo>
                <a:cubicBezTo>
                  <a:pt x="5797753" y="5380634"/>
                  <a:pt x="5785570" y="5384842"/>
                  <a:pt x="5769613" y="5379294"/>
                </a:cubicBezTo>
                <a:cubicBezTo>
                  <a:pt x="5776777" y="5360980"/>
                  <a:pt x="5681621" y="5373475"/>
                  <a:pt x="5717914" y="5360029"/>
                </a:cubicBezTo>
                <a:cubicBezTo>
                  <a:pt x="5690732" y="5349118"/>
                  <a:pt x="5700727" y="5354575"/>
                  <a:pt x="5686355" y="5359511"/>
                </a:cubicBezTo>
                <a:cubicBezTo>
                  <a:pt x="5652173" y="5354756"/>
                  <a:pt x="5649150" y="5353330"/>
                  <a:pt x="5609707" y="5357833"/>
                </a:cubicBezTo>
                <a:cubicBezTo>
                  <a:pt x="5592195" y="5357127"/>
                  <a:pt x="5585993" y="5354659"/>
                  <a:pt x="5570413" y="5353209"/>
                </a:cubicBezTo>
                <a:cubicBezTo>
                  <a:pt x="5554833" y="5351759"/>
                  <a:pt x="5546238" y="5352814"/>
                  <a:pt x="5516227" y="5349136"/>
                </a:cubicBezTo>
                <a:cubicBezTo>
                  <a:pt x="5492490" y="5344525"/>
                  <a:pt x="5475257" y="5345814"/>
                  <a:pt x="5456088" y="5343158"/>
                </a:cubicBezTo>
                <a:cubicBezTo>
                  <a:pt x="5436918" y="5340503"/>
                  <a:pt x="5425237" y="5336331"/>
                  <a:pt x="5401214" y="5333202"/>
                </a:cubicBezTo>
                <a:cubicBezTo>
                  <a:pt x="5380590" y="5324458"/>
                  <a:pt x="5302803" y="5345416"/>
                  <a:pt x="5287223" y="5319212"/>
                </a:cubicBezTo>
                <a:cubicBezTo>
                  <a:pt x="5230819" y="5324494"/>
                  <a:pt x="5214860" y="5313910"/>
                  <a:pt x="5168498" y="5309267"/>
                </a:cubicBezTo>
                <a:cubicBezTo>
                  <a:pt x="5123665" y="5304413"/>
                  <a:pt x="5118021" y="5307363"/>
                  <a:pt x="5071189" y="5294765"/>
                </a:cubicBezTo>
                <a:cubicBezTo>
                  <a:pt x="5034607" y="5282205"/>
                  <a:pt x="5014978" y="5278240"/>
                  <a:pt x="4972297" y="5275521"/>
                </a:cubicBezTo>
                <a:cubicBezTo>
                  <a:pt x="4969126" y="5282935"/>
                  <a:pt x="4918210" y="5268072"/>
                  <a:pt x="4909975" y="5265882"/>
                </a:cubicBezTo>
                <a:cubicBezTo>
                  <a:pt x="4910918" y="5270758"/>
                  <a:pt x="4884027" y="5272900"/>
                  <a:pt x="4877057" y="5268795"/>
                </a:cubicBezTo>
                <a:cubicBezTo>
                  <a:pt x="4815399" y="5271659"/>
                  <a:pt x="4796579" y="5290311"/>
                  <a:pt x="4750368" y="5280515"/>
                </a:cubicBezTo>
                <a:cubicBezTo>
                  <a:pt x="4714297" y="5280446"/>
                  <a:pt x="4716019" y="5289985"/>
                  <a:pt x="4664197" y="5289876"/>
                </a:cubicBezTo>
                <a:cubicBezTo>
                  <a:pt x="4642396" y="5294034"/>
                  <a:pt x="4648926" y="5285802"/>
                  <a:pt x="4621801" y="5286109"/>
                </a:cubicBezTo>
                <a:cubicBezTo>
                  <a:pt x="4587181" y="5303707"/>
                  <a:pt x="4550367" y="5292240"/>
                  <a:pt x="4501450" y="5291718"/>
                </a:cubicBezTo>
                <a:cubicBezTo>
                  <a:pt x="4441618" y="5290413"/>
                  <a:pt x="4391602" y="5297669"/>
                  <a:pt x="4339538" y="5289896"/>
                </a:cubicBezTo>
                <a:cubicBezTo>
                  <a:pt x="4320399" y="5296143"/>
                  <a:pt x="4294824" y="5304547"/>
                  <a:pt x="4273798" y="5293687"/>
                </a:cubicBezTo>
                <a:cubicBezTo>
                  <a:pt x="4218595" y="5295417"/>
                  <a:pt x="4225039" y="5300366"/>
                  <a:pt x="4204001" y="5294046"/>
                </a:cubicBezTo>
                <a:cubicBezTo>
                  <a:pt x="4162118" y="5296469"/>
                  <a:pt x="4168874" y="5290927"/>
                  <a:pt x="4131013" y="5287923"/>
                </a:cubicBezTo>
                <a:cubicBezTo>
                  <a:pt x="4100184" y="5283304"/>
                  <a:pt x="4115521" y="5283729"/>
                  <a:pt x="4087000" y="5283169"/>
                </a:cubicBezTo>
                <a:cubicBezTo>
                  <a:pt x="4060034" y="5291706"/>
                  <a:pt x="4041568" y="5281154"/>
                  <a:pt x="4034328" y="5278941"/>
                </a:cubicBezTo>
                <a:cubicBezTo>
                  <a:pt x="4008845" y="5280382"/>
                  <a:pt x="3971113" y="5268624"/>
                  <a:pt x="3975385" y="5283804"/>
                </a:cubicBezTo>
                <a:cubicBezTo>
                  <a:pt x="3939593" y="5263231"/>
                  <a:pt x="3940927" y="5284115"/>
                  <a:pt x="3902682" y="5278816"/>
                </a:cubicBezTo>
                <a:cubicBezTo>
                  <a:pt x="3882526" y="5271283"/>
                  <a:pt x="3856417" y="5267233"/>
                  <a:pt x="3843763" y="5276642"/>
                </a:cubicBezTo>
                <a:cubicBezTo>
                  <a:pt x="3766863" y="5264696"/>
                  <a:pt x="3813381" y="5261088"/>
                  <a:pt x="3734981" y="5248544"/>
                </a:cubicBezTo>
                <a:cubicBezTo>
                  <a:pt x="3694311" y="5242227"/>
                  <a:pt x="3633976" y="5239795"/>
                  <a:pt x="3602355" y="5230777"/>
                </a:cubicBezTo>
                <a:cubicBezTo>
                  <a:pt x="3570735" y="5221759"/>
                  <a:pt x="3562983" y="5225833"/>
                  <a:pt x="3538517" y="5219315"/>
                </a:cubicBezTo>
                <a:cubicBezTo>
                  <a:pt x="3514052" y="5212798"/>
                  <a:pt x="3482747" y="5212305"/>
                  <a:pt x="3463058" y="5208965"/>
                </a:cubicBezTo>
                <a:cubicBezTo>
                  <a:pt x="3443369" y="5205624"/>
                  <a:pt x="3422900" y="5197673"/>
                  <a:pt x="3420380" y="5199276"/>
                </a:cubicBezTo>
                <a:cubicBezTo>
                  <a:pt x="3380714" y="5190779"/>
                  <a:pt x="3368868" y="5201274"/>
                  <a:pt x="3345184" y="5183516"/>
                </a:cubicBezTo>
                <a:cubicBezTo>
                  <a:pt x="3324916" y="5181274"/>
                  <a:pt x="3320333" y="5179327"/>
                  <a:pt x="3298771" y="5178904"/>
                </a:cubicBezTo>
                <a:cubicBezTo>
                  <a:pt x="3277209" y="5178481"/>
                  <a:pt x="3245843" y="5181014"/>
                  <a:pt x="3215809" y="5180977"/>
                </a:cubicBezTo>
                <a:cubicBezTo>
                  <a:pt x="3184688" y="5182696"/>
                  <a:pt x="3183910" y="5199151"/>
                  <a:pt x="3154917" y="5182487"/>
                </a:cubicBezTo>
                <a:cubicBezTo>
                  <a:pt x="3155210" y="5186026"/>
                  <a:pt x="3140142" y="5187176"/>
                  <a:pt x="3136265" y="5187060"/>
                </a:cubicBezTo>
                <a:lnTo>
                  <a:pt x="3105563" y="5188768"/>
                </a:lnTo>
                <a:lnTo>
                  <a:pt x="3102974" y="5183180"/>
                </a:lnTo>
                <a:cubicBezTo>
                  <a:pt x="3091506" y="5180875"/>
                  <a:pt x="3071814" y="5186387"/>
                  <a:pt x="3060354" y="5187376"/>
                </a:cubicBezTo>
                <a:lnTo>
                  <a:pt x="3034213" y="5189113"/>
                </a:lnTo>
                <a:lnTo>
                  <a:pt x="3024272" y="5188328"/>
                </a:lnTo>
                <a:lnTo>
                  <a:pt x="3020033" y="5188388"/>
                </a:lnTo>
                <a:lnTo>
                  <a:pt x="3009083" y="5184215"/>
                </a:lnTo>
                <a:cubicBezTo>
                  <a:pt x="2998901" y="5183170"/>
                  <a:pt x="2991286" y="5176456"/>
                  <a:pt x="2985198" y="5175435"/>
                </a:cubicBezTo>
                <a:cubicBezTo>
                  <a:pt x="2979110" y="5174414"/>
                  <a:pt x="2977314" y="5182166"/>
                  <a:pt x="2972552" y="5178092"/>
                </a:cubicBezTo>
                <a:cubicBezTo>
                  <a:pt x="2978585" y="5175121"/>
                  <a:pt x="2969122" y="5172700"/>
                  <a:pt x="2964948" y="5170542"/>
                </a:cubicBezTo>
                <a:lnTo>
                  <a:pt x="2927081" y="5167883"/>
                </a:lnTo>
                <a:cubicBezTo>
                  <a:pt x="2881315" y="5170765"/>
                  <a:pt x="2897505" y="5157632"/>
                  <a:pt x="2883507" y="5165948"/>
                </a:cubicBezTo>
                <a:cubicBezTo>
                  <a:pt x="2848802" y="5172562"/>
                  <a:pt x="2841183" y="5172540"/>
                  <a:pt x="2828808" y="5171024"/>
                </a:cubicBezTo>
                <a:cubicBezTo>
                  <a:pt x="2789723" y="5176358"/>
                  <a:pt x="2783598" y="5178552"/>
                  <a:pt x="2733350" y="5182954"/>
                </a:cubicBezTo>
                <a:cubicBezTo>
                  <a:pt x="2705294" y="5195484"/>
                  <a:pt x="2697276" y="5196299"/>
                  <a:pt x="2676026" y="5201528"/>
                </a:cubicBezTo>
                <a:cubicBezTo>
                  <a:pt x="2649850" y="5209688"/>
                  <a:pt x="2656777" y="5215631"/>
                  <a:pt x="2624966" y="5219503"/>
                </a:cubicBezTo>
                <a:cubicBezTo>
                  <a:pt x="2608822" y="5223802"/>
                  <a:pt x="2596717" y="5233960"/>
                  <a:pt x="2586657" y="5237693"/>
                </a:cubicBezTo>
                <a:cubicBezTo>
                  <a:pt x="2576598" y="5241426"/>
                  <a:pt x="2572560" y="5240215"/>
                  <a:pt x="2555604" y="5242950"/>
                </a:cubicBezTo>
                <a:cubicBezTo>
                  <a:pt x="2544327" y="5242024"/>
                  <a:pt x="2507818" y="5241999"/>
                  <a:pt x="2501014" y="5243732"/>
                </a:cubicBezTo>
                <a:cubicBezTo>
                  <a:pt x="2481627" y="5253849"/>
                  <a:pt x="2464234" y="5242512"/>
                  <a:pt x="2430333" y="5242347"/>
                </a:cubicBezTo>
                <a:lnTo>
                  <a:pt x="2390297" y="5243718"/>
                </a:lnTo>
                <a:cubicBezTo>
                  <a:pt x="2383025" y="5238323"/>
                  <a:pt x="2325738" y="5236407"/>
                  <a:pt x="2321676" y="5229096"/>
                </a:cubicBezTo>
                <a:cubicBezTo>
                  <a:pt x="2300682" y="5221752"/>
                  <a:pt x="2300605" y="5203239"/>
                  <a:pt x="2268081" y="5196194"/>
                </a:cubicBezTo>
                <a:cubicBezTo>
                  <a:pt x="2250549" y="5189151"/>
                  <a:pt x="2260291" y="5206888"/>
                  <a:pt x="2216485" y="5186836"/>
                </a:cubicBezTo>
                <a:cubicBezTo>
                  <a:pt x="2176812" y="5155811"/>
                  <a:pt x="2009284" y="5133290"/>
                  <a:pt x="2001494" y="5079343"/>
                </a:cubicBezTo>
                <a:cubicBezTo>
                  <a:pt x="1930452" y="5061834"/>
                  <a:pt x="1990088" y="5062662"/>
                  <a:pt x="1894629" y="5047832"/>
                </a:cubicBezTo>
                <a:cubicBezTo>
                  <a:pt x="1809963" y="5035276"/>
                  <a:pt x="1557661" y="5013588"/>
                  <a:pt x="1500237" y="4994679"/>
                </a:cubicBezTo>
                <a:cubicBezTo>
                  <a:pt x="1422590" y="4985100"/>
                  <a:pt x="1462550" y="4984560"/>
                  <a:pt x="1428745" y="4990358"/>
                </a:cubicBezTo>
                <a:cubicBezTo>
                  <a:pt x="1371818" y="4998904"/>
                  <a:pt x="1368586" y="4981591"/>
                  <a:pt x="1331117" y="4982813"/>
                </a:cubicBezTo>
                <a:cubicBezTo>
                  <a:pt x="1275392" y="4969813"/>
                  <a:pt x="1167811" y="4963517"/>
                  <a:pt x="1094400" y="4949677"/>
                </a:cubicBezTo>
                <a:cubicBezTo>
                  <a:pt x="1032555" y="4940283"/>
                  <a:pt x="1020613" y="4926459"/>
                  <a:pt x="960420" y="4921601"/>
                </a:cubicBezTo>
                <a:cubicBezTo>
                  <a:pt x="926461" y="4913284"/>
                  <a:pt x="907935" y="4932317"/>
                  <a:pt x="890651" y="4899776"/>
                </a:cubicBezTo>
                <a:cubicBezTo>
                  <a:pt x="868932" y="4886871"/>
                  <a:pt x="828943" y="4886321"/>
                  <a:pt x="792786" y="4879490"/>
                </a:cubicBezTo>
                <a:cubicBezTo>
                  <a:pt x="774601" y="4877972"/>
                  <a:pt x="755410" y="4883422"/>
                  <a:pt x="715957" y="4873155"/>
                </a:cubicBezTo>
                <a:cubicBezTo>
                  <a:pt x="685950" y="4865367"/>
                  <a:pt x="651097" y="4849744"/>
                  <a:pt x="647625" y="4870967"/>
                </a:cubicBezTo>
                <a:cubicBezTo>
                  <a:pt x="617175" y="4843306"/>
                  <a:pt x="628363" y="4862320"/>
                  <a:pt x="588833" y="4861867"/>
                </a:cubicBezTo>
                <a:cubicBezTo>
                  <a:pt x="485840" y="4832827"/>
                  <a:pt x="444489" y="4851587"/>
                  <a:pt x="366769" y="4836563"/>
                </a:cubicBezTo>
                <a:cubicBezTo>
                  <a:pt x="347086" y="4818158"/>
                  <a:pt x="343282" y="4863016"/>
                  <a:pt x="293285" y="4819988"/>
                </a:cubicBezTo>
                <a:cubicBezTo>
                  <a:pt x="289569" y="4822136"/>
                  <a:pt x="267030" y="4799681"/>
                  <a:pt x="251789" y="4793960"/>
                </a:cubicBezTo>
                <a:cubicBezTo>
                  <a:pt x="236548" y="4788239"/>
                  <a:pt x="215411" y="4786648"/>
                  <a:pt x="201835" y="4785664"/>
                </a:cubicBezTo>
                <a:cubicBezTo>
                  <a:pt x="188258" y="4784679"/>
                  <a:pt x="186209" y="4788050"/>
                  <a:pt x="170329" y="4788050"/>
                </a:cubicBezTo>
                <a:cubicBezTo>
                  <a:pt x="154448" y="4788050"/>
                  <a:pt x="132774" y="4775085"/>
                  <a:pt x="103478" y="4797957"/>
                </a:cubicBezTo>
                <a:cubicBezTo>
                  <a:pt x="89551" y="4796239"/>
                  <a:pt x="97852" y="4783571"/>
                  <a:pt x="86767" y="4777747"/>
                </a:cubicBezTo>
                <a:cubicBezTo>
                  <a:pt x="81225" y="4774835"/>
                  <a:pt x="72809" y="4772046"/>
                  <a:pt x="63762" y="4769537"/>
                </a:cubicBezTo>
                <a:lnTo>
                  <a:pt x="37001" y="4763022"/>
                </a:lnTo>
                <a:lnTo>
                  <a:pt x="37482" y="4761597"/>
                </a:lnTo>
                <a:cubicBezTo>
                  <a:pt x="35277" y="4760236"/>
                  <a:pt x="31697" y="4759001"/>
                  <a:pt x="30394" y="4758901"/>
                </a:cubicBezTo>
                <a:cubicBezTo>
                  <a:pt x="29091" y="4758801"/>
                  <a:pt x="30066" y="4759837"/>
                  <a:pt x="36971" y="4763015"/>
                </a:cubicBezTo>
                <a:lnTo>
                  <a:pt x="37001" y="4763022"/>
                </a:lnTo>
                <a:lnTo>
                  <a:pt x="36315" y="4765055"/>
                </a:lnTo>
                <a:cubicBezTo>
                  <a:pt x="32115" y="4765663"/>
                  <a:pt x="22886" y="4765389"/>
                  <a:pt x="4975" y="4763227"/>
                </a:cubicBezTo>
                <a:lnTo>
                  <a:pt x="0" y="476242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00840167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group of people holding signs&#10;&#10;Description automatically generated with medium confidence">
            <a:extLst>
              <a:ext uri="{FF2B5EF4-FFF2-40B4-BE49-F238E27FC236}">
                <a16:creationId xmlns:a16="http://schemas.microsoft.com/office/drawing/2014/main" id="{8FC8D361-60A1-4614-AF41-C0F089ADF8F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71" r="11746" b="-2"/>
          <a:stretch/>
        </p:blipFill>
        <p:spPr>
          <a:xfrm>
            <a:off x="6015107" y="-1"/>
            <a:ext cx="6176895" cy="2937954"/>
          </a:xfrm>
          <a:prstGeom prst="rect">
            <a:avLst/>
          </a:prstGeom>
        </p:spPr>
      </p:pic>
      <p:pic>
        <p:nvPicPr>
          <p:cNvPr id="5" name="Content Placeholder 4" descr="A picture containing person, outdoor, grass, person&#10;&#10;Description automatically generated">
            <a:extLst>
              <a:ext uri="{FF2B5EF4-FFF2-40B4-BE49-F238E27FC236}">
                <a16:creationId xmlns:a16="http://schemas.microsoft.com/office/drawing/2014/main" id="{16C66FD6-73B1-44FE-AD10-65D5EEA4B9E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12761"/>
          <a:stretch/>
        </p:blipFill>
        <p:spPr>
          <a:xfrm>
            <a:off x="4203638" y="2937953"/>
            <a:ext cx="7988360" cy="3920047"/>
          </a:xfrm>
          <a:prstGeom prst="rect">
            <a:avLst/>
          </a:prstGeom>
        </p:spPr>
      </p:pic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8F23F8A3-8FD7-4779-8323-FDC26BE998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0" y="-478"/>
            <a:ext cx="7859800" cy="6858478"/>
          </a:xfrm>
          <a:custGeom>
            <a:avLst/>
            <a:gdLst>
              <a:gd name="connsiteX0" fmla="*/ 7859800 w 7859800"/>
              <a:gd name="connsiteY0" fmla="*/ 6858478 h 6858478"/>
              <a:gd name="connsiteX1" fmla="*/ 435245 w 7859800"/>
              <a:gd name="connsiteY1" fmla="*/ 6858478 h 6858478"/>
              <a:gd name="connsiteX2" fmla="*/ 435505 w 7859800"/>
              <a:gd name="connsiteY2" fmla="*/ 6857916 h 6858478"/>
              <a:gd name="connsiteX3" fmla="*/ 0 w 7859800"/>
              <a:gd name="connsiteY3" fmla="*/ 6857916 h 6858478"/>
              <a:gd name="connsiteX4" fmla="*/ 0 w 7859800"/>
              <a:gd name="connsiteY4" fmla="*/ 0 h 6858478"/>
              <a:gd name="connsiteX5" fmla="*/ 3611620 w 7859800"/>
              <a:gd name="connsiteY5" fmla="*/ 0 h 6858478"/>
              <a:gd name="connsiteX6" fmla="*/ 4677848 w 7859800"/>
              <a:gd name="connsiteY6" fmla="*/ 0 h 6858478"/>
              <a:gd name="connsiteX7" fmla="*/ 4683425 w 7859800"/>
              <a:gd name="connsiteY7" fmla="*/ 0 h 6858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859800" h="6858478">
                <a:moveTo>
                  <a:pt x="7859800" y="6858478"/>
                </a:moveTo>
                <a:lnTo>
                  <a:pt x="435245" y="6858478"/>
                </a:lnTo>
                <a:lnTo>
                  <a:pt x="435505" y="6857916"/>
                </a:lnTo>
                <a:lnTo>
                  <a:pt x="0" y="6857916"/>
                </a:lnTo>
                <a:lnTo>
                  <a:pt x="0" y="0"/>
                </a:lnTo>
                <a:lnTo>
                  <a:pt x="3611620" y="0"/>
                </a:lnTo>
                <a:lnTo>
                  <a:pt x="4677848" y="0"/>
                </a:lnTo>
                <a:lnTo>
                  <a:pt x="4683425" y="0"/>
                </a:lnTo>
                <a:close/>
              </a:path>
            </a:pathLst>
          </a:custGeom>
          <a:solidFill>
            <a:schemeClr val="bg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F605C4CC-A25C-416F-8333-7CB7DC97D8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0" y="-478"/>
            <a:ext cx="7431174" cy="6858478"/>
          </a:xfrm>
          <a:custGeom>
            <a:avLst/>
            <a:gdLst>
              <a:gd name="connsiteX0" fmla="*/ 7431174 w 7431174"/>
              <a:gd name="connsiteY0" fmla="*/ 6858478 h 6858478"/>
              <a:gd name="connsiteX1" fmla="*/ 6619 w 7431174"/>
              <a:gd name="connsiteY1" fmla="*/ 6858478 h 6858478"/>
              <a:gd name="connsiteX2" fmla="*/ 6879 w 7431174"/>
              <a:gd name="connsiteY2" fmla="*/ 6857916 h 6858478"/>
              <a:gd name="connsiteX3" fmla="*/ 0 w 7431174"/>
              <a:gd name="connsiteY3" fmla="*/ 6857916 h 6858478"/>
              <a:gd name="connsiteX4" fmla="*/ 0 w 7431174"/>
              <a:gd name="connsiteY4" fmla="*/ 0 h 6858478"/>
              <a:gd name="connsiteX5" fmla="*/ 3182994 w 7431174"/>
              <a:gd name="connsiteY5" fmla="*/ 0 h 6858478"/>
              <a:gd name="connsiteX6" fmla="*/ 4249222 w 7431174"/>
              <a:gd name="connsiteY6" fmla="*/ 0 h 6858478"/>
              <a:gd name="connsiteX7" fmla="*/ 4254799 w 7431174"/>
              <a:gd name="connsiteY7" fmla="*/ 0 h 6858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431174" h="6858478">
                <a:moveTo>
                  <a:pt x="7431174" y="6858478"/>
                </a:moveTo>
                <a:lnTo>
                  <a:pt x="6619" y="6858478"/>
                </a:lnTo>
                <a:lnTo>
                  <a:pt x="6879" y="6857916"/>
                </a:lnTo>
                <a:lnTo>
                  <a:pt x="0" y="6857916"/>
                </a:lnTo>
                <a:lnTo>
                  <a:pt x="0" y="0"/>
                </a:lnTo>
                <a:lnTo>
                  <a:pt x="3182994" y="0"/>
                </a:lnTo>
                <a:lnTo>
                  <a:pt x="4249222" y="0"/>
                </a:lnTo>
                <a:lnTo>
                  <a:pt x="4254799" y="0"/>
                </a:lnTo>
                <a:close/>
              </a:path>
            </a:pathLst>
          </a:cu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C067CCB-6468-4175-A435-A647EEF23C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5788" y="365125"/>
            <a:ext cx="5485039" cy="3178175"/>
          </a:xfrm>
        </p:spPr>
        <p:txBody>
          <a:bodyPr>
            <a:normAutofit fontScale="90000"/>
          </a:bodyPr>
          <a:lstStyle/>
          <a:p>
            <a:r>
              <a:rPr lang="en-US" dirty="0"/>
              <a:t>Flagler Student </a:t>
            </a:r>
            <a:br>
              <a:rPr lang="en-US" dirty="0"/>
            </a:br>
            <a:r>
              <a:rPr lang="en-US" dirty="0"/>
              <a:t>Protests 2020</a:t>
            </a:r>
            <a:br>
              <a:rPr lang="en-US" dirty="0"/>
            </a:br>
            <a:r>
              <a:rPr lang="en-US" dirty="0"/>
              <a:t>on Cordova Street</a:t>
            </a:r>
            <a:br>
              <a:rPr lang="en-US" dirty="0"/>
            </a:br>
            <a:r>
              <a:rPr lang="en-US" dirty="0"/>
              <a:t>(former Maria Sanchez Creek) at the edge of </a:t>
            </a:r>
            <a:br>
              <a:rPr lang="en-US" dirty="0"/>
            </a:br>
            <a:r>
              <a:rPr lang="en-US" dirty="0"/>
              <a:t>Lincolnville</a:t>
            </a:r>
          </a:p>
        </p:txBody>
      </p:sp>
    </p:spTree>
    <p:extLst>
      <p:ext uri="{BB962C8B-B14F-4D97-AF65-F5344CB8AC3E}">
        <p14:creationId xmlns:p14="http://schemas.microsoft.com/office/powerpoint/2010/main" val="286330111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A3BAF07C-C39E-42EB-BB22-8D46691D97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93061" cy="6858000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D8E9CF54-0466-4261-9E62-0249E60E18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17" name="Freeform 5">
              <a:extLst>
                <a:ext uri="{FF2B5EF4-FFF2-40B4-BE49-F238E27FC236}">
                  <a16:creationId xmlns:a16="http://schemas.microsoft.com/office/drawing/2014/main" id="{33E32106-E8B1-4F76-9EE6-58537738A3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8" name="Freeform 6">
              <a:extLst>
                <a:ext uri="{FF2B5EF4-FFF2-40B4-BE49-F238E27FC236}">
                  <a16:creationId xmlns:a16="http://schemas.microsoft.com/office/drawing/2014/main" id="{C32C2C46-A045-44FB-8A74-5EBD650C27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9" name="Freeform 7">
              <a:extLst>
                <a:ext uri="{FF2B5EF4-FFF2-40B4-BE49-F238E27FC236}">
                  <a16:creationId xmlns:a16="http://schemas.microsoft.com/office/drawing/2014/main" id="{6A76F79C-6683-4940-BCF7-4BCCCEE406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0" name="Freeform 8">
              <a:extLst>
                <a:ext uri="{FF2B5EF4-FFF2-40B4-BE49-F238E27FC236}">
                  <a16:creationId xmlns:a16="http://schemas.microsoft.com/office/drawing/2014/main" id="{FF4675A3-6D07-4B1F-9BFC-AEBEA1AD067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1" name="Freeform 9">
              <a:extLst>
                <a:ext uri="{FF2B5EF4-FFF2-40B4-BE49-F238E27FC236}">
                  <a16:creationId xmlns:a16="http://schemas.microsoft.com/office/drawing/2014/main" id="{765E127A-B6B7-4B1D-B7BD-6C8C969D29C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2" name="Freeform 10">
              <a:extLst>
                <a:ext uri="{FF2B5EF4-FFF2-40B4-BE49-F238E27FC236}">
                  <a16:creationId xmlns:a16="http://schemas.microsoft.com/office/drawing/2014/main" id="{3BCA9D9E-C72C-4751-BFA9-10B85CACE3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3" name="Freeform 11">
              <a:extLst>
                <a:ext uri="{FF2B5EF4-FFF2-40B4-BE49-F238E27FC236}">
                  <a16:creationId xmlns:a16="http://schemas.microsoft.com/office/drawing/2014/main" id="{080C708C-69BF-441B-AB75-C98160ED06D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4" name="Freeform 12">
              <a:extLst>
                <a:ext uri="{FF2B5EF4-FFF2-40B4-BE49-F238E27FC236}">
                  <a16:creationId xmlns:a16="http://schemas.microsoft.com/office/drawing/2014/main" id="{3E79964E-F8F1-4763-8892-7BC3DAE306E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5" name="Freeform 13">
              <a:extLst>
                <a:ext uri="{FF2B5EF4-FFF2-40B4-BE49-F238E27FC236}">
                  <a16:creationId xmlns:a16="http://schemas.microsoft.com/office/drawing/2014/main" id="{FE09592A-FCC9-4AE5-BA0B-730C6F3BBE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6" name="Freeform 14">
              <a:extLst>
                <a:ext uri="{FF2B5EF4-FFF2-40B4-BE49-F238E27FC236}">
                  <a16:creationId xmlns:a16="http://schemas.microsoft.com/office/drawing/2014/main" id="{96448994-820C-4BC1-ABF3-4579C6F99A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7" name="Freeform 15">
              <a:extLst>
                <a:ext uri="{FF2B5EF4-FFF2-40B4-BE49-F238E27FC236}">
                  <a16:creationId xmlns:a16="http://schemas.microsoft.com/office/drawing/2014/main" id="{9BB0D192-565A-42B9-B292-CC032D71A6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35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8" name="Freeform 16">
              <a:extLst>
                <a:ext uri="{FF2B5EF4-FFF2-40B4-BE49-F238E27FC236}">
                  <a16:creationId xmlns:a16="http://schemas.microsoft.com/office/drawing/2014/main" id="{6D1CA09C-5F40-4E92-A7E9-D1FCEE51283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35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9" name="Freeform 17">
              <a:extLst>
                <a:ext uri="{FF2B5EF4-FFF2-40B4-BE49-F238E27FC236}">
                  <a16:creationId xmlns:a16="http://schemas.microsoft.com/office/drawing/2014/main" id="{379F5AA5-2E14-4880-A5A6-07AEF2AD89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0" name="Freeform 18">
              <a:extLst>
                <a:ext uri="{FF2B5EF4-FFF2-40B4-BE49-F238E27FC236}">
                  <a16:creationId xmlns:a16="http://schemas.microsoft.com/office/drawing/2014/main" id="{EF14BD32-D239-4DA3-98B3-7752073657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1" name="Freeform 19">
              <a:extLst>
                <a:ext uri="{FF2B5EF4-FFF2-40B4-BE49-F238E27FC236}">
                  <a16:creationId xmlns:a16="http://schemas.microsoft.com/office/drawing/2014/main" id="{CF07B250-E5E4-4624-9BD7-8D513A67B7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2" name="Freeform 20">
              <a:extLst>
                <a:ext uri="{FF2B5EF4-FFF2-40B4-BE49-F238E27FC236}">
                  <a16:creationId xmlns:a16="http://schemas.microsoft.com/office/drawing/2014/main" id="{BCC5D120-7C8C-4290-865C-4EE6E4F245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3" name="Freeform 21">
              <a:extLst>
                <a:ext uri="{FF2B5EF4-FFF2-40B4-BE49-F238E27FC236}">
                  <a16:creationId xmlns:a16="http://schemas.microsoft.com/office/drawing/2014/main" id="{C24688C6-CAE5-4EF2-B2BA-A138DA0A24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4" name="Freeform 22">
              <a:extLst>
                <a:ext uri="{FF2B5EF4-FFF2-40B4-BE49-F238E27FC236}">
                  <a16:creationId xmlns:a16="http://schemas.microsoft.com/office/drawing/2014/main" id="{6BD31099-7C13-4901-A04F-632B1CD846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5" name="Freeform 23">
              <a:extLst>
                <a:ext uri="{FF2B5EF4-FFF2-40B4-BE49-F238E27FC236}">
                  <a16:creationId xmlns:a16="http://schemas.microsoft.com/office/drawing/2014/main" id="{679F5FF7-82B2-4033-8FBE-63170C9378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D620CA8F-9228-4D77-A83B-EB859BAE7F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8630" y="4563895"/>
            <a:ext cx="5109005" cy="1777829"/>
          </a:xfrm>
        </p:spPr>
        <p:txBody>
          <a:bodyPr>
            <a:normAutofit/>
          </a:bodyPr>
          <a:lstStyle/>
          <a:p>
            <a:pPr algn="r"/>
            <a:endParaRPr lang="en-US" sz="4000"/>
          </a:p>
        </p:txBody>
      </p:sp>
      <p:pic>
        <p:nvPicPr>
          <p:cNvPr id="5" name="Content Placeholder 4" descr="A picture containing text, fungus&#10;&#10;Description automatically generated">
            <a:extLst>
              <a:ext uri="{FF2B5EF4-FFF2-40B4-BE49-F238E27FC236}">
                <a16:creationId xmlns:a16="http://schemas.microsoft.com/office/drawing/2014/main" id="{15E62F5F-7C86-453F-ACD2-69F00140C98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131" b="24012"/>
          <a:stretch/>
        </p:blipFill>
        <p:spPr>
          <a:xfrm>
            <a:off x="20" y="10"/>
            <a:ext cx="5997616" cy="4306823"/>
          </a:xfrm>
          <a:custGeom>
            <a:avLst/>
            <a:gdLst/>
            <a:ahLst/>
            <a:cxnLst/>
            <a:rect l="l" t="t" r="r" b="b"/>
            <a:pathLst>
              <a:path w="5997636" h="4306833">
                <a:moveTo>
                  <a:pt x="0" y="0"/>
                </a:moveTo>
                <a:lnTo>
                  <a:pt x="5997636" y="0"/>
                </a:lnTo>
                <a:lnTo>
                  <a:pt x="5997636" y="4302053"/>
                </a:lnTo>
                <a:lnTo>
                  <a:pt x="5313331" y="4306748"/>
                </a:lnTo>
                <a:cubicBezTo>
                  <a:pt x="3800480" y="4309129"/>
                  <a:pt x="2093145" y="4262282"/>
                  <a:pt x="400746" y="4118385"/>
                </a:cubicBezTo>
                <a:lnTo>
                  <a:pt x="0" y="4081409"/>
                </a:lnTo>
                <a:lnTo>
                  <a:pt x="0" y="2982070"/>
                </a:lnTo>
                <a:lnTo>
                  <a:pt x="0" y="2789945"/>
                </a:lnTo>
                <a:close/>
              </a:path>
            </a:pathLst>
          </a:custGeom>
        </p:spPr>
      </p:pic>
      <p:pic>
        <p:nvPicPr>
          <p:cNvPr id="7" name="Picture 6" descr="A picture containing outdoor, tree, grass, water&#10;&#10;Description automatically generated">
            <a:extLst>
              <a:ext uri="{FF2B5EF4-FFF2-40B4-BE49-F238E27FC236}">
                <a16:creationId xmlns:a16="http://schemas.microsoft.com/office/drawing/2014/main" id="{FD1CC227-65D5-4CE3-ACAA-8A323D8D27C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4702"/>
          <a:stretch/>
        </p:blipFill>
        <p:spPr>
          <a:xfrm>
            <a:off x="6176435" y="10"/>
            <a:ext cx="6015565" cy="4299555"/>
          </a:xfrm>
          <a:custGeom>
            <a:avLst/>
            <a:gdLst/>
            <a:ahLst/>
            <a:cxnLst/>
            <a:rect l="l" t="t" r="r" b="b"/>
            <a:pathLst>
              <a:path w="6015565" h="4299565">
                <a:moveTo>
                  <a:pt x="0" y="0"/>
                </a:moveTo>
                <a:lnTo>
                  <a:pt x="6015565" y="0"/>
                </a:lnTo>
                <a:lnTo>
                  <a:pt x="6015565" y="2789945"/>
                </a:lnTo>
                <a:lnTo>
                  <a:pt x="6015565" y="2982070"/>
                </a:lnTo>
                <a:lnTo>
                  <a:pt x="6015565" y="3957888"/>
                </a:lnTo>
                <a:lnTo>
                  <a:pt x="5937368" y="3966171"/>
                </a:lnTo>
                <a:cubicBezTo>
                  <a:pt x="3963073" y="4164120"/>
                  <a:pt x="2060717" y="4257123"/>
                  <a:pt x="577162" y="4289728"/>
                </a:cubicBezTo>
                <a:lnTo>
                  <a:pt x="0" y="4299565"/>
                </a:lnTo>
                <a:close/>
              </a:path>
            </a:pathLst>
          </a:custGeom>
        </p:spPr>
      </p:pic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5292F63E-5B17-4EEB-A099-826F5E574D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91776" y="4571423"/>
            <a:ext cx="5208544" cy="1770300"/>
          </a:xfrm>
        </p:spPr>
        <p:txBody>
          <a:bodyPr anchor="ctr">
            <a:normAutofit/>
          </a:bodyPr>
          <a:lstStyle/>
          <a:p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85558809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2A785343-5D24-4118-A2E4-665D196F60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Content Placeholder 4" descr="A picture containing outdoor, tree, grass, water&#10;&#10;Description automatically generated">
            <a:extLst>
              <a:ext uri="{FF2B5EF4-FFF2-40B4-BE49-F238E27FC236}">
                <a16:creationId xmlns:a16="http://schemas.microsoft.com/office/drawing/2014/main" id="{9FD2E0B0-19E3-48B7-806F-6AF69010A63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94" r="-3" b="20455"/>
          <a:stretch/>
        </p:blipFill>
        <p:spPr>
          <a:xfrm>
            <a:off x="7381876" y="1"/>
            <a:ext cx="4810125" cy="2501837"/>
          </a:xfrm>
          <a:custGeom>
            <a:avLst/>
            <a:gdLst/>
            <a:ahLst/>
            <a:cxnLst/>
            <a:rect l="l" t="t" r="r" b="b"/>
            <a:pathLst>
              <a:path w="4810125" h="2501837">
                <a:moveTo>
                  <a:pt x="1159248" y="0"/>
                </a:moveTo>
                <a:lnTo>
                  <a:pt x="4810125" y="0"/>
                </a:lnTo>
                <a:lnTo>
                  <a:pt x="4810125" y="2501837"/>
                </a:lnTo>
                <a:lnTo>
                  <a:pt x="0" y="2501837"/>
                </a:lnTo>
                <a:close/>
              </a:path>
            </a:pathLst>
          </a:custGeom>
        </p:spPr>
      </p:pic>
      <p:pic>
        <p:nvPicPr>
          <p:cNvPr id="11" name="Picture 10" descr="A picture containing outdoor, person, ground&#10;&#10;Description automatically generated">
            <a:extLst>
              <a:ext uri="{FF2B5EF4-FFF2-40B4-BE49-F238E27FC236}">
                <a16:creationId xmlns:a16="http://schemas.microsoft.com/office/drawing/2014/main" id="{81D8DC45-3C31-4F77-AEB3-AF037924B6B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30" r="1005"/>
          <a:stretch/>
        </p:blipFill>
        <p:spPr>
          <a:xfrm>
            <a:off x="5374639" y="2663706"/>
            <a:ext cx="4626927" cy="4197911"/>
          </a:xfrm>
          <a:custGeom>
            <a:avLst/>
            <a:gdLst/>
            <a:ahLst/>
            <a:cxnLst/>
            <a:rect l="l" t="t" r="r" b="b"/>
            <a:pathLst>
              <a:path w="4626927" h="4197911">
                <a:moveTo>
                  <a:pt x="1945141" y="0"/>
                </a:moveTo>
                <a:lnTo>
                  <a:pt x="1951364" y="0"/>
                </a:lnTo>
                <a:lnTo>
                  <a:pt x="3141155" y="0"/>
                </a:lnTo>
                <a:lnTo>
                  <a:pt x="4626927" y="0"/>
                </a:lnTo>
                <a:lnTo>
                  <a:pt x="2681786" y="4197911"/>
                </a:lnTo>
                <a:lnTo>
                  <a:pt x="0" y="4197911"/>
                </a:lnTo>
                <a:close/>
              </a:path>
            </a:pathLst>
          </a:custGeom>
        </p:spPr>
      </p:pic>
      <p:sp>
        <p:nvSpPr>
          <p:cNvPr id="26" name="Freeform 11">
            <a:extLst>
              <a:ext uri="{FF2B5EF4-FFF2-40B4-BE49-F238E27FC236}">
                <a16:creationId xmlns:a16="http://schemas.microsoft.com/office/drawing/2014/main" id="{32F4D216-10B7-4DCA-A0A1-068E9E32F4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1" y="2660091"/>
            <a:ext cx="7122523" cy="4197911"/>
          </a:xfrm>
          <a:custGeom>
            <a:avLst/>
            <a:gdLst>
              <a:gd name="connsiteX0" fmla="*/ 0 w 7122523"/>
              <a:gd name="connsiteY0" fmla="*/ 4197911 h 4197911"/>
              <a:gd name="connsiteX1" fmla="*/ 7122523 w 7122523"/>
              <a:gd name="connsiteY1" fmla="*/ 4197911 h 4197911"/>
              <a:gd name="connsiteX2" fmla="*/ 5177382 w 7122523"/>
              <a:gd name="connsiteY2" fmla="*/ 0 h 4197911"/>
              <a:gd name="connsiteX3" fmla="*/ 5171159 w 7122523"/>
              <a:gd name="connsiteY3" fmla="*/ 0 h 4197911"/>
              <a:gd name="connsiteX4" fmla="*/ 3981368 w 7122523"/>
              <a:gd name="connsiteY4" fmla="*/ 0 h 4197911"/>
              <a:gd name="connsiteX5" fmla="*/ 2331323 w 7122523"/>
              <a:gd name="connsiteY5" fmla="*/ 0 h 4197911"/>
              <a:gd name="connsiteX6" fmla="*/ 0 w 7122523"/>
              <a:gd name="connsiteY6" fmla="*/ 0 h 41979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22523" h="4197911">
                <a:moveTo>
                  <a:pt x="0" y="4197911"/>
                </a:moveTo>
                <a:lnTo>
                  <a:pt x="7122523" y="4197911"/>
                </a:lnTo>
                <a:lnTo>
                  <a:pt x="5177382" y="0"/>
                </a:lnTo>
                <a:lnTo>
                  <a:pt x="5171159" y="0"/>
                </a:lnTo>
                <a:lnTo>
                  <a:pt x="3981368" y="0"/>
                </a:lnTo>
                <a:lnTo>
                  <a:pt x="2331323" y="0"/>
                </a:lnTo>
                <a:lnTo>
                  <a:pt x="0" y="0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Picture 14" descr="A piece of paper with writing on it&#10;&#10;Description automatically generated">
            <a:extLst>
              <a:ext uri="{FF2B5EF4-FFF2-40B4-BE49-F238E27FC236}">
                <a16:creationId xmlns:a16="http://schemas.microsoft.com/office/drawing/2014/main" id="{1A5E8997-D30B-48D8-BDC5-90C27F2B9B1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290" b="25722"/>
          <a:stretch/>
        </p:blipFill>
        <p:spPr>
          <a:xfrm>
            <a:off x="4586985" y="75508"/>
            <a:ext cx="3677817" cy="2505456"/>
          </a:xfrm>
          <a:custGeom>
            <a:avLst/>
            <a:gdLst/>
            <a:ahLst/>
            <a:cxnLst/>
            <a:rect l="l" t="t" r="r" b="b"/>
            <a:pathLst>
              <a:path w="3677817" h="2505456">
                <a:moveTo>
                  <a:pt x="1160926" y="0"/>
                </a:moveTo>
                <a:lnTo>
                  <a:pt x="3677817" y="0"/>
                </a:lnTo>
                <a:lnTo>
                  <a:pt x="2516891" y="2505456"/>
                </a:lnTo>
                <a:lnTo>
                  <a:pt x="0" y="2505456"/>
                </a:lnTo>
                <a:close/>
              </a:path>
            </a:pathLst>
          </a:custGeom>
        </p:spPr>
      </p:pic>
      <p:pic>
        <p:nvPicPr>
          <p:cNvPr id="9" name="Picture 8" descr="A picture containing sky, outdoor, grass, tree&#10;&#10;Description automatically generated">
            <a:extLst>
              <a:ext uri="{FF2B5EF4-FFF2-40B4-BE49-F238E27FC236}">
                <a16:creationId xmlns:a16="http://schemas.microsoft.com/office/drawing/2014/main" id="{E3EA1A36-33EB-4CC0-95D6-0C1CEB5CA1D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158" r="-1" b="7533"/>
          <a:stretch/>
        </p:blipFill>
        <p:spPr>
          <a:xfrm>
            <a:off x="2280734" y="2"/>
            <a:ext cx="3393943" cy="2502843"/>
          </a:xfrm>
          <a:custGeom>
            <a:avLst/>
            <a:gdLst/>
            <a:ahLst/>
            <a:cxnLst/>
            <a:rect l="l" t="t" r="r" b="b"/>
            <a:pathLst>
              <a:path w="3393943" h="2502843">
                <a:moveTo>
                  <a:pt x="1159715" y="0"/>
                </a:moveTo>
                <a:lnTo>
                  <a:pt x="3393943" y="0"/>
                </a:lnTo>
                <a:lnTo>
                  <a:pt x="2234228" y="2502843"/>
                </a:lnTo>
                <a:lnTo>
                  <a:pt x="0" y="2502843"/>
                </a:lnTo>
                <a:close/>
              </a:path>
            </a:pathLst>
          </a:custGeom>
        </p:spPr>
      </p:pic>
      <p:pic>
        <p:nvPicPr>
          <p:cNvPr id="17" name="Picture 16" descr="A picture containing person, piece, hand, close&#10;&#10;Description automatically generated">
            <a:extLst>
              <a:ext uri="{FF2B5EF4-FFF2-40B4-BE49-F238E27FC236}">
                <a16:creationId xmlns:a16="http://schemas.microsoft.com/office/drawing/2014/main" id="{9A3A5234-DCD6-437F-B97C-1180935C29B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60" r="6" b="13281"/>
          <a:stretch/>
        </p:blipFill>
        <p:spPr>
          <a:xfrm>
            <a:off x="123544" y="36449"/>
            <a:ext cx="3255403" cy="2505456"/>
          </a:xfrm>
          <a:custGeom>
            <a:avLst/>
            <a:gdLst/>
            <a:ahLst/>
            <a:cxnLst/>
            <a:rect l="l" t="t" r="r" b="b"/>
            <a:pathLst>
              <a:path w="3255403" h="2505456">
                <a:moveTo>
                  <a:pt x="0" y="0"/>
                </a:moveTo>
                <a:lnTo>
                  <a:pt x="3255403" y="0"/>
                </a:lnTo>
                <a:lnTo>
                  <a:pt x="2094477" y="2505456"/>
                </a:lnTo>
                <a:lnTo>
                  <a:pt x="0" y="2505456"/>
                </a:lnTo>
                <a:close/>
              </a:path>
            </a:pathLst>
          </a:custGeom>
        </p:spPr>
      </p:pic>
      <p:pic>
        <p:nvPicPr>
          <p:cNvPr id="19" name="Content Placeholder 18" descr="A body of water with trees and grass around it&#10;&#10;Description automatically generated with low confidence">
            <a:extLst>
              <a:ext uri="{FF2B5EF4-FFF2-40B4-BE49-F238E27FC236}">
                <a16:creationId xmlns:a16="http://schemas.microsoft.com/office/drawing/2014/main" id="{3915F834-D67D-4CD1-A49D-D8F4EABBADB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311" y="2930694"/>
            <a:ext cx="4286063" cy="3660316"/>
          </a:xfrm>
          <a:prstGeom prst="rect">
            <a:avLst/>
          </a:prstGeom>
          <a:solidFill>
            <a:srgbClr val="000000">
              <a:shade val="95000"/>
            </a:srgbClr>
          </a:solidFill>
          <a:ln w="444500" cap="sq">
            <a:solidFill>
              <a:srgbClr val="000000"/>
            </a:solidFill>
            <a:miter lim="800000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</p:spPr>
      </p:pic>
      <p:pic>
        <p:nvPicPr>
          <p:cNvPr id="7" name="Picture 6" descr="A picture containing person, outdoor&#10;&#10;Description automatically generated">
            <a:extLst>
              <a:ext uri="{FF2B5EF4-FFF2-40B4-BE49-F238E27FC236}">
                <a16:creationId xmlns:a16="http://schemas.microsoft.com/office/drawing/2014/main" id="{9BDB807B-1895-43D9-AA63-059AD7256D19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73" r="-1" b="7853"/>
          <a:stretch/>
        </p:blipFill>
        <p:spPr>
          <a:xfrm>
            <a:off x="8264962" y="2660089"/>
            <a:ext cx="3927039" cy="4197911"/>
          </a:xfrm>
          <a:custGeom>
            <a:avLst/>
            <a:gdLst/>
            <a:ahLst/>
            <a:cxnLst/>
            <a:rect l="l" t="t" r="r" b="b"/>
            <a:pathLst>
              <a:path w="3927039" h="4197911">
                <a:moveTo>
                  <a:pt x="1945141" y="0"/>
                </a:moveTo>
                <a:lnTo>
                  <a:pt x="1951364" y="0"/>
                </a:lnTo>
                <a:lnTo>
                  <a:pt x="3141155" y="0"/>
                </a:lnTo>
                <a:lnTo>
                  <a:pt x="3927039" y="0"/>
                </a:lnTo>
                <a:lnTo>
                  <a:pt x="3927039" y="4194293"/>
                </a:lnTo>
                <a:lnTo>
                  <a:pt x="2683462" y="4194293"/>
                </a:lnTo>
                <a:lnTo>
                  <a:pt x="2681786" y="4197911"/>
                </a:lnTo>
                <a:lnTo>
                  <a:pt x="0" y="4197911"/>
                </a:lnTo>
                <a:close/>
              </a:path>
            </a:pathLst>
          </a:custGeom>
        </p:spPr>
      </p:pic>
      <p:pic>
        <p:nvPicPr>
          <p:cNvPr id="22" name="Picture 21" descr="A picture containing tree, nature, plant&#10;&#10;Description automatically generated">
            <a:extLst>
              <a:ext uri="{FF2B5EF4-FFF2-40B4-BE49-F238E27FC236}">
                <a16:creationId xmlns:a16="http://schemas.microsoft.com/office/drawing/2014/main" id="{6D8DF4EF-289C-4A1E-95FE-1396A7BE91E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487120" y="827925"/>
            <a:ext cx="2098033" cy="1573525"/>
          </a:xfrm>
          <a:prstGeom prst="rect">
            <a:avLst/>
          </a:prstGeom>
        </p:spPr>
      </p:pic>
      <p:pic>
        <p:nvPicPr>
          <p:cNvPr id="25" name="Picture 24" descr="Diagram, engineering drawing&#10;&#10;Description automatically generated">
            <a:extLst>
              <a:ext uri="{FF2B5EF4-FFF2-40B4-BE49-F238E27FC236}">
                <a16:creationId xmlns:a16="http://schemas.microsoft.com/office/drawing/2014/main" id="{4836E281-42FB-48C0-AB8C-C776FB9883F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9371" y="424540"/>
            <a:ext cx="3361509" cy="2074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54457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533C0F-1F11-4358-8A24-19799AA1BB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A4C926A-6294-4B99-B49F-DEFFCF751A8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63713"/>
            <a:ext cx="10036818" cy="6730573"/>
          </a:xfr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7BA31521-9CBC-4E22-8A23-80612F464409}"/>
              </a:ext>
            </a:extLst>
          </p:cNvPr>
          <p:cNvSpPr/>
          <p:nvPr/>
        </p:nvSpPr>
        <p:spPr>
          <a:xfrm>
            <a:off x="8875058" y="2187388"/>
            <a:ext cx="986117" cy="690283"/>
          </a:xfrm>
          <a:prstGeom prst="ellipse">
            <a:avLst/>
          </a:prstGeom>
          <a:noFill/>
          <a:ln w="412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45804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9E1E58-4DAC-6747-AE3D-57A39AE2F9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1307" y="640081"/>
            <a:ext cx="3377183" cy="3681976"/>
          </a:xfrm>
          <a:noFill/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z="4200" dirty="0"/>
              <a:t>Dr. Kathleen </a:t>
            </a:r>
            <a:r>
              <a:rPr lang="en-US" sz="4200" dirty="0" err="1"/>
              <a:t>Deagan</a:t>
            </a:r>
            <a:r>
              <a:rPr lang="en-US" sz="4200" dirty="0"/>
              <a:t> with Dr. Charles Fairbanks 1979 St. Simons Island</a:t>
            </a:r>
          </a:p>
        </p:txBody>
      </p:sp>
      <p:pic>
        <p:nvPicPr>
          <p:cNvPr id="5" name="Content Placeholder 4" descr="A vintage photo of a group of people sitting posing for the camera&#10;&#10;Description automatically generated">
            <a:extLst>
              <a:ext uri="{FF2B5EF4-FFF2-40B4-BE49-F238E27FC236}">
                <a16:creationId xmlns:a16="http://schemas.microsoft.com/office/drawing/2014/main" id="{4D20C8B9-B561-A243-A784-5271BA042DC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6" r="1" b="30568"/>
          <a:stretch/>
        </p:blipFill>
        <p:spPr>
          <a:xfrm>
            <a:off x="4654297" y="10"/>
            <a:ext cx="7537704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82403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05E52B-C71F-418B-8621-9DB4BFB47F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2753"/>
            <a:ext cx="10515600" cy="889934"/>
          </a:xfrm>
        </p:spPr>
        <p:txBody>
          <a:bodyPr>
            <a:normAutofit fontScale="90000"/>
          </a:bodyPr>
          <a:lstStyle/>
          <a:p>
            <a:r>
              <a:rPr lang="en-US" dirty="0"/>
              <a:t>The original Fort Mose (1738-1740) (red circle)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BF1DD2-F317-468B-98C2-E04A58B859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1612" y="1266452"/>
            <a:ext cx="6732493" cy="5385360"/>
          </a:xfrm>
        </p:spPr>
        <p:txBody>
          <a:bodyPr>
            <a:normAutofit/>
          </a:bodyPr>
          <a:lstStyle/>
          <a:p>
            <a:r>
              <a:rPr lang="en-US" sz="3000" dirty="0"/>
              <a:t>1739 – 38 men, some of with families, were in residence </a:t>
            </a:r>
          </a:p>
          <a:p>
            <a:r>
              <a:rPr lang="en-US" sz="3000" dirty="0"/>
              <a:t>The original fort was attacked by British forces in 1740 during the War of Jenkins’ Ear </a:t>
            </a:r>
          </a:p>
          <a:p>
            <a:endParaRPr lang="en-US" sz="3000" dirty="0"/>
          </a:p>
          <a:p>
            <a:r>
              <a:rPr lang="en-US" sz="3000" dirty="0"/>
              <a:t>The British briefly held the fort, but a counterattack by the Spanish drove them out</a:t>
            </a:r>
          </a:p>
          <a:p>
            <a:endParaRPr lang="en-US" dirty="0"/>
          </a:p>
        </p:txBody>
      </p:sp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370181AB-90D2-4FBE-B64F-3BCDB68D45B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5834" y="1002927"/>
            <a:ext cx="4569340" cy="5765425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04E6930F-E6DB-4E8E-92B4-D399D5E552EE}"/>
              </a:ext>
            </a:extLst>
          </p:cNvPr>
          <p:cNvSpPr/>
          <p:nvPr/>
        </p:nvSpPr>
        <p:spPr>
          <a:xfrm>
            <a:off x="9565341" y="1667435"/>
            <a:ext cx="645459" cy="663389"/>
          </a:xfrm>
          <a:prstGeom prst="ellipse">
            <a:avLst/>
          </a:prstGeom>
          <a:noFill/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AC8DFF72-5E8A-45AE-B873-740893E82271}"/>
              </a:ext>
            </a:extLst>
          </p:cNvPr>
          <p:cNvSpPr/>
          <p:nvPr/>
        </p:nvSpPr>
        <p:spPr>
          <a:xfrm>
            <a:off x="9574307" y="2418043"/>
            <a:ext cx="537884" cy="560479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73656B4A-B316-4E8A-949C-A2529B7C0127}"/>
              </a:ext>
            </a:extLst>
          </p:cNvPr>
          <p:cNvSpPr txBox="1">
            <a:spLocks/>
          </p:cNvSpPr>
          <p:nvPr/>
        </p:nvSpPr>
        <p:spPr>
          <a:xfrm>
            <a:off x="605118" y="5878418"/>
            <a:ext cx="6611470" cy="88993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/>
              <a:t>The second Fort Mose (1752-1763) </a:t>
            </a:r>
          </a:p>
          <a:p>
            <a:r>
              <a:rPr lang="en-US" sz="3200" b="1" dirty="0"/>
              <a:t>(blue circle)</a:t>
            </a:r>
          </a:p>
        </p:txBody>
      </p:sp>
    </p:spTree>
    <p:extLst>
      <p:ext uri="{BB962C8B-B14F-4D97-AF65-F5344CB8AC3E}">
        <p14:creationId xmlns:p14="http://schemas.microsoft.com/office/powerpoint/2010/main" val="268687394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9FA506-233D-438C-A220-C58CA3EE9C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4095" y="152400"/>
            <a:ext cx="10515600" cy="1325563"/>
          </a:xfrm>
        </p:spPr>
        <p:txBody>
          <a:bodyPr/>
          <a:lstStyle/>
          <a:p>
            <a:r>
              <a:rPr lang="en-US"/>
              <a:t>Location of second Fort Mose (1752-1763) </a:t>
            </a:r>
            <a:endParaRPr lang="en-US" dirty="0"/>
          </a:p>
        </p:txBody>
      </p:sp>
      <p:pic>
        <p:nvPicPr>
          <p:cNvPr id="5" name="Content Placeholder 4" descr="A close up of a mountain&#10;&#10;Description automatically generated">
            <a:extLst>
              <a:ext uri="{FF2B5EF4-FFF2-40B4-BE49-F238E27FC236}">
                <a16:creationId xmlns:a16="http://schemas.microsoft.com/office/drawing/2014/main" id="{951B9038-75C9-4AF5-8BDD-EDB114BED12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6182" y="1825625"/>
            <a:ext cx="8399636" cy="4351338"/>
          </a:xfr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0E5E0923-3581-4EFE-8810-822B01864415}"/>
              </a:ext>
            </a:extLst>
          </p:cNvPr>
          <p:cNvSpPr/>
          <p:nvPr/>
        </p:nvSpPr>
        <p:spPr>
          <a:xfrm rot="260618">
            <a:off x="7171838" y="2272553"/>
            <a:ext cx="4124954" cy="1156447"/>
          </a:xfrm>
          <a:prstGeom prst="ellipse">
            <a:avLst/>
          </a:prstGeom>
          <a:noFill/>
          <a:ln w="412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719675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CB1A9B-C4B0-4828-B93F-47B5FE6DC6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881" y="464450"/>
            <a:ext cx="4468906" cy="1325563"/>
          </a:xfrm>
        </p:spPr>
        <p:txBody>
          <a:bodyPr/>
          <a:lstStyle/>
          <a:p>
            <a:r>
              <a:rPr lang="en-US" dirty="0"/>
              <a:t>Second Fort Mose</a:t>
            </a:r>
            <a:br>
              <a:rPr lang="en-US" dirty="0"/>
            </a:br>
            <a:r>
              <a:rPr lang="en-US" dirty="0"/>
              <a:t>(1752-1763)</a:t>
            </a:r>
          </a:p>
        </p:txBody>
      </p:sp>
      <p:pic>
        <p:nvPicPr>
          <p:cNvPr id="5" name="Content Placeholder 4" descr="A close up of a map&#10;&#10;Description automatically generated">
            <a:extLst>
              <a:ext uri="{FF2B5EF4-FFF2-40B4-BE49-F238E27FC236}">
                <a16:creationId xmlns:a16="http://schemas.microsoft.com/office/drawing/2014/main" id="{EDB483E7-84E4-4D24-888B-FC4D201F9D1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81" y="2347210"/>
            <a:ext cx="4655732" cy="4145665"/>
          </a:xfrm>
          <a:ln w="22225">
            <a:solidFill>
              <a:schemeClr val="tx1"/>
            </a:solidFill>
          </a:ln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AE2DBE45-96D6-4C59-9277-4F6B2340541B}"/>
              </a:ext>
            </a:extLst>
          </p:cNvPr>
          <p:cNvCxnSpPr>
            <a:cxnSpLocks/>
          </p:cNvCxnSpPr>
          <p:nvPr/>
        </p:nvCxnSpPr>
        <p:spPr>
          <a:xfrm flipV="1">
            <a:off x="2893919" y="3641053"/>
            <a:ext cx="2126316" cy="765541"/>
          </a:xfrm>
          <a:prstGeom prst="straightConnector1">
            <a:avLst/>
          </a:prstGeom>
          <a:ln w="508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Oval 9">
            <a:extLst>
              <a:ext uri="{FF2B5EF4-FFF2-40B4-BE49-F238E27FC236}">
                <a16:creationId xmlns:a16="http://schemas.microsoft.com/office/drawing/2014/main" id="{C2600537-D16A-4D5B-B5BE-1743B88FA0CD}"/>
              </a:ext>
            </a:extLst>
          </p:cNvPr>
          <p:cNvSpPr/>
          <p:nvPr/>
        </p:nvSpPr>
        <p:spPr>
          <a:xfrm>
            <a:off x="1111624" y="3641053"/>
            <a:ext cx="1667435" cy="1557978"/>
          </a:xfrm>
          <a:prstGeom prst="ellipse">
            <a:avLst/>
          </a:prstGeom>
          <a:noFill/>
          <a:ln w="190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Content Placeholder 4" descr="A close up of a map&#10;&#10;Description automatically generated">
            <a:extLst>
              <a:ext uri="{FF2B5EF4-FFF2-40B4-BE49-F238E27FC236}">
                <a16:creationId xmlns:a16="http://schemas.microsoft.com/office/drawing/2014/main" id="{C826F672-D139-4BA6-B61F-9831B45114D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3671" y="464450"/>
            <a:ext cx="6819588" cy="4127840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F623B2D2-453B-4C4B-8FF6-4E9462B046D8}"/>
              </a:ext>
            </a:extLst>
          </p:cNvPr>
          <p:cNvSpPr txBox="1">
            <a:spLocks/>
          </p:cNvSpPr>
          <p:nvPr/>
        </p:nvSpPr>
        <p:spPr>
          <a:xfrm>
            <a:off x="5647765" y="4885267"/>
            <a:ext cx="6658224" cy="12279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Hypothetical reconstruction of the 1752 fort  by Albert </a:t>
            </a:r>
            <a:r>
              <a:rPr lang="en-US" dirty="0" err="1"/>
              <a:t>Manucy</a:t>
            </a:r>
            <a:r>
              <a:rPr lang="en-US" dirty="0"/>
              <a:t>, based on period sources</a:t>
            </a:r>
          </a:p>
        </p:txBody>
      </p:sp>
    </p:spTree>
    <p:extLst>
      <p:ext uri="{BB962C8B-B14F-4D97-AF65-F5344CB8AC3E}">
        <p14:creationId xmlns:p14="http://schemas.microsoft.com/office/powerpoint/2010/main" val="117021201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1359</TotalTime>
  <Words>352</Words>
  <Application>Microsoft Office PowerPoint</Application>
  <PresentationFormat>Widescreen</PresentationFormat>
  <Paragraphs>63</Paragraphs>
  <Slides>40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5" baseType="lpstr">
      <vt:lpstr>Arial</vt:lpstr>
      <vt:lpstr>Calibri</vt:lpstr>
      <vt:lpstr>Calibri Light</vt:lpstr>
      <vt:lpstr>Tw Cen MT</vt:lpstr>
      <vt:lpstr>Office Theme</vt:lpstr>
      <vt:lpstr>The Archaeology of Colonialism at Fort Mose: Forging Freedom through Practice  (1752-1763)  </vt:lpstr>
      <vt:lpstr>PowerPoint Presentation</vt:lpstr>
      <vt:lpstr>PowerPoint Presentation</vt:lpstr>
      <vt:lpstr>PowerPoint Presentation</vt:lpstr>
      <vt:lpstr>PowerPoint Presentation</vt:lpstr>
      <vt:lpstr>Dr. Kathleen Deagan with Dr. Charles Fairbanks 1979 St. Simons Island</vt:lpstr>
      <vt:lpstr>The original Fort Mose (1738-1740) (red circle)</vt:lpstr>
      <vt:lpstr>Location of second Fort Mose (1752-1763) </vt:lpstr>
      <vt:lpstr>Second Fort Mose (1752-1763)</vt:lpstr>
      <vt:lpstr>At high tide, the main channel surrounding the island was approximately four feet deep</vt:lpstr>
      <vt:lpstr>Shell lens dating to the First Spanish Period (1565-1763)</vt:lpstr>
      <vt:lpstr>Shell lens in profile</vt:lpstr>
      <vt:lpstr>  Fort Mose 2019 Research Design</vt:lpstr>
      <vt:lpstr>More recent history at Fort Mose</vt:lpstr>
      <vt:lpstr>                        Gun flints and chert</vt:lpstr>
      <vt:lpstr>                     Gun flint and lead shot</vt:lpstr>
      <vt:lpstr>                 Lead gunflint clamps for muskets </vt:lpstr>
      <vt:lpstr>Buttons</vt:lpstr>
      <vt:lpstr>     Brass Shoe Buckle and Brass Hook</vt:lpstr>
      <vt:lpstr>Glass beads (n=3)</vt:lpstr>
      <vt:lpstr>Robert Turlington’s Balsom of Life Bottle </vt:lpstr>
      <vt:lpstr>PowerPoint Presentation</vt:lpstr>
      <vt:lpstr>2019 Path to Fort Mose: Finding Our Way</vt:lpstr>
      <vt:lpstr>Jack Williams</vt:lpstr>
      <vt:lpstr>Markland House</vt:lpstr>
      <vt:lpstr>1885 Henry Wellge map</vt:lpstr>
      <vt:lpstr>Ponce de Leon Hotel 1897</vt:lpstr>
      <vt:lpstr>Yallaha and Esperanza Plantations</vt:lpstr>
      <vt:lpstr>PowerPoint Presentation</vt:lpstr>
      <vt:lpstr>1885 Henry Wellge map</vt:lpstr>
      <vt:lpstr>1968</vt:lpstr>
      <vt:lpstr>Community-based research at Fort Mose 1987</vt:lpstr>
      <vt:lpstr>PowerPoint Presentation</vt:lpstr>
      <vt:lpstr>PowerPoint Presentation</vt:lpstr>
      <vt:lpstr>The St. Augustine Lighthouse Archaeological Maritime Program (LAMP)</vt:lpstr>
      <vt:lpstr>At high tide, the main channel surrounding the island was approximately four feet deep</vt:lpstr>
      <vt:lpstr>Partnering with FPAN</vt:lpstr>
      <vt:lpstr>Flagler College – University of Florida Field Schools 2019-2021</vt:lpstr>
      <vt:lpstr>Flagler Student  Protests 2020 on Cordova Street (former Maria Sanchez Creek) at the edge of  Lincolnville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 Return to Fort Mose: Exploring a Free African Town on the Spanish Frontier (1752-1763)</dc:title>
  <dc:creator>Lee, Lori</dc:creator>
  <cp:lastModifiedBy>lori.lee70@gmail.com</cp:lastModifiedBy>
  <cp:revision>20</cp:revision>
  <dcterms:created xsi:type="dcterms:W3CDTF">2020-02-08T17:17:34Z</dcterms:created>
  <dcterms:modified xsi:type="dcterms:W3CDTF">2022-05-07T11:25:23Z</dcterms:modified>
</cp:coreProperties>
</file>