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2" r:id="rId5"/>
    <p:sldId id="259" r:id="rId6"/>
    <p:sldId id="296" r:id="rId7"/>
    <p:sldId id="270" r:id="rId8"/>
    <p:sldId id="277" r:id="rId9"/>
    <p:sldId id="280" r:id="rId10"/>
    <p:sldId id="283" r:id="rId11"/>
    <p:sldId id="289" r:id="rId12"/>
    <p:sldId id="284" r:id="rId13"/>
    <p:sldId id="285" r:id="rId14"/>
    <p:sldId id="292" r:id="rId15"/>
    <p:sldId id="293" r:id="rId16"/>
    <p:sldId id="294" r:id="rId17"/>
    <p:sldId id="286" r:id="rId18"/>
    <p:sldId id="298" r:id="rId19"/>
    <p:sldId id="299" r:id="rId20"/>
    <p:sldId id="287" r:id="rId21"/>
    <p:sldId id="290" r:id="rId22"/>
    <p:sldId id="306" r:id="rId23"/>
    <p:sldId id="297" r:id="rId24"/>
    <p:sldId id="274" r:id="rId25"/>
    <p:sldId id="282" r:id="rId26"/>
    <p:sldId id="307" r:id="rId27"/>
    <p:sldId id="271" r:id="rId28"/>
    <p:sldId id="272" r:id="rId29"/>
    <p:sldId id="269" r:id="rId30"/>
    <p:sldId id="265" r:id="rId31"/>
    <p:sldId id="264" r:id="rId32"/>
    <p:sldId id="273" r:id="rId33"/>
    <p:sldId id="266" r:id="rId34"/>
    <p:sldId id="279" r:id="rId35"/>
    <p:sldId id="260" r:id="rId36"/>
    <p:sldId id="261" r:id="rId37"/>
    <p:sldId id="276" r:id="rId38"/>
    <p:sldId id="300" r:id="rId39"/>
    <p:sldId id="301" r:id="rId40"/>
    <p:sldId id="302" r:id="rId41"/>
    <p:sldId id="303" r:id="rId42"/>
    <p:sldId id="304"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F9381-2385-48C1-B63E-ADACB4527188}"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IN"/>
        </a:p>
      </dgm:t>
    </dgm:pt>
    <dgm:pt modelId="{2A8B4633-8108-4AF4-A8E0-A16D5970521B}">
      <dgm:prSet phldrT="[Text]" custT="1"/>
      <dgm:spPr/>
      <dgm:t>
        <a:bodyPr/>
        <a:lstStyle/>
        <a:p>
          <a:r>
            <a:rPr lang="en-IN" sz="1800" dirty="0"/>
            <a:t>Invasiveness</a:t>
          </a:r>
        </a:p>
      </dgm:t>
    </dgm:pt>
    <dgm:pt modelId="{7CF98798-77C8-4E8C-8919-759A0ECF9E48}" type="parTrans" cxnId="{2CEDDD9C-DD09-4518-B54C-995A6E19A495}">
      <dgm:prSet/>
      <dgm:spPr/>
      <dgm:t>
        <a:bodyPr/>
        <a:lstStyle/>
        <a:p>
          <a:endParaRPr lang="en-IN"/>
        </a:p>
      </dgm:t>
    </dgm:pt>
    <dgm:pt modelId="{D58E0820-130A-47D6-B5AB-1C10D96DCD1C}" type="sibTrans" cxnId="{2CEDDD9C-DD09-4518-B54C-995A6E19A495}">
      <dgm:prSet/>
      <dgm:spPr/>
      <dgm:t>
        <a:bodyPr/>
        <a:lstStyle/>
        <a:p>
          <a:endParaRPr lang="en-IN"/>
        </a:p>
      </dgm:t>
    </dgm:pt>
    <dgm:pt modelId="{863271F3-5B79-4DBD-BB66-7A62AC30D675}">
      <dgm:prSet phldrT="[Text]" custT="1"/>
      <dgm:spPr/>
      <dgm:t>
        <a:bodyPr/>
        <a:lstStyle/>
        <a:p>
          <a:r>
            <a:rPr lang="en-IN" sz="1800" dirty="0"/>
            <a:t>Justice / Fairness</a:t>
          </a:r>
        </a:p>
      </dgm:t>
    </dgm:pt>
    <dgm:pt modelId="{3083513D-FB4F-4ACD-AE2B-3550C2017861}" type="parTrans" cxnId="{F737D450-A6BA-4CC2-BD17-D5124183940D}">
      <dgm:prSet/>
      <dgm:spPr/>
      <dgm:t>
        <a:bodyPr/>
        <a:lstStyle/>
        <a:p>
          <a:endParaRPr lang="en-IN"/>
        </a:p>
      </dgm:t>
    </dgm:pt>
    <dgm:pt modelId="{45E1B77F-A8E5-46A0-89B7-2931654BF651}" type="sibTrans" cxnId="{F737D450-A6BA-4CC2-BD17-D5124183940D}">
      <dgm:prSet/>
      <dgm:spPr/>
      <dgm:t>
        <a:bodyPr/>
        <a:lstStyle/>
        <a:p>
          <a:endParaRPr lang="en-IN"/>
        </a:p>
      </dgm:t>
    </dgm:pt>
    <dgm:pt modelId="{3176D95F-A206-463D-95F5-DFB78C2BEBEC}">
      <dgm:prSet phldrT="[Text]"/>
      <dgm:spPr/>
      <dgm:t>
        <a:bodyPr/>
        <a:lstStyle/>
        <a:p>
          <a:r>
            <a:rPr lang="en-IN" dirty="0"/>
            <a:t>PERCEPTION TOWARDS CYBERVETTING</a:t>
          </a:r>
        </a:p>
      </dgm:t>
    </dgm:pt>
    <dgm:pt modelId="{F8D8BEAC-CF0E-4A1C-B8D3-D25020B89B4F}" type="parTrans" cxnId="{BE128481-4898-4557-82EB-5DD5A25048C1}">
      <dgm:prSet/>
      <dgm:spPr/>
      <dgm:t>
        <a:bodyPr/>
        <a:lstStyle/>
        <a:p>
          <a:endParaRPr lang="en-IN"/>
        </a:p>
      </dgm:t>
    </dgm:pt>
    <dgm:pt modelId="{F92058BF-E204-4F4E-BB01-3C4AE39F2039}" type="sibTrans" cxnId="{BE128481-4898-4557-82EB-5DD5A25048C1}">
      <dgm:prSet/>
      <dgm:spPr/>
      <dgm:t>
        <a:bodyPr/>
        <a:lstStyle/>
        <a:p>
          <a:endParaRPr lang="en-IN"/>
        </a:p>
      </dgm:t>
    </dgm:pt>
    <dgm:pt modelId="{61465ABA-2E99-4F71-A1FC-5AA6F2F4C22F}">
      <dgm:prSet phldrT="[Text]" custT="1"/>
      <dgm:spPr/>
      <dgm:t>
        <a:bodyPr/>
        <a:lstStyle/>
        <a:p>
          <a:r>
            <a:rPr lang="en-IN" sz="1800" dirty="0"/>
            <a:t>Face validity / Trust</a:t>
          </a:r>
        </a:p>
      </dgm:t>
    </dgm:pt>
    <dgm:pt modelId="{24D0D282-05A9-4DED-BBA8-58FE3F4FBEA6}" type="parTrans" cxnId="{D52BAD8D-2D39-4FAC-BDD5-CFA940EE3B74}">
      <dgm:prSet/>
      <dgm:spPr/>
      <dgm:t>
        <a:bodyPr/>
        <a:lstStyle/>
        <a:p>
          <a:endParaRPr lang="en-IN"/>
        </a:p>
      </dgm:t>
    </dgm:pt>
    <dgm:pt modelId="{8EB967FA-1C59-4C52-8EC4-C249A576E8F0}" type="sibTrans" cxnId="{D52BAD8D-2D39-4FAC-BDD5-CFA940EE3B74}">
      <dgm:prSet/>
      <dgm:spPr/>
      <dgm:t>
        <a:bodyPr/>
        <a:lstStyle/>
        <a:p>
          <a:endParaRPr lang="en-IN"/>
        </a:p>
      </dgm:t>
    </dgm:pt>
    <dgm:pt modelId="{E4A80868-0DA5-47B9-A18A-5EF1148C6832}" type="pres">
      <dgm:prSet presAssocID="{F4FF9381-2385-48C1-B63E-ADACB4527188}" presName="compositeShape" presStyleCnt="0">
        <dgm:presLayoutVars>
          <dgm:chMax val="9"/>
          <dgm:dir/>
          <dgm:resizeHandles val="exact"/>
        </dgm:presLayoutVars>
      </dgm:prSet>
      <dgm:spPr/>
    </dgm:pt>
    <dgm:pt modelId="{7A206790-90E7-4B05-BBA3-BFAEAE81E604}" type="pres">
      <dgm:prSet presAssocID="{F4FF9381-2385-48C1-B63E-ADACB4527188}" presName="triangle1" presStyleLbl="node1" presStyleIdx="0" presStyleCnt="4" custScaleX="140095" custScaleY="100427" custLinFactNeighborX="1184" custLinFactNeighborY="0">
        <dgm:presLayoutVars>
          <dgm:bulletEnabled val="1"/>
        </dgm:presLayoutVars>
      </dgm:prSet>
      <dgm:spPr/>
    </dgm:pt>
    <dgm:pt modelId="{99ACED82-3FD0-4456-ADD9-C5E29F3BF3CD}" type="pres">
      <dgm:prSet presAssocID="{F4FF9381-2385-48C1-B63E-ADACB4527188}" presName="triangle2" presStyleLbl="node1" presStyleIdx="1" presStyleCnt="4" custScaleX="132621" custLinFactNeighborX="-17512" custLinFactNeighborY="-1501">
        <dgm:presLayoutVars>
          <dgm:bulletEnabled val="1"/>
        </dgm:presLayoutVars>
      </dgm:prSet>
      <dgm:spPr/>
    </dgm:pt>
    <dgm:pt modelId="{83A9080F-0F25-4652-A526-9334A97144AE}" type="pres">
      <dgm:prSet presAssocID="{F4FF9381-2385-48C1-B63E-ADACB4527188}" presName="triangle3" presStyleLbl="node1" presStyleIdx="2" presStyleCnt="4" custScaleX="139120" custScaleY="103625">
        <dgm:presLayoutVars>
          <dgm:bulletEnabled val="1"/>
        </dgm:presLayoutVars>
      </dgm:prSet>
      <dgm:spPr/>
    </dgm:pt>
    <dgm:pt modelId="{76015F00-A173-4893-9E5C-CBDAD9D069EA}" type="pres">
      <dgm:prSet presAssocID="{F4FF9381-2385-48C1-B63E-ADACB4527188}" presName="triangle4" presStyleLbl="node1" presStyleIdx="3" presStyleCnt="4" custScaleX="134371" custLinFactNeighborX="17799" custLinFactNeighborY="-2518">
        <dgm:presLayoutVars>
          <dgm:bulletEnabled val="1"/>
        </dgm:presLayoutVars>
      </dgm:prSet>
      <dgm:spPr/>
    </dgm:pt>
  </dgm:ptLst>
  <dgm:cxnLst>
    <dgm:cxn modelId="{3CEECF32-FB57-45D1-8B30-B2756DA935A4}" type="presOf" srcId="{3176D95F-A206-463D-95F5-DFB78C2BEBEC}" destId="{83A9080F-0F25-4652-A526-9334A97144AE}" srcOrd="0" destOrd="0" presId="urn:microsoft.com/office/officeart/2005/8/layout/pyramid4"/>
    <dgm:cxn modelId="{4B75DB4C-AC9D-4C48-B154-19031DE46CD4}" type="presOf" srcId="{863271F3-5B79-4DBD-BB66-7A62AC30D675}" destId="{99ACED82-3FD0-4456-ADD9-C5E29F3BF3CD}" srcOrd="0" destOrd="0" presId="urn:microsoft.com/office/officeart/2005/8/layout/pyramid4"/>
    <dgm:cxn modelId="{F737D450-A6BA-4CC2-BD17-D5124183940D}" srcId="{F4FF9381-2385-48C1-B63E-ADACB4527188}" destId="{863271F3-5B79-4DBD-BB66-7A62AC30D675}" srcOrd="1" destOrd="0" parTransId="{3083513D-FB4F-4ACD-AE2B-3550C2017861}" sibTransId="{45E1B77F-A8E5-46A0-89B7-2931654BF651}"/>
    <dgm:cxn modelId="{CDE40159-1959-4BEA-9E6F-77213B2B724F}" type="presOf" srcId="{61465ABA-2E99-4F71-A1FC-5AA6F2F4C22F}" destId="{76015F00-A173-4893-9E5C-CBDAD9D069EA}" srcOrd="0" destOrd="0" presId="urn:microsoft.com/office/officeart/2005/8/layout/pyramid4"/>
    <dgm:cxn modelId="{BE128481-4898-4557-82EB-5DD5A25048C1}" srcId="{F4FF9381-2385-48C1-B63E-ADACB4527188}" destId="{3176D95F-A206-463D-95F5-DFB78C2BEBEC}" srcOrd="2" destOrd="0" parTransId="{F8D8BEAC-CF0E-4A1C-B8D3-D25020B89B4F}" sibTransId="{F92058BF-E204-4F4E-BB01-3C4AE39F2039}"/>
    <dgm:cxn modelId="{4599B886-B86C-4D2B-A437-97157B2E3B97}" type="presOf" srcId="{2A8B4633-8108-4AF4-A8E0-A16D5970521B}" destId="{7A206790-90E7-4B05-BBA3-BFAEAE81E604}" srcOrd="0" destOrd="0" presId="urn:microsoft.com/office/officeart/2005/8/layout/pyramid4"/>
    <dgm:cxn modelId="{D52BAD8D-2D39-4FAC-BDD5-CFA940EE3B74}" srcId="{F4FF9381-2385-48C1-B63E-ADACB4527188}" destId="{61465ABA-2E99-4F71-A1FC-5AA6F2F4C22F}" srcOrd="3" destOrd="0" parTransId="{24D0D282-05A9-4DED-BBA8-58FE3F4FBEA6}" sibTransId="{8EB967FA-1C59-4C52-8EC4-C249A576E8F0}"/>
    <dgm:cxn modelId="{2CEDDD9C-DD09-4518-B54C-995A6E19A495}" srcId="{F4FF9381-2385-48C1-B63E-ADACB4527188}" destId="{2A8B4633-8108-4AF4-A8E0-A16D5970521B}" srcOrd="0" destOrd="0" parTransId="{7CF98798-77C8-4E8C-8919-759A0ECF9E48}" sibTransId="{D58E0820-130A-47D6-B5AB-1C10D96DCD1C}"/>
    <dgm:cxn modelId="{8D6D9EC3-67B2-4CAD-B3D9-5D2AE70C8565}" type="presOf" srcId="{F4FF9381-2385-48C1-B63E-ADACB4527188}" destId="{E4A80868-0DA5-47B9-A18A-5EF1148C6832}" srcOrd="0" destOrd="0" presId="urn:microsoft.com/office/officeart/2005/8/layout/pyramid4"/>
    <dgm:cxn modelId="{A9596502-F1B2-435B-9F50-B4E06ACD6738}" type="presParOf" srcId="{E4A80868-0DA5-47B9-A18A-5EF1148C6832}" destId="{7A206790-90E7-4B05-BBA3-BFAEAE81E604}" srcOrd="0" destOrd="0" presId="urn:microsoft.com/office/officeart/2005/8/layout/pyramid4"/>
    <dgm:cxn modelId="{95355B74-4721-423D-B5A9-271DB14E9E1D}" type="presParOf" srcId="{E4A80868-0DA5-47B9-A18A-5EF1148C6832}" destId="{99ACED82-3FD0-4456-ADD9-C5E29F3BF3CD}" srcOrd="1" destOrd="0" presId="urn:microsoft.com/office/officeart/2005/8/layout/pyramid4"/>
    <dgm:cxn modelId="{745A44AF-387D-44E0-83B9-E8456AAFC5D0}" type="presParOf" srcId="{E4A80868-0DA5-47B9-A18A-5EF1148C6832}" destId="{83A9080F-0F25-4652-A526-9334A97144AE}" srcOrd="2" destOrd="0" presId="urn:microsoft.com/office/officeart/2005/8/layout/pyramid4"/>
    <dgm:cxn modelId="{30D25981-D875-4E38-8724-C83597753A38}" type="presParOf" srcId="{E4A80868-0DA5-47B9-A18A-5EF1148C6832}" destId="{76015F00-A173-4893-9E5C-CBDAD9D069E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790-90E7-4B05-BBA3-BFAEAE81E604}">
      <dsp:nvSpPr>
        <dsp:cNvPr id="0" name=""/>
        <dsp:cNvSpPr/>
      </dsp:nvSpPr>
      <dsp:spPr>
        <a:xfrm>
          <a:off x="3751690" y="-22015"/>
          <a:ext cx="3044667" cy="2182567"/>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Invasiveness</a:t>
          </a:r>
        </a:p>
      </dsp:txBody>
      <dsp:txXfrm>
        <a:off x="4512857" y="1069269"/>
        <a:ext cx="1522333" cy="1091283"/>
      </dsp:txXfrm>
    </dsp:sp>
    <dsp:sp modelId="{99ACED82-3FD0-4456-ADD9-C5E29F3BF3CD}">
      <dsp:nvSpPr>
        <dsp:cNvPr id="0" name=""/>
        <dsp:cNvSpPr/>
      </dsp:nvSpPr>
      <dsp:spPr>
        <a:xfrm>
          <a:off x="2339944" y="2123291"/>
          <a:ext cx="2882235" cy="2173287"/>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Justice / Fairness</a:t>
          </a:r>
        </a:p>
      </dsp:txBody>
      <dsp:txXfrm>
        <a:off x="3060503" y="3209935"/>
        <a:ext cx="1441117" cy="1086643"/>
      </dsp:txXfrm>
    </dsp:sp>
    <dsp:sp modelId="{83A9080F-0F25-4652-A526-9334A97144AE}">
      <dsp:nvSpPr>
        <dsp:cNvPr id="0" name=""/>
        <dsp:cNvSpPr/>
      </dsp:nvSpPr>
      <dsp:spPr>
        <a:xfrm rot="10800000">
          <a:off x="3736553" y="2116521"/>
          <a:ext cx="3023477" cy="2252069"/>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PERCEPTION TOWARDS CYBERVETTING</a:t>
          </a:r>
        </a:p>
      </dsp:txBody>
      <dsp:txXfrm rot="10800000">
        <a:off x="4492422" y="2116521"/>
        <a:ext cx="1511739" cy="1126034"/>
      </dsp:txXfrm>
    </dsp:sp>
    <dsp:sp modelId="{76015F00-A173-4893-9E5C-CBDAD9D069EA}">
      <dsp:nvSpPr>
        <dsp:cNvPr id="0" name=""/>
        <dsp:cNvSpPr/>
      </dsp:nvSpPr>
      <dsp:spPr>
        <a:xfrm>
          <a:off x="5261624" y="2101188"/>
          <a:ext cx="2920268" cy="2173287"/>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Face validity / Trust</a:t>
          </a:r>
        </a:p>
      </dsp:txBody>
      <dsp:txXfrm>
        <a:off x="5991691" y="3187832"/>
        <a:ext cx="1460134" cy="10866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2D246-14F0-4352-B5C4-48C72CB1FD34}" type="datetimeFigureOut">
              <a:rPr lang="en-IN" smtClean="0"/>
              <a:t>21-06-2024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0DBEB-CC09-4469-BF0B-639A9F50BB99}" type="slidenum">
              <a:rPr lang="en-IN" smtClean="0"/>
              <a:t>‹#›</a:t>
            </a:fld>
            <a:endParaRPr lang="en-IN"/>
          </a:p>
        </p:txBody>
      </p:sp>
    </p:spTree>
    <p:extLst>
      <p:ext uri="{BB962C8B-B14F-4D97-AF65-F5344CB8AC3E}">
        <p14:creationId xmlns:p14="http://schemas.microsoft.com/office/powerpoint/2010/main" val="54188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340DBEB-CC09-4469-BF0B-639A9F50BB99}" type="slidenum">
              <a:rPr lang="en-IN" smtClean="0"/>
              <a:t>7</a:t>
            </a:fld>
            <a:endParaRPr lang="en-IN"/>
          </a:p>
        </p:txBody>
      </p:sp>
    </p:spTree>
    <p:extLst>
      <p:ext uri="{BB962C8B-B14F-4D97-AF65-F5344CB8AC3E}">
        <p14:creationId xmlns:p14="http://schemas.microsoft.com/office/powerpoint/2010/main" val="35322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590F-96A1-08FE-D18C-EB403D6CF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A74B0B5-1675-58FA-63B5-3AA733DB8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ABAFCDD-E421-FE94-7A62-22E383E15B26}"/>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5" name="Footer Placeholder 4">
            <a:extLst>
              <a:ext uri="{FF2B5EF4-FFF2-40B4-BE49-F238E27FC236}">
                <a16:creationId xmlns:a16="http://schemas.microsoft.com/office/drawing/2014/main" id="{724B0CA5-41BB-BD7A-FAD2-60A7169191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5C117A-D083-0154-BE27-89643795006A}"/>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38974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1D72-6CFF-56C4-76BD-0E5256AEE2A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80606AE-7D4E-2B1F-3B2C-76BAC1B02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40E4E9-B73C-311E-E245-94FCFF4D88A2}"/>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5" name="Footer Placeholder 4">
            <a:extLst>
              <a:ext uri="{FF2B5EF4-FFF2-40B4-BE49-F238E27FC236}">
                <a16:creationId xmlns:a16="http://schemas.microsoft.com/office/drawing/2014/main" id="{4283E535-D4A0-ED6F-954E-B27127A427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E7A400-C85D-2FD4-AA79-018F649B7827}"/>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11954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1E708-F988-4931-EFD5-020D20FBC3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858C4B-8513-0B13-CD1E-485E9DE18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26D4EB-F610-FC84-F0BC-8FDB8E4F19E1}"/>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5" name="Footer Placeholder 4">
            <a:extLst>
              <a:ext uri="{FF2B5EF4-FFF2-40B4-BE49-F238E27FC236}">
                <a16:creationId xmlns:a16="http://schemas.microsoft.com/office/drawing/2014/main" id="{5B1FA1DC-21EE-891E-2679-8AE1649714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B22C3C-3783-E9C3-C9A0-3FE2FE0A6BF5}"/>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214436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B0D1-A594-7BDD-05ED-30D1B5F6DF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E5883F1-E44D-F274-D806-F09C296786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797629-3606-B2C2-52DF-1F3FC11C0581}"/>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5" name="Footer Placeholder 4">
            <a:extLst>
              <a:ext uri="{FF2B5EF4-FFF2-40B4-BE49-F238E27FC236}">
                <a16:creationId xmlns:a16="http://schemas.microsoft.com/office/drawing/2014/main" id="{9A54D31C-8023-EEEF-BD4E-6CB1BFA408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470F7B-5B3D-1E04-7172-B3C83ACCED3A}"/>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26288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0178-E480-60A9-A1BC-A8D75FC0E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AFE0BBB-DF7F-DD0C-2A7B-B259DD11E6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35BD8C-EE75-F041-CE89-836323A39F47}"/>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5" name="Footer Placeholder 4">
            <a:extLst>
              <a:ext uri="{FF2B5EF4-FFF2-40B4-BE49-F238E27FC236}">
                <a16:creationId xmlns:a16="http://schemas.microsoft.com/office/drawing/2014/main" id="{71EF7688-F83D-35D9-7EBD-052F44595E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0049F9-8AF7-A783-69CB-1E0C8872B9C1}"/>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150538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A05D-EC24-2644-96BB-FA83083CE9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A914C8-3AEA-A473-8AF0-1C8AEBFB2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24D8452-3FC6-5BD5-DC30-48A9DDCC3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8D48F98-22AE-8360-7504-7C189B9DD110}"/>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6" name="Footer Placeholder 5">
            <a:extLst>
              <a:ext uri="{FF2B5EF4-FFF2-40B4-BE49-F238E27FC236}">
                <a16:creationId xmlns:a16="http://schemas.microsoft.com/office/drawing/2014/main" id="{0EC574CF-934E-1701-4DD3-E34CDFAAF18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C015B6-085B-BF41-B456-E064F4004A3B}"/>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134126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28B8-3197-E30A-DDB7-A1F61DF2C61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BBCB10E-1F92-A78C-BE9E-1B4B78003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7FC673-25AC-D9C3-DC4C-75A84D593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CAAD443-14F1-E50F-8A9D-E3263DD25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8D1CD-A67D-3A62-ECD2-B4279F719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F0BE627-FEE0-8541-D1E3-B57465355A2B}"/>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8" name="Footer Placeholder 7">
            <a:extLst>
              <a:ext uri="{FF2B5EF4-FFF2-40B4-BE49-F238E27FC236}">
                <a16:creationId xmlns:a16="http://schemas.microsoft.com/office/drawing/2014/main" id="{28850396-5C9F-9EE0-3C4B-52C7BF32251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7BB25C9-9696-DA2E-6A17-418B91D80D59}"/>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324212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FE40-414E-CB51-33FF-E65664B49FB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A6010F5-96AB-C517-DF06-435AA4131615}"/>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4" name="Footer Placeholder 3">
            <a:extLst>
              <a:ext uri="{FF2B5EF4-FFF2-40B4-BE49-F238E27FC236}">
                <a16:creationId xmlns:a16="http://schemas.microsoft.com/office/drawing/2014/main" id="{6F3DD364-9877-33CC-936D-6908007EA17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A9BC266-60C1-4CCB-B7DE-EF715FB25732}"/>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288527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4C50D-4943-F508-BB28-D9FB5A544FF7}"/>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3" name="Footer Placeholder 2">
            <a:extLst>
              <a:ext uri="{FF2B5EF4-FFF2-40B4-BE49-F238E27FC236}">
                <a16:creationId xmlns:a16="http://schemas.microsoft.com/office/drawing/2014/main" id="{FBC0DEA1-F875-857E-D172-734B0595AC2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569A9DD-DABE-67E6-AD58-63375E621525}"/>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335447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BE11-BEF1-9A1D-7AAA-4198FECE8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0C5F23-634C-B550-53BD-E981CAB36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1755EC3-4B18-1C18-2802-EA3BD9272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3C567-C977-77AE-67A6-EBCB27735584}"/>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6" name="Footer Placeholder 5">
            <a:extLst>
              <a:ext uri="{FF2B5EF4-FFF2-40B4-BE49-F238E27FC236}">
                <a16:creationId xmlns:a16="http://schemas.microsoft.com/office/drawing/2014/main" id="{6FEA0538-7E5A-18E0-94FB-344EB223C6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3F4E15-E658-554F-1D55-22E80BB82BB1}"/>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109112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EC60-C0CF-E61B-5CED-3EC666F63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8D2D0B6-2417-1974-7AF4-ADA7C721A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2A379E4-1CE3-2916-FAD5-9AD6D590D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91FC1-7353-CEF7-1B70-40B60B47ED85}"/>
              </a:ext>
            </a:extLst>
          </p:cNvPr>
          <p:cNvSpPr>
            <a:spLocks noGrp="1"/>
          </p:cNvSpPr>
          <p:nvPr>
            <p:ph type="dt" sz="half" idx="10"/>
          </p:nvPr>
        </p:nvSpPr>
        <p:spPr/>
        <p:txBody>
          <a:bodyPr/>
          <a:lstStyle/>
          <a:p>
            <a:fld id="{7D440B19-40F7-4788-A61F-719BD070CF87}" type="datetimeFigureOut">
              <a:rPr lang="en-IN" smtClean="0"/>
              <a:t>21-06-2024</a:t>
            </a:fld>
            <a:endParaRPr lang="en-IN"/>
          </a:p>
        </p:txBody>
      </p:sp>
      <p:sp>
        <p:nvSpPr>
          <p:cNvPr id="6" name="Footer Placeholder 5">
            <a:extLst>
              <a:ext uri="{FF2B5EF4-FFF2-40B4-BE49-F238E27FC236}">
                <a16:creationId xmlns:a16="http://schemas.microsoft.com/office/drawing/2014/main" id="{1982F6F1-0387-5701-EB04-315AB248E8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88407CD-B6E6-BD7D-0B1B-9ADF4CB783C3}"/>
              </a:ext>
            </a:extLst>
          </p:cNvPr>
          <p:cNvSpPr>
            <a:spLocks noGrp="1"/>
          </p:cNvSpPr>
          <p:nvPr>
            <p:ph type="sldNum" sz="quarter" idx="12"/>
          </p:nvPr>
        </p:nvSpPr>
        <p:spPr/>
        <p:txBody>
          <a:bodyPr/>
          <a:lstStyle/>
          <a:p>
            <a:fld id="{1E2F3491-BEAF-4422-9F8C-46C93C6E63F4}" type="slidenum">
              <a:rPr lang="en-IN" smtClean="0"/>
              <a:t>‹#›</a:t>
            </a:fld>
            <a:endParaRPr lang="en-IN"/>
          </a:p>
        </p:txBody>
      </p:sp>
    </p:spTree>
    <p:extLst>
      <p:ext uri="{BB962C8B-B14F-4D97-AF65-F5344CB8AC3E}">
        <p14:creationId xmlns:p14="http://schemas.microsoft.com/office/powerpoint/2010/main" val="71946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449F6-5F12-8D0B-D53C-9AFCD5A6B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5696838-AB5F-E52A-BF7F-DECC9225D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D2AEC0-C365-3F39-5DC8-7ADD366DE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440B19-40F7-4788-A61F-719BD070CF87}" type="datetimeFigureOut">
              <a:rPr lang="en-IN" smtClean="0"/>
              <a:t>21-06-2024</a:t>
            </a:fld>
            <a:endParaRPr lang="en-IN"/>
          </a:p>
        </p:txBody>
      </p:sp>
      <p:sp>
        <p:nvSpPr>
          <p:cNvPr id="5" name="Footer Placeholder 4">
            <a:extLst>
              <a:ext uri="{FF2B5EF4-FFF2-40B4-BE49-F238E27FC236}">
                <a16:creationId xmlns:a16="http://schemas.microsoft.com/office/drawing/2014/main" id="{9785DA94-2815-63B1-1F2F-7B2B778FC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176AF56-B423-5542-D518-757048479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2F3491-BEAF-4422-9F8C-46C93C6E63F4}" type="slidenum">
              <a:rPr lang="en-IN" smtClean="0"/>
              <a:t>‹#›</a:t>
            </a:fld>
            <a:endParaRPr lang="en-IN"/>
          </a:p>
        </p:txBody>
      </p:sp>
    </p:spTree>
    <p:extLst>
      <p:ext uri="{BB962C8B-B14F-4D97-AF65-F5344CB8AC3E}">
        <p14:creationId xmlns:p14="http://schemas.microsoft.com/office/powerpoint/2010/main" val="254682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65D8-0B37-EFF5-703A-2F63363FFE03}"/>
              </a:ext>
            </a:extLst>
          </p:cNvPr>
          <p:cNvSpPr>
            <a:spLocks noGrp="1"/>
          </p:cNvSpPr>
          <p:nvPr>
            <p:ph type="ctrTitle"/>
          </p:nvPr>
        </p:nvSpPr>
        <p:spPr>
          <a:xfrm>
            <a:off x="967037" y="1071898"/>
            <a:ext cx="9797143" cy="1845473"/>
          </a:xfrm>
        </p:spPr>
        <p:txBody>
          <a:bodyPr anchor="b">
            <a:normAutofit fontScale="90000"/>
          </a:bodyPr>
          <a:lstStyle/>
          <a:p>
            <a:r>
              <a:rPr lang="en-GB" sz="3400" b="1" dirty="0"/>
              <a:t>How Employers' Cybervetting Practices Affect Jobseekers’ Social Media Impression Management Intentions And Their Subsequent Application Process</a:t>
            </a:r>
            <a:endParaRPr lang="en-IN" sz="3400" b="1" dirty="0"/>
          </a:p>
        </p:txBody>
      </p:sp>
      <p:sp>
        <p:nvSpPr>
          <p:cNvPr id="3" name="Subtitle 2">
            <a:extLst>
              <a:ext uri="{FF2B5EF4-FFF2-40B4-BE49-F238E27FC236}">
                <a16:creationId xmlns:a16="http://schemas.microsoft.com/office/drawing/2014/main" id="{CDDD509F-714B-6A49-FE9E-325E5631A414}"/>
              </a:ext>
            </a:extLst>
          </p:cNvPr>
          <p:cNvSpPr>
            <a:spLocks noGrp="1"/>
          </p:cNvSpPr>
          <p:nvPr>
            <p:ph type="subTitle" idx="1"/>
          </p:nvPr>
        </p:nvSpPr>
        <p:spPr>
          <a:xfrm>
            <a:off x="195943" y="3602037"/>
            <a:ext cx="11364685" cy="3255963"/>
          </a:xfrm>
        </p:spPr>
        <p:txBody>
          <a:bodyPr>
            <a:normAutofit/>
          </a:bodyPr>
          <a:lstStyle/>
          <a:p>
            <a:r>
              <a:rPr lang="en-IN" sz="2000" dirty="0"/>
              <a:t>Presented by</a:t>
            </a:r>
          </a:p>
          <a:p>
            <a:r>
              <a:rPr lang="en-IN" sz="2000" dirty="0"/>
              <a:t>Pratyush Banerjee, PhD.</a:t>
            </a:r>
          </a:p>
          <a:p>
            <a:r>
              <a:rPr lang="en-IN" sz="2000" dirty="0"/>
              <a:t>Associate Professor, International Management Institute Bhubaneswar, India, Post-doc scholar at Center for Applied Research in Management and Economics (CARME), </a:t>
            </a:r>
            <a:r>
              <a:rPr lang="en-IN" sz="2000" dirty="0" err="1"/>
              <a:t>Politecnico</a:t>
            </a:r>
            <a:r>
              <a:rPr lang="en-IN" sz="2000" dirty="0"/>
              <a:t> de Leiria, Portugal. </a:t>
            </a:r>
          </a:p>
          <a:p>
            <a:r>
              <a:rPr lang="en-IN" sz="2000" dirty="0"/>
              <a:t>and </a:t>
            </a:r>
          </a:p>
          <a:p>
            <a:r>
              <a:rPr lang="en-IN" sz="2000" dirty="0"/>
              <a:t>Prof. </a:t>
            </a:r>
            <a:r>
              <a:rPr lang="en-IN" sz="2000" dirty="0" err="1"/>
              <a:t>Neuza</a:t>
            </a:r>
            <a:r>
              <a:rPr lang="en-IN" sz="2000" dirty="0"/>
              <a:t> Ribeiro, PhD.</a:t>
            </a:r>
          </a:p>
          <a:p>
            <a:r>
              <a:rPr lang="en-GB" sz="2000" dirty="0"/>
              <a:t>Professor, School of Technology and Management, Polytechnic University of Leiria, Researcher at </a:t>
            </a:r>
            <a:r>
              <a:rPr lang="en-IN" sz="2000" dirty="0"/>
              <a:t>Center for Applied Research in Management and Economics (CARME), </a:t>
            </a:r>
            <a:r>
              <a:rPr lang="en-IN" sz="2000" dirty="0" err="1"/>
              <a:t>Politecnico</a:t>
            </a:r>
            <a:r>
              <a:rPr lang="en-IN" sz="2000" dirty="0"/>
              <a:t> de Leiria, Portugal. </a:t>
            </a:r>
          </a:p>
        </p:txBody>
      </p:sp>
      <p:sp>
        <p:nvSpPr>
          <p:cNvPr id="4" name="TextBox 3">
            <a:extLst>
              <a:ext uri="{FF2B5EF4-FFF2-40B4-BE49-F238E27FC236}">
                <a16:creationId xmlns:a16="http://schemas.microsoft.com/office/drawing/2014/main" id="{8CCEA32D-D053-C6F4-2576-65EF37F8E7DB}"/>
              </a:ext>
            </a:extLst>
          </p:cNvPr>
          <p:cNvSpPr txBox="1"/>
          <p:nvPr/>
        </p:nvSpPr>
        <p:spPr>
          <a:xfrm>
            <a:off x="76200" y="283029"/>
            <a:ext cx="11578819" cy="646331"/>
          </a:xfrm>
          <a:prstGeom prst="rect">
            <a:avLst/>
          </a:prstGeom>
          <a:noFill/>
        </p:spPr>
        <p:txBody>
          <a:bodyPr wrap="square" rtlCol="0">
            <a:spAutoFit/>
          </a:bodyPr>
          <a:lstStyle/>
          <a:p>
            <a:pPr algn="ctr"/>
            <a:r>
              <a:rPr lang="en-IN" dirty="0"/>
              <a:t>24</a:t>
            </a:r>
            <a:r>
              <a:rPr lang="en-IN" baseline="30000" dirty="0"/>
              <a:t>TH</a:t>
            </a:r>
            <a:r>
              <a:rPr lang="en-IN" dirty="0"/>
              <a:t> INTERNATIONAL CONFERENCE ON KNOWLEDGE, CULTURE AND CHANGE IN ORGANIZATIONS, JULY 3-5, UNIVERSITY OF LUSIADA, LISBON, PORTUGAL</a:t>
            </a:r>
          </a:p>
        </p:txBody>
      </p:sp>
    </p:spTree>
    <p:extLst>
      <p:ext uri="{BB962C8B-B14F-4D97-AF65-F5344CB8AC3E}">
        <p14:creationId xmlns:p14="http://schemas.microsoft.com/office/powerpoint/2010/main" val="200488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D972E-A786-8E38-0E4C-26C618083AE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Thematic Analysis Process</a:t>
            </a:r>
          </a:p>
        </p:txBody>
      </p:sp>
      <p:sp>
        <p:nvSpPr>
          <p:cNvPr id="6" name="TextBox 5">
            <a:extLst>
              <a:ext uri="{FF2B5EF4-FFF2-40B4-BE49-F238E27FC236}">
                <a16:creationId xmlns:a16="http://schemas.microsoft.com/office/drawing/2014/main" id="{4FA5D3C6-1120-35AB-F93A-1621CC0F01F8}"/>
              </a:ext>
            </a:extLst>
          </p:cNvPr>
          <p:cNvSpPr txBox="1"/>
          <p:nvPr/>
        </p:nvSpPr>
        <p:spPr>
          <a:xfrm>
            <a:off x="286331" y="6216997"/>
            <a:ext cx="12191999" cy="646331"/>
          </a:xfrm>
          <a:prstGeom prst="rect">
            <a:avLst/>
          </a:prstGeom>
          <a:noFill/>
        </p:spPr>
        <p:txBody>
          <a:bodyPr wrap="square" rtlCol="0">
            <a:spAutoFit/>
          </a:bodyPr>
          <a:lstStyle/>
          <a:p>
            <a:r>
              <a:rPr lang="en-IN" dirty="0"/>
              <a:t>Source: Adopted from </a:t>
            </a:r>
            <a:r>
              <a:rPr lang="en-GB" b="0" i="0" dirty="0">
                <a:solidFill>
                  <a:srgbClr val="222222"/>
                </a:solidFill>
                <a:effectLst/>
                <a:highlight>
                  <a:srgbClr val="FFFFFF"/>
                </a:highlight>
                <a:latin typeface="Arial" panose="020B0604020202020204" pitchFamily="34" charset="0"/>
              </a:rPr>
              <a:t>Braun, V., &amp; Clarke, V. (2006). Using thematic analysis in psychology. </a:t>
            </a:r>
            <a:r>
              <a:rPr lang="en-GB" b="0" i="1" dirty="0">
                <a:solidFill>
                  <a:srgbClr val="222222"/>
                </a:solidFill>
                <a:effectLst/>
                <a:highlight>
                  <a:srgbClr val="FFFFFF"/>
                </a:highlight>
                <a:latin typeface="Arial" panose="020B0604020202020204" pitchFamily="34" charset="0"/>
              </a:rPr>
              <a:t>Qualitative research in psychology</a:t>
            </a:r>
            <a:r>
              <a:rPr lang="en-GB" b="0" i="0" dirty="0">
                <a:solidFill>
                  <a:srgbClr val="222222"/>
                </a:solidFill>
                <a:effectLst/>
                <a:highlight>
                  <a:srgbClr val="FFFFFF"/>
                </a:highlight>
                <a:latin typeface="Arial" panose="020B0604020202020204" pitchFamily="34" charset="0"/>
              </a:rPr>
              <a:t>, </a:t>
            </a:r>
            <a:r>
              <a:rPr lang="en-GB" b="0" i="1" dirty="0">
                <a:solidFill>
                  <a:srgbClr val="222222"/>
                </a:solidFill>
                <a:effectLst/>
                <a:highlight>
                  <a:srgbClr val="FFFFFF"/>
                </a:highlight>
                <a:latin typeface="Arial" panose="020B0604020202020204" pitchFamily="34" charset="0"/>
              </a:rPr>
              <a:t>3</a:t>
            </a:r>
            <a:r>
              <a:rPr lang="en-GB" b="0" i="0" dirty="0">
                <a:solidFill>
                  <a:srgbClr val="222222"/>
                </a:solidFill>
                <a:effectLst/>
                <a:highlight>
                  <a:srgbClr val="FFFFFF"/>
                </a:highlight>
                <a:latin typeface="Arial" panose="020B0604020202020204" pitchFamily="34" charset="0"/>
              </a:rPr>
              <a:t>(2), 77-101.</a:t>
            </a:r>
            <a:endParaRPr lang="en-IN" dirty="0"/>
          </a:p>
        </p:txBody>
      </p:sp>
      <p:pic>
        <p:nvPicPr>
          <p:cNvPr id="1030" name="Picture 6">
            <a:extLst>
              <a:ext uri="{FF2B5EF4-FFF2-40B4-BE49-F238E27FC236}">
                <a16:creationId xmlns:a16="http://schemas.microsoft.com/office/drawing/2014/main" id="{12EBEC95-1C1D-2FC6-7D9C-0CD05A13683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42361" y="1357313"/>
            <a:ext cx="9331287" cy="468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6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E9E4-E39B-0EE4-547C-0D18C0191550}"/>
              </a:ext>
            </a:extLst>
          </p:cNvPr>
          <p:cNvSpPr>
            <a:spLocks noGrp="1"/>
          </p:cNvSpPr>
          <p:nvPr>
            <p:ph type="title"/>
          </p:nvPr>
        </p:nvSpPr>
        <p:spPr/>
        <p:txBody>
          <a:bodyPr/>
          <a:lstStyle/>
          <a:p>
            <a:r>
              <a:rPr lang="en-IN" dirty="0"/>
              <a:t>Data Analysis</a:t>
            </a:r>
          </a:p>
        </p:txBody>
      </p:sp>
      <p:sp>
        <p:nvSpPr>
          <p:cNvPr id="3" name="Content Placeholder 2">
            <a:extLst>
              <a:ext uri="{FF2B5EF4-FFF2-40B4-BE49-F238E27FC236}">
                <a16:creationId xmlns:a16="http://schemas.microsoft.com/office/drawing/2014/main" id="{6A7E8860-1B7B-489E-63E1-5C0627CAC386}"/>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The responses were transcribed verbatim by the first author and then fed into QDAMiner Lite (Lewis and Maas, 2007). </a:t>
            </a:r>
          </a:p>
          <a:p>
            <a:r>
              <a:rPr lang="en-IN" dirty="0">
                <a:latin typeface="Times New Roman" panose="02020603050405020304" pitchFamily="18" charset="0"/>
                <a:cs typeface="Times New Roman" panose="02020603050405020304" pitchFamily="18" charset="0"/>
              </a:rPr>
              <a:t>QDAMiner has been accepted as a very good CAQDAS tool when the agenda is reflective thematic analysis (</a:t>
            </a:r>
            <a:r>
              <a:rPr lang="en-GB" b="0" i="0" dirty="0" err="1">
                <a:solidFill>
                  <a:srgbClr val="222222"/>
                </a:solidFill>
                <a:effectLst/>
                <a:highlight>
                  <a:srgbClr val="FFFFFF"/>
                </a:highlight>
                <a:latin typeface="Times New Roman" panose="02020603050405020304" pitchFamily="18" charset="0"/>
                <a:cs typeface="Times New Roman" panose="02020603050405020304" pitchFamily="18" charset="0"/>
              </a:rPr>
              <a:t>Derobertmasure</a:t>
            </a:r>
            <a:r>
              <a:rPr lang="en-GB" b="0" i="0" dirty="0">
                <a:solidFill>
                  <a:srgbClr val="222222"/>
                </a:solidFill>
                <a:effectLst/>
                <a:highlight>
                  <a:srgbClr val="FFFFFF"/>
                </a:highlight>
                <a:latin typeface="Times New Roman" panose="02020603050405020304" pitchFamily="18" charset="0"/>
                <a:cs typeface="Times New Roman" panose="02020603050405020304" pitchFamily="18" charset="0"/>
              </a:rPr>
              <a:t> and Robertson 2014</a:t>
            </a:r>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The initial set of codes was created by the first author based on existing literature as per recommendations by Dean and Sharp (2006)</a:t>
            </a:r>
          </a:p>
          <a:p>
            <a:r>
              <a:rPr lang="en-IN" dirty="0">
                <a:latin typeface="Times New Roman" panose="02020603050405020304" pitchFamily="18" charset="0"/>
                <a:cs typeface="Times New Roman" panose="02020603050405020304" pitchFamily="18" charset="0"/>
              </a:rPr>
              <a:t>The overall thematic analysis was performed based on Braun and Clarke’s (2005) template</a:t>
            </a:r>
          </a:p>
        </p:txBody>
      </p:sp>
    </p:spTree>
    <p:extLst>
      <p:ext uri="{BB962C8B-B14F-4D97-AF65-F5344CB8AC3E}">
        <p14:creationId xmlns:p14="http://schemas.microsoft.com/office/powerpoint/2010/main" val="147842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10FE8-9284-CF2C-735E-E1FA2971D53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Initial Code Identification</a:t>
            </a:r>
          </a:p>
        </p:txBody>
      </p:sp>
      <p:pic>
        <p:nvPicPr>
          <p:cNvPr id="7" name="Picture 6" descr="A screenshot of a computer&#10;&#10;Description automatically generated">
            <a:extLst>
              <a:ext uri="{FF2B5EF4-FFF2-40B4-BE49-F238E27FC236}">
                <a16:creationId xmlns:a16="http://schemas.microsoft.com/office/drawing/2014/main" id="{C105B492-BB74-349A-1D26-C4CCB463C9C4}"/>
              </a:ext>
            </a:extLst>
          </p:cNvPr>
          <p:cNvPicPr>
            <a:picLocks noChangeAspect="1"/>
          </p:cNvPicPr>
          <p:nvPr/>
        </p:nvPicPr>
        <p:blipFill>
          <a:blip r:embed="rId2"/>
          <a:stretch>
            <a:fillRect/>
          </a:stretch>
        </p:blipFill>
        <p:spPr>
          <a:xfrm>
            <a:off x="250370" y="1513115"/>
            <a:ext cx="11625943" cy="5094514"/>
          </a:xfrm>
          <a:prstGeom prst="rect">
            <a:avLst/>
          </a:prstGeom>
          <a:ln>
            <a:solidFill>
              <a:schemeClr val="accent1"/>
            </a:solidFill>
          </a:ln>
        </p:spPr>
      </p:pic>
    </p:spTree>
    <p:extLst>
      <p:ext uri="{BB962C8B-B14F-4D97-AF65-F5344CB8AC3E}">
        <p14:creationId xmlns:p14="http://schemas.microsoft.com/office/powerpoint/2010/main" val="303497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A664-84AE-CE75-BEEC-59D8CB03F844}"/>
              </a:ext>
            </a:extLst>
          </p:cNvPr>
          <p:cNvSpPr>
            <a:spLocks noGrp="1"/>
          </p:cNvSpPr>
          <p:nvPr>
            <p:ph type="title"/>
          </p:nvPr>
        </p:nvSpPr>
        <p:spPr/>
        <p:txBody>
          <a:bodyPr/>
          <a:lstStyle/>
          <a:p>
            <a:r>
              <a:rPr lang="en-IN" dirty="0"/>
              <a:t>Theme 1: Cybervetting Virtues</a:t>
            </a:r>
          </a:p>
        </p:txBody>
      </p:sp>
      <p:sp>
        <p:nvSpPr>
          <p:cNvPr id="3" name="Content Placeholder 2">
            <a:extLst>
              <a:ext uri="{FF2B5EF4-FFF2-40B4-BE49-F238E27FC236}">
                <a16:creationId xmlns:a16="http://schemas.microsoft.com/office/drawing/2014/main" id="{C7E6841C-E84E-0731-40A6-50922AD1006D}"/>
              </a:ext>
            </a:extLst>
          </p:cNvPr>
          <p:cNvSpPr>
            <a:spLocks noGrp="1"/>
          </p:cNvSpPr>
          <p:nvPr>
            <p:ph idx="1"/>
          </p:nvPr>
        </p:nvSpPr>
        <p:spPr/>
        <p:txBody>
          <a:bodyPr/>
          <a:lstStyle/>
          <a:p>
            <a:pPr marL="0" indent="0">
              <a:buNone/>
            </a:pPr>
            <a:r>
              <a:rPr lang="en-IN" b="1" dirty="0"/>
              <a:t>Sub-theme 1a: Holistic Candidate Assessment</a:t>
            </a:r>
          </a:p>
          <a:p>
            <a:pPr marL="0" indent="0">
              <a:buNone/>
            </a:pPr>
            <a:endParaRPr lang="en-IN" dirty="0"/>
          </a:p>
          <a:p>
            <a:pPr marL="0" indent="0">
              <a:buNone/>
            </a:pPr>
            <a:r>
              <a:rPr lang="en-GB" b="0" i="1" u="none" strike="noStrike" baseline="0" dirty="0">
                <a:solidFill>
                  <a:srgbClr val="000000"/>
                </a:solidFill>
              </a:rPr>
              <a:t>"Cyber </a:t>
            </a:r>
            <a:r>
              <a:rPr lang="en-GB" i="1" dirty="0">
                <a:solidFill>
                  <a:srgbClr val="000000"/>
                </a:solidFill>
              </a:rPr>
              <a:t>vett</a:t>
            </a:r>
            <a:r>
              <a:rPr lang="en-GB" b="0" i="1" u="none" strike="noStrike" baseline="0" dirty="0">
                <a:solidFill>
                  <a:srgbClr val="000000"/>
                </a:solidFill>
              </a:rPr>
              <a:t>ing to some extent is fine, but not always, even if it is used ethically. There are high chances that the job seekers/people willing to apply for that position have manipulated their information over their social media. But sometimes it can also help/save the organisation from on boarding people who are into things which is not excepted by the law of our country.in such cases, cyber is beneficial for organisation to assess the candidate….."</a:t>
            </a:r>
          </a:p>
          <a:p>
            <a:pPr marL="0" indent="0">
              <a:buNone/>
            </a:pPr>
            <a:endParaRPr lang="en-IN" dirty="0"/>
          </a:p>
        </p:txBody>
      </p:sp>
    </p:spTree>
    <p:extLst>
      <p:ext uri="{BB962C8B-B14F-4D97-AF65-F5344CB8AC3E}">
        <p14:creationId xmlns:p14="http://schemas.microsoft.com/office/powerpoint/2010/main" val="133472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312-263D-BCF1-AFA0-AB5929BE4B16}"/>
              </a:ext>
            </a:extLst>
          </p:cNvPr>
          <p:cNvSpPr>
            <a:spLocks noGrp="1"/>
          </p:cNvSpPr>
          <p:nvPr>
            <p:ph type="title"/>
          </p:nvPr>
        </p:nvSpPr>
        <p:spPr/>
        <p:txBody>
          <a:bodyPr/>
          <a:lstStyle/>
          <a:p>
            <a:r>
              <a:rPr lang="en-IN" dirty="0"/>
              <a:t>Theme 1 (</a:t>
            </a:r>
            <a:r>
              <a:rPr lang="en-IN" dirty="0" err="1"/>
              <a:t>Contd</a:t>
            </a:r>
            <a:r>
              <a:rPr lang="en-IN" dirty="0"/>
              <a:t>…)</a:t>
            </a:r>
          </a:p>
        </p:txBody>
      </p:sp>
      <p:sp>
        <p:nvSpPr>
          <p:cNvPr id="3" name="Content Placeholder 2">
            <a:extLst>
              <a:ext uri="{FF2B5EF4-FFF2-40B4-BE49-F238E27FC236}">
                <a16:creationId xmlns:a16="http://schemas.microsoft.com/office/drawing/2014/main" id="{E8E03C8D-1BD7-63DA-885F-A3698FB530BC}"/>
              </a:ext>
            </a:extLst>
          </p:cNvPr>
          <p:cNvSpPr>
            <a:spLocks noGrp="1"/>
          </p:cNvSpPr>
          <p:nvPr>
            <p:ph idx="1"/>
          </p:nvPr>
        </p:nvSpPr>
        <p:spPr/>
        <p:txBody>
          <a:bodyPr>
            <a:normAutofit fontScale="92500" lnSpcReduction="10000"/>
          </a:bodyPr>
          <a:lstStyle/>
          <a:p>
            <a:r>
              <a:rPr lang="en-IN" b="1" dirty="0"/>
              <a:t>Sub-theme 1b: Revealing Hidden (Fit) Candidate Persona</a:t>
            </a:r>
          </a:p>
          <a:p>
            <a:endParaRPr lang="en-IN" dirty="0"/>
          </a:p>
          <a:p>
            <a:pPr marL="0" indent="0">
              <a:buNone/>
            </a:pPr>
            <a:r>
              <a:rPr lang="en-GB" i="1" dirty="0"/>
              <a:t>…..Its is good to do cyber-vetting as candidate must show interest in company' trends, practices otherwise candidate may not join only, it also helps in understanding what the candidate is about beyond their CVs</a:t>
            </a:r>
            <a:r>
              <a:rPr lang="en-IN" i="1" dirty="0"/>
              <a:t>, helps to bring out skeletons from the closet…….</a:t>
            </a:r>
          </a:p>
          <a:p>
            <a:pPr marL="0" indent="0">
              <a:buNone/>
            </a:pPr>
            <a:endParaRPr lang="en-IN" i="1" dirty="0"/>
          </a:p>
          <a:p>
            <a:pPr marL="0" indent="0">
              <a:buNone/>
            </a:pPr>
            <a:r>
              <a:rPr lang="en-GB" i="1" dirty="0"/>
              <a:t> …Some benefits like certificate, skills, experience that might not highlighted in resume may get on social media platforms. It also provide candidates area of interest values which indicate good fit for the company. </a:t>
            </a:r>
            <a:endParaRPr lang="en-IN" i="1" dirty="0"/>
          </a:p>
        </p:txBody>
      </p:sp>
    </p:spTree>
    <p:extLst>
      <p:ext uri="{BB962C8B-B14F-4D97-AF65-F5344CB8AC3E}">
        <p14:creationId xmlns:p14="http://schemas.microsoft.com/office/powerpoint/2010/main" val="192160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F95E-B5CA-4540-47D8-1EA48333D069}"/>
              </a:ext>
            </a:extLst>
          </p:cNvPr>
          <p:cNvSpPr>
            <a:spLocks noGrp="1"/>
          </p:cNvSpPr>
          <p:nvPr>
            <p:ph type="title"/>
          </p:nvPr>
        </p:nvSpPr>
        <p:spPr/>
        <p:txBody>
          <a:bodyPr/>
          <a:lstStyle/>
          <a:p>
            <a:r>
              <a:rPr lang="en-IN" dirty="0"/>
              <a:t>Theme 2: Dark Side of Cybervetting</a:t>
            </a:r>
          </a:p>
        </p:txBody>
      </p:sp>
      <p:sp>
        <p:nvSpPr>
          <p:cNvPr id="3" name="Content Placeholder 2">
            <a:extLst>
              <a:ext uri="{FF2B5EF4-FFF2-40B4-BE49-F238E27FC236}">
                <a16:creationId xmlns:a16="http://schemas.microsoft.com/office/drawing/2014/main" id="{1FED3192-E020-22BF-C67C-92DE327C5E96}"/>
              </a:ext>
            </a:extLst>
          </p:cNvPr>
          <p:cNvSpPr>
            <a:spLocks noGrp="1"/>
          </p:cNvSpPr>
          <p:nvPr>
            <p:ph idx="1"/>
          </p:nvPr>
        </p:nvSpPr>
        <p:spPr/>
        <p:txBody>
          <a:bodyPr/>
          <a:lstStyle/>
          <a:p>
            <a:pPr marL="0" indent="0">
              <a:buNone/>
            </a:pPr>
            <a:r>
              <a:rPr lang="en-GB" b="1" dirty="0"/>
              <a:t>Sub-theme 2a: Misunderstood SM Persona</a:t>
            </a:r>
          </a:p>
          <a:p>
            <a:endParaRPr lang="en-GB" dirty="0"/>
          </a:p>
          <a:p>
            <a:pPr marL="0" indent="0">
              <a:buNone/>
            </a:pPr>
            <a:r>
              <a:rPr lang="en-GB" i="1" dirty="0"/>
              <a:t>"Firstly, professional and personal life should be kept separate. It is not necessary that a person who enjoys a lot or is more active and social media is not responsible enough in their professional life. Similarly, a person who is not much active over social media is an introvert or lack creativity, hence personal information to decide someone selection should not be advisable ."</a:t>
            </a:r>
            <a:endParaRPr lang="en-IN" i="1" dirty="0"/>
          </a:p>
        </p:txBody>
      </p:sp>
    </p:spTree>
    <p:extLst>
      <p:ext uri="{BB962C8B-B14F-4D97-AF65-F5344CB8AC3E}">
        <p14:creationId xmlns:p14="http://schemas.microsoft.com/office/powerpoint/2010/main" val="53325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F95E-B5CA-4540-47D8-1EA48333D069}"/>
              </a:ext>
            </a:extLst>
          </p:cNvPr>
          <p:cNvSpPr>
            <a:spLocks noGrp="1"/>
          </p:cNvSpPr>
          <p:nvPr>
            <p:ph type="title"/>
          </p:nvPr>
        </p:nvSpPr>
        <p:spPr/>
        <p:txBody>
          <a:bodyPr/>
          <a:lstStyle/>
          <a:p>
            <a:r>
              <a:rPr lang="en-IN" dirty="0"/>
              <a:t>Theme 2: Dark Side of Cybervetting</a:t>
            </a:r>
          </a:p>
        </p:txBody>
      </p:sp>
      <p:sp>
        <p:nvSpPr>
          <p:cNvPr id="3" name="Content Placeholder 2">
            <a:extLst>
              <a:ext uri="{FF2B5EF4-FFF2-40B4-BE49-F238E27FC236}">
                <a16:creationId xmlns:a16="http://schemas.microsoft.com/office/drawing/2014/main" id="{1FED3192-E020-22BF-C67C-92DE327C5E96}"/>
              </a:ext>
            </a:extLst>
          </p:cNvPr>
          <p:cNvSpPr>
            <a:spLocks noGrp="1"/>
          </p:cNvSpPr>
          <p:nvPr>
            <p:ph idx="1"/>
          </p:nvPr>
        </p:nvSpPr>
        <p:spPr/>
        <p:txBody>
          <a:bodyPr>
            <a:normAutofit fontScale="92500" lnSpcReduction="20000"/>
          </a:bodyPr>
          <a:lstStyle/>
          <a:p>
            <a:pPr marL="0" indent="0">
              <a:buNone/>
            </a:pPr>
            <a:r>
              <a:rPr lang="en-GB" b="1" dirty="0"/>
              <a:t>Sub-theme 2b: Biased Candidate Impression </a:t>
            </a:r>
          </a:p>
          <a:p>
            <a:pPr marL="0" indent="0">
              <a:buNone/>
            </a:pPr>
            <a:endParaRPr lang="en-GB" dirty="0"/>
          </a:p>
          <a:p>
            <a:pPr marL="0" indent="0">
              <a:buNone/>
            </a:pPr>
            <a:r>
              <a:rPr lang="en-GB" i="1" dirty="0"/>
              <a:t>….it raises concerns about privacy invasion and potential bias, as online personas may not fully reflect a person's true self or circumstances….. The ethical grey area in cyber-vetting during recruitment lies in the potential for bias, invasion of privacy, and misinterpretation of online activity…..</a:t>
            </a:r>
          </a:p>
          <a:p>
            <a:pPr marL="0" indent="0">
              <a:buNone/>
            </a:pPr>
            <a:endParaRPr lang="en-GB" i="1" dirty="0"/>
          </a:p>
          <a:p>
            <a:pPr marL="0" indent="0">
              <a:buNone/>
            </a:pPr>
            <a:r>
              <a:rPr lang="en-GB" i="1" dirty="0"/>
              <a:t>…… forcing someone to make their personal profiles desirable is forcing people to pretend as a desired person, it’s indirectly forcing someone to behave and act fake. Which is not correct and may indirectly lead to personality problems…</a:t>
            </a:r>
          </a:p>
        </p:txBody>
      </p:sp>
    </p:spTree>
    <p:extLst>
      <p:ext uri="{BB962C8B-B14F-4D97-AF65-F5344CB8AC3E}">
        <p14:creationId xmlns:p14="http://schemas.microsoft.com/office/powerpoint/2010/main" val="21670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C13D-79B7-DE91-08FE-6839B465E1C9}"/>
              </a:ext>
            </a:extLst>
          </p:cNvPr>
          <p:cNvSpPr>
            <a:spLocks noGrp="1"/>
          </p:cNvSpPr>
          <p:nvPr>
            <p:ph type="title"/>
          </p:nvPr>
        </p:nvSpPr>
        <p:spPr/>
        <p:txBody>
          <a:bodyPr/>
          <a:lstStyle/>
          <a:p>
            <a:r>
              <a:rPr lang="en-IN" dirty="0"/>
              <a:t>Theme 3: Attitude towards Cybervetting</a:t>
            </a:r>
          </a:p>
        </p:txBody>
      </p:sp>
      <p:sp>
        <p:nvSpPr>
          <p:cNvPr id="3" name="Content Placeholder 2">
            <a:extLst>
              <a:ext uri="{FF2B5EF4-FFF2-40B4-BE49-F238E27FC236}">
                <a16:creationId xmlns:a16="http://schemas.microsoft.com/office/drawing/2014/main" id="{23C145AA-C46C-0C0B-19C4-860F3A0D8A3D}"/>
              </a:ext>
            </a:extLst>
          </p:cNvPr>
          <p:cNvSpPr>
            <a:spLocks noGrp="1"/>
          </p:cNvSpPr>
          <p:nvPr>
            <p:ph idx="1"/>
          </p:nvPr>
        </p:nvSpPr>
        <p:spPr/>
        <p:txBody>
          <a:bodyPr/>
          <a:lstStyle/>
          <a:p>
            <a:pPr marL="0" indent="0">
              <a:buNone/>
            </a:pPr>
            <a:r>
              <a:rPr lang="en-IN" b="1" dirty="0"/>
              <a:t>Subtheme 3a: Vetting Justice</a:t>
            </a:r>
          </a:p>
          <a:p>
            <a:pPr marL="0" indent="0">
              <a:buNone/>
            </a:pPr>
            <a:r>
              <a:rPr lang="en-GB" i="1" dirty="0"/>
              <a:t>…It is generally perceived neutral as it is a widely accepted process in recruitment in the current era of social media…. I am ok with it as </a:t>
            </a:r>
            <a:r>
              <a:rPr lang="en-GB" i="1" dirty="0" err="1"/>
              <a:t>thats</a:t>
            </a:r>
            <a:r>
              <a:rPr lang="en-GB" i="1" dirty="0"/>
              <a:t> what the trend is right now….</a:t>
            </a:r>
          </a:p>
          <a:p>
            <a:pPr marL="0" indent="0">
              <a:buNone/>
            </a:pPr>
            <a:endParaRPr lang="en-GB" i="1" dirty="0"/>
          </a:p>
          <a:p>
            <a:pPr marL="0" indent="0">
              <a:buNone/>
            </a:pPr>
            <a:r>
              <a:rPr lang="en-GB" i="1" dirty="0"/>
              <a:t>…… This practice has been seen to increase in the past two decades as internet became accessible to all. My perception about this practice is that its a very crucial step to complete before any employee is actually onboarded and forms an essential component for the ‘background check’ step overall……</a:t>
            </a:r>
          </a:p>
          <a:p>
            <a:pPr marL="0" indent="0">
              <a:buNone/>
            </a:pPr>
            <a:endParaRPr lang="en-GB" i="1" dirty="0"/>
          </a:p>
          <a:p>
            <a:pPr marL="0" indent="0">
              <a:buNone/>
            </a:pPr>
            <a:endParaRPr lang="en-IN" i="1" dirty="0"/>
          </a:p>
        </p:txBody>
      </p:sp>
    </p:spTree>
    <p:extLst>
      <p:ext uri="{BB962C8B-B14F-4D97-AF65-F5344CB8AC3E}">
        <p14:creationId xmlns:p14="http://schemas.microsoft.com/office/powerpoint/2010/main" val="219034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C13D-79B7-DE91-08FE-6839B465E1C9}"/>
              </a:ext>
            </a:extLst>
          </p:cNvPr>
          <p:cNvSpPr>
            <a:spLocks noGrp="1"/>
          </p:cNvSpPr>
          <p:nvPr>
            <p:ph type="title"/>
          </p:nvPr>
        </p:nvSpPr>
        <p:spPr/>
        <p:txBody>
          <a:bodyPr/>
          <a:lstStyle/>
          <a:p>
            <a:r>
              <a:rPr lang="en-IN" dirty="0"/>
              <a:t>Theme 3: Attitude towards Cybervetting</a:t>
            </a:r>
          </a:p>
        </p:txBody>
      </p:sp>
      <p:sp>
        <p:nvSpPr>
          <p:cNvPr id="3" name="Content Placeholder 2">
            <a:extLst>
              <a:ext uri="{FF2B5EF4-FFF2-40B4-BE49-F238E27FC236}">
                <a16:creationId xmlns:a16="http://schemas.microsoft.com/office/drawing/2014/main" id="{23C145AA-C46C-0C0B-19C4-860F3A0D8A3D}"/>
              </a:ext>
            </a:extLst>
          </p:cNvPr>
          <p:cNvSpPr>
            <a:spLocks noGrp="1"/>
          </p:cNvSpPr>
          <p:nvPr>
            <p:ph idx="1"/>
          </p:nvPr>
        </p:nvSpPr>
        <p:spPr/>
        <p:txBody>
          <a:bodyPr>
            <a:normAutofit fontScale="85000" lnSpcReduction="20000"/>
          </a:bodyPr>
          <a:lstStyle/>
          <a:p>
            <a:pPr marL="0" indent="0">
              <a:buNone/>
            </a:pPr>
            <a:r>
              <a:rPr lang="en-IN" b="1" dirty="0"/>
              <a:t>Subtheme 3b: Privacy Invasion</a:t>
            </a:r>
          </a:p>
          <a:p>
            <a:pPr marL="0" indent="0">
              <a:buNone/>
            </a:pPr>
            <a:r>
              <a:rPr lang="en-IN" dirty="0"/>
              <a:t>Qs: </a:t>
            </a:r>
            <a:r>
              <a:rPr lang="en-GB" dirty="0"/>
              <a:t>4.	Should employers disclose to candidates beforehand that their social media profile will be accessed by the recruitment team as a part of the recruitment process? Or, is it justified to conduct Cybervetting in a stealthy manner? Kindly share your thoughts in this regard. </a:t>
            </a:r>
          </a:p>
          <a:p>
            <a:pPr marL="0" indent="0">
              <a:buNone/>
            </a:pPr>
            <a:endParaRPr lang="en-IN" dirty="0"/>
          </a:p>
          <a:p>
            <a:pPr marL="0" indent="0">
              <a:buNone/>
            </a:pPr>
            <a:r>
              <a:rPr lang="en-GB" i="1" dirty="0"/>
              <a:t>"Using Cyber-vetting in recruitment raises ethical concerns because it involves delving into candidates' personal online activities, which may infringe on their privacy. It's important to balance the need for thorough evaluation with respect for individuals' digital autonomy and rights.“</a:t>
            </a:r>
          </a:p>
          <a:p>
            <a:pPr marL="0" indent="0">
              <a:buNone/>
            </a:pPr>
            <a:endParaRPr lang="en-GB" i="1" dirty="0"/>
          </a:p>
          <a:p>
            <a:pPr marL="0" indent="0">
              <a:buNone/>
            </a:pPr>
            <a:r>
              <a:rPr lang="en-GB" i="1" dirty="0"/>
              <a:t>"I believe cyber vetting is a wrong given the fact that a person's personal life and professional life are completely different, hence making a professional decision based on someone's personal time to is not acceptable."</a:t>
            </a:r>
          </a:p>
          <a:p>
            <a:pPr marL="0" indent="0">
              <a:buNone/>
            </a:pPr>
            <a:endParaRPr lang="en-IN" i="1" dirty="0"/>
          </a:p>
        </p:txBody>
      </p:sp>
    </p:spTree>
    <p:extLst>
      <p:ext uri="{BB962C8B-B14F-4D97-AF65-F5344CB8AC3E}">
        <p14:creationId xmlns:p14="http://schemas.microsoft.com/office/powerpoint/2010/main" val="117453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C13D-79B7-DE91-08FE-6839B465E1C9}"/>
              </a:ext>
            </a:extLst>
          </p:cNvPr>
          <p:cNvSpPr>
            <a:spLocks noGrp="1"/>
          </p:cNvSpPr>
          <p:nvPr>
            <p:ph type="title"/>
          </p:nvPr>
        </p:nvSpPr>
        <p:spPr/>
        <p:txBody>
          <a:bodyPr/>
          <a:lstStyle/>
          <a:p>
            <a:r>
              <a:rPr lang="en-IN" dirty="0"/>
              <a:t>Theme 3: Attitude towards Cybervetting</a:t>
            </a:r>
          </a:p>
        </p:txBody>
      </p:sp>
      <p:sp>
        <p:nvSpPr>
          <p:cNvPr id="3" name="Content Placeholder 2">
            <a:extLst>
              <a:ext uri="{FF2B5EF4-FFF2-40B4-BE49-F238E27FC236}">
                <a16:creationId xmlns:a16="http://schemas.microsoft.com/office/drawing/2014/main" id="{23C145AA-C46C-0C0B-19C4-860F3A0D8A3D}"/>
              </a:ext>
            </a:extLst>
          </p:cNvPr>
          <p:cNvSpPr>
            <a:spLocks noGrp="1"/>
          </p:cNvSpPr>
          <p:nvPr>
            <p:ph idx="1"/>
          </p:nvPr>
        </p:nvSpPr>
        <p:spPr/>
        <p:txBody>
          <a:bodyPr>
            <a:normAutofit/>
          </a:bodyPr>
          <a:lstStyle/>
          <a:p>
            <a:pPr marL="0" indent="0">
              <a:buNone/>
            </a:pPr>
            <a:r>
              <a:rPr lang="en-IN" b="1" dirty="0"/>
              <a:t>Subtheme 3c: Validity of Vetting</a:t>
            </a:r>
          </a:p>
          <a:p>
            <a:pPr marL="0" indent="0">
              <a:buNone/>
            </a:pPr>
            <a:endParaRPr lang="en-IN" i="1" dirty="0"/>
          </a:p>
          <a:p>
            <a:pPr marL="0" indent="0">
              <a:buNone/>
            </a:pPr>
            <a:r>
              <a:rPr lang="en-GB" i="1" dirty="0"/>
              <a:t>….This can be outsourced to an agency and can be probably done in a very professional way…..A lot of candidates might not be comfortable with the process if only the employer is involved in the Cybervetting process…..</a:t>
            </a:r>
            <a:endParaRPr lang="en-IN" i="1" dirty="0"/>
          </a:p>
        </p:txBody>
      </p:sp>
    </p:spTree>
    <p:extLst>
      <p:ext uri="{BB962C8B-B14F-4D97-AF65-F5344CB8AC3E}">
        <p14:creationId xmlns:p14="http://schemas.microsoft.com/office/powerpoint/2010/main" val="367581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DED7B-51AA-A196-824A-92CFFACCA106}"/>
              </a:ext>
            </a:extLst>
          </p:cNvPr>
          <p:cNvSpPr>
            <a:spLocks noGrp="1"/>
          </p:cNvSpPr>
          <p:nvPr>
            <p:ph type="title"/>
          </p:nvPr>
        </p:nvSpPr>
        <p:spPr>
          <a:xfrm>
            <a:off x="4654296" y="329184"/>
            <a:ext cx="6894576" cy="1783080"/>
          </a:xfrm>
        </p:spPr>
        <p:txBody>
          <a:bodyPr anchor="b">
            <a:normAutofit/>
          </a:bodyPr>
          <a:lstStyle/>
          <a:p>
            <a:r>
              <a:rPr lang="en-IN" sz="5400"/>
              <a:t>Flow of Presentation</a:t>
            </a:r>
          </a:p>
        </p:txBody>
      </p:sp>
      <p:pic>
        <p:nvPicPr>
          <p:cNvPr id="5" name="Picture 4" descr="People working on ideas">
            <a:extLst>
              <a:ext uri="{FF2B5EF4-FFF2-40B4-BE49-F238E27FC236}">
                <a16:creationId xmlns:a16="http://schemas.microsoft.com/office/drawing/2014/main" id="{B51B81B3-876F-2195-6B1C-5BFD2BA7B9DB}"/>
              </a:ext>
            </a:extLst>
          </p:cNvPr>
          <p:cNvPicPr>
            <a:picLocks noChangeAspect="1"/>
          </p:cNvPicPr>
          <p:nvPr/>
        </p:nvPicPr>
        <p:blipFill rotWithShape="1">
          <a:blip r:embed="rId2"/>
          <a:srcRect l="26661" r="3463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D112A3-D586-930C-5905-E48052915402}"/>
              </a:ext>
            </a:extLst>
          </p:cNvPr>
          <p:cNvSpPr>
            <a:spLocks noGrp="1"/>
          </p:cNvSpPr>
          <p:nvPr>
            <p:ph idx="1"/>
          </p:nvPr>
        </p:nvSpPr>
        <p:spPr>
          <a:xfrm>
            <a:off x="4654296" y="2706624"/>
            <a:ext cx="6894576" cy="3483864"/>
          </a:xfrm>
        </p:spPr>
        <p:txBody>
          <a:bodyPr>
            <a:normAutofit/>
          </a:bodyPr>
          <a:lstStyle/>
          <a:p>
            <a:r>
              <a:rPr lang="en-IN" sz="2200"/>
              <a:t>Rationale</a:t>
            </a:r>
          </a:p>
          <a:p>
            <a:r>
              <a:rPr lang="en-IN" sz="2200"/>
              <a:t>Introducing study constructs</a:t>
            </a:r>
          </a:p>
          <a:p>
            <a:r>
              <a:rPr lang="en-IN" sz="2200"/>
              <a:t>Theoretical framework</a:t>
            </a:r>
          </a:p>
          <a:p>
            <a:r>
              <a:rPr lang="en-IN" sz="2200"/>
              <a:t>Research Method</a:t>
            </a:r>
          </a:p>
          <a:p>
            <a:r>
              <a:rPr lang="en-IN" sz="2200"/>
              <a:t>Data Analysis</a:t>
            </a:r>
          </a:p>
          <a:p>
            <a:r>
              <a:rPr lang="en-IN" sz="2200"/>
              <a:t>Findings</a:t>
            </a:r>
          </a:p>
          <a:p>
            <a:r>
              <a:rPr lang="en-IN" sz="2200"/>
              <a:t>Implications</a:t>
            </a:r>
          </a:p>
          <a:p>
            <a:r>
              <a:rPr lang="en-IN" sz="2200"/>
              <a:t>Limitations and future directions</a:t>
            </a:r>
          </a:p>
        </p:txBody>
      </p:sp>
    </p:spTree>
    <p:extLst>
      <p:ext uri="{BB962C8B-B14F-4D97-AF65-F5344CB8AC3E}">
        <p14:creationId xmlns:p14="http://schemas.microsoft.com/office/powerpoint/2010/main" val="145376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BD53-B6C3-EF21-1FEE-830C26184787}"/>
              </a:ext>
            </a:extLst>
          </p:cNvPr>
          <p:cNvSpPr>
            <a:spLocks noGrp="1"/>
          </p:cNvSpPr>
          <p:nvPr>
            <p:ph type="title"/>
          </p:nvPr>
        </p:nvSpPr>
        <p:spPr/>
        <p:txBody>
          <a:bodyPr/>
          <a:lstStyle/>
          <a:p>
            <a:r>
              <a:rPr lang="en-IN" dirty="0"/>
              <a:t>Theme 4: Cyberfaking Style / Approach </a:t>
            </a:r>
          </a:p>
        </p:txBody>
      </p:sp>
      <p:sp>
        <p:nvSpPr>
          <p:cNvPr id="3" name="Content Placeholder 2">
            <a:extLst>
              <a:ext uri="{FF2B5EF4-FFF2-40B4-BE49-F238E27FC236}">
                <a16:creationId xmlns:a16="http://schemas.microsoft.com/office/drawing/2014/main" id="{EE473B8D-055F-F19F-BAC0-5A9A37A42715}"/>
              </a:ext>
            </a:extLst>
          </p:cNvPr>
          <p:cNvSpPr>
            <a:spLocks noGrp="1"/>
          </p:cNvSpPr>
          <p:nvPr>
            <p:ph idx="1"/>
          </p:nvPr>
        </p:nvSpPr>
        <p:spPr>
          <a:xfrm>
            <a:off x="838199" y="1825625"/>
            <a:ext cx="10842171" cy="4351338"/>
          </a:xfrm>
        </p:spPr>
        <p:txBody>
          <a:bodyPr>
            <a:normAutofit fontScale="92500" lnSpcReduction="10000"/>
          </a:bodyPr>
          <a:lstStyle/>
          <a:p>
            <a:pPr marL="0" indent="0">
              <a:buNone/>
            </a:pPr>
            <a:r>
              <a:rPr lang="en-IN" b="1" dirty="0"/>
              <a:t>Sub-theme 4a: Defensive Cyberfaking Intention</a:t>
            </a:r>
          </a:p>
          <a:p>
            <a:pPr marL="0" indent="0">
              <a:buNone/>
            </a:pPr>
            <a:r>
              <a:rPr lang="en-IN" dirty="0"/>
              <a:t>Qs</a:t>
            </a:r>
            <a:r>
              <a:rPr lang="en-GB" dirty="0"/>
              <a:t>: If employers can resort to Cybervetting, then it is justified for jobseekers to fake their online profiles. Share your views on this statement.</a:t>
            </a:r>
          </a:p>
          <a:p>
            <a:pPr marL="0" indent="0">
              <a:buNone/>
            </a:pPr>
            <a:r>
              <a:rPr lang="en-GB" dirty="0"/>
              <a:t> </a:t>
            </a:r>
            <a:endParaRPr lang="en-IN" dirty="0"/>
          </a:p>
          <a:p>
            <a:pPr marL="0" indent="0">
              <a:buNone/>
            </a:pPr>
            <a:r>
              <a:rPr lang="en-GB" i="1" dirty="0"/>
              <a:t>….Might be helpful in the hiring process by the HR, but a candidate might falsify their own information and the info gathered from social media may not be very reliable……</a:t>
            </a:r>
          </a:p>
          <a:p>
            <a:pPr marL="0" indent="0">
              <a:buNone/>
            </a:pPr>
            <a:endParaRPr lang="en-GB" i="1" dirty="0"/>
          </a:p>
          <a:p>
            <a:pPr marL="0" indent="0">
              <a:buNone/>
            </a:pPr>
            <a:r>
              <a:rPr lang="en-GB" i="1" dirty="0"/>
              <a:t>…..this forces me to over sell myself on LinkedIn and there is too much pressure to have LinkedIn profile and expectations of sharing all my professional success and this creates too much stress on my mind…</a:t>
            </a:r>
            <a:endParaRPr lang="en-IN" i="1" dirty="0"/>
          </a:p>
        </p:txBody>
      </p:sp>
    </p:spTree>
    <p:extLst>
      <p:ext uri="{BB962C8B-B14F-4D97-AF65-F5344CB8AC3E}">
        <p14:creationId xmlns:p14="http://schemas.microsoft.com/office/powerpoint/2010/main" val="140560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38FD-5AE0-41F4-9E9E-FF517C057B6D}"/>
              </a:ext>
            </a:extLst>
          </p:cNvPr>
          <p:cNvSpPr>
            <a:spLocks noGrp="1"/>
          </p:cNvSpPr>
          <p:nvPr>
            <p:ph type="title"/>
          </p:nvPr>
        </p:nvSpPr>
        <p:spPr/>
        <p:txBody>
          <a:bodyPr/>
          <a:lstStyle/>
          <a:p>
            <a:r>
              <a:rPr lang="en-IN" dirty="0"/>
              <a:t>Theme 4 (</a:t>
            </a:r>
            <a:r>
              <a:rPr lang="en-IN" dirty="0" err="1"/>
              <a:t>contd</a:t>
            </a:r>
            <a:r>
              <a:rPr lang="en-IN" dirty="0"/>
              <a:t>…)</a:t>
            </a:r>
          </a:p>
        </p:txBody>
      </p:sp>
      <p:sp>
        <p:nvSpPr>
          <p:cNvPr id="3" name="Content Placeholder 2">
            <a:extLst>
              <a:ext uri="{FF2B5EF4-FFF2-40B4-BE49-F238E27FC236}">
                <a16:creationId xmlns:a16="http://schemas.microsoft.com/office/drawing/2014/main" id="{A8D84B49-C8FE-34E1-430E-C499B55C165B}"/>
              </a:ext>
            </a:extLst>
          </p:cNvPr>
          <p:cNvSpPr>
            <a:spLocks noGrp="1"/>
          </p:cNvSpPr>
          <p:nvPr>
            <p:ph idx="1"/>
          </p:nvPr>
        </p:nvSpPr>
        <p:spPr/>
        <p:txBody>
          <a:bodyPr>
            <a:normAutofit/>
          </a:bodyPr>
          <a:lstStyle/>
          <a:p>
            <a:r>
              <a:rPr lang="en-IN" b="1" dirty="0"/>
              <a:t>Sub-theme 4b: Assertive Honest Cyberfaking Intention</a:t>
            </a:r>
          </a:p>
          <a:p>
            <a:pPr marL="0" indent="0">
              <a:buNone/>
            </a:pPr>
            <a:r>
              <a:rPr lang="en-IN" dirty="0"/>
              <a:t>Qs: </a:t>
            </a:r>
            <a:r>
              <a:rPr lang="en-GB" dirty="0"/>
              <a:t>Cyber-vetting is forcing candidates to sugarcoat their social media profiles to present themselves as more desirable to employers. Have you resorted to any such strategy? If yes, kindly share your experience discretely and also elaborate on how are you may have benefited in your job search from such activities?</a:t>
            </a:r>
            <a:endParaRPr lang="en-IN" dirty="0"/>
          </a:p>
          <a:p>
            <a:pPr marL="0" indent="0">
              <a:buNone/>
            </a:pPr>
            <a:r>
              <a:rPr lang="en-GB" i="1" dirty="0"/>
              <a:t>“No. In fact, I try to be as honest as possible because if something I don't know, I should not highlight that. Else that can show unprofessionalism and </a:t>
            </a:r>
            <a:r>
              <a:rPr lang="en-GB" i="1" dirty="0" err="1"/>
              <a:t>boasty</a:t>
            </a:r>
            <a:r>
              <a:rPr lang="en-GB" i="1" dirty="0"/>
              <a:t> personality which are not desired in the corporate world. "</a:t>
            </a:r>
            <a:r>
              <a:rPr lang="en-IN" i="1" dirty="0"/>
              <a:t> </a:t>
            </a:r>
          </a:p>
        </p:txBody>
      </p:sp>
    </p:spTree>
    <p:extLst>
      <p:ext uri="{BB962C8B-B14F-4D97-AF65-F5344CB8AC3E}">
        <p14:creationId xmlns:p14="http://schemas.microsoft.com/office/powerpoint/2010/main" val="44495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AE7B-A6CB-C8EF-3E88-F09C3358887A}"/>
              </a:ext>
            </a:extLst>
          </p:cNvPr>
          <p:cNvSpPr>
            <a:spLocks noGrp="1"/>
          </p:cNvSpPr>
          <p:nvPr>
            <p:ph type="title"/>
          </p:nvPr>
        </p:nvSpPr>
        <p:spPr/>
        <p:txBody>
          <a:bodyPr/>
          <a:lstStyle/>
          <a:p>
            <a:r>
              <a:rPr lang="en-IN" dirty="0"/>
              <a:t>Findings from Study 1</a:t>
            </a:r>
          </a:p>
        </p:txBody>
      </p:sp>
      <p:sp>
        <p:nvSpPr>
          <p:cNvPr id="3" name="Content Placeholder 2">
            <a:extLst>
              <a:ext uri="{FF2B5EF4-FFF2-40B4-BE49-F238E27FC236}">
                <a16:creationId xmlns:a16="http://schemas.microsoft.com/office/drawing/2014/main" id="{64E581B4-34C2-9B42-12F1-2A666C6EC8B5}"/>
              </a:ext>
            </a:extLst>
          </p:cNvPr>
          <p:cNvSpPr>
            <a:spLocks noGrp="1"/>
          </p:cNvSpPr>
          <p:nvPr>
            <p:ph idx="1"/>
          </p:nvPr>
        </p:nvSpPr>
        <p:spPr/>
        <p:txBody>
          <a:bodyPr/>
          <a:lstStyle/>
          <a:p>
            <a:r>
              <a:rPr lang="en-IN" dirty="0"/>
              <a:t>Cybervetting is accepted as a current trend among jobseekers</a:t>
            </a:r>
          </a:p>
          <a:p>
            <a:r>
              <a:rPr lang="en-IN" dirty="0"/>
              <a:t>Jobseekers mostly worried about the issue of privacy violation</a:t>
            </a:r>
          </a:p>
          <a:p>
            <a:r>
              <a:rPr lang="en-IN" dirty="0"/>
              <a:t>Also concerned about potential biased assessment of candidates</a:t>
            </a:r>
          </a:p>
          <a:p>
            <a:r>
              <a:rPr lang="en-IN" dirty="0"/>
              <a:t>Several respondents stated that they may resort to defensive or honest impression management tactics </a:t>
            </a:r>
          </a:p>
          <a:p>
            <a:endParaRPr lang="en-IN" dirty="0"/>
          </a:p>
        </p:txBody>
      </p:sp>
    </p:spTree>
    <p:extLst>
      <p:ext uri="{BB962C8B-B14F-4D97-AF65-F5344CB8AC3E}">
        <p14:creationId xmlns:p14="http://schemas.microsoft.com/office/powerpoint/2010/main" val="151203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3A75F-1ACE-CFF4-F466-335119FB9108}"/>
              </a:ext>
            </a:extLst>
          </p:cNvPr>
          <p:cNvSpPr>
            <a:spLocks noGrp="1"/>
          </p:cNvSpPr>
          <p:nvPr>
            <p:ph type="ctrTitle"/>
          </p:nvPr>
        </p:nvSpPr>
        <p:spPr>
          <a:xfrm>
            <a:off x="5297762" y="640080"/>
            <a:ext cx="6251110" cy="3566160"/>
          </a:xfrm>
        </p:spPr>
        <p:txBody>
          <a:bodyPr anchor="b">
            <a:normAutofit/>
          </a:bodyPr>
          <a:lstStyle/>
          <a:p>
            <a:pPr algn="l"/>
            <a:r>
              <a:rPr lang="en-IN" sz="5400"/>
              <a:t>Study 2</a:t>
            </a:r>
          </a:p>
        </p:txBody>
      </p:sp>
      <p:sp>
        <p:nvSpPr>
          <p:cNvPr id="3" name="Subtitle 2">
            <a:extLst>
              <a:ext uri="{FF2B5EF4-FFF2-40B4-BE49-F238E27FC236}">
                <a16:creationId xmlns:a16="http://schemas.microsoft.com/office/drawing/2014/main" id="{2A984EF9-A8DE-573D-C8FB-5C58ACBF4076}"/>
              </a:ext>
            </a:extLst>
          </p:cNvPr>
          <p:cNvSpPr>
            <a:spLocks noGrp="1"/>
          </p:cNvSpPr>
          <p:nvPr>
            <p:ph type="subTitle" idx="1"/>
          </p:nvPr>
        </p:nvSpPr>
        <p:spPr>
          <a:xfrm>
            <a:off x="5297760" y="4636008"/>
            <a:ext cx="6251111" cy="1572768"/>
          </a:xfrm>
        </p:spPr>
        <p:txBody>
          <a:bodyPr>
            <a:normAutofit/>
          </a:bodyPr>
          <a:lstStyle/>
          <a:p>
            <a:pPr algn="l"/>
            <a:r>
              <a:rPr lang="en-IN"/>
              <a:t>Impact of Cybervetting on applicant intention to fake their social media information and the subsequent impact on job search outcomes</a:t>
            </a:r>
          </a:p>
        </p:txBody>
      </p:sp>
      <p:pic>
        <p:nvPicPr>
          <p:cNvPr id="5" name="Picture 4">
            <a:extLst>
              <a:ext uri="{FF2B5EF4-FFF2-40B4-BE49-F238E27FC236}">
                <a16:creationId xmlns:a16="http://schemas.microsoft.com/office/drawing/2014/main" id="{318F81AC-B688-2FE6-05EF-87B582AD9EC8}"/>
              </a:ext>
            </a:extLst>
          </p:cNvPr>
          <p:cNvPicPr>
            <a:picLocks noChangeAspect="1"/>
          </p:cNvPicPr>
          <p:nvPr/>
        </p:nvPicPr>
        <p:blipFill rotWithShape="1">
          <a:blip r:embed="rId2"/>
          <a:srcRect l="18160" r="1392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5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E5F4-ABEB-17C3-6B00-83E3FF9AD841}"/>
              </a:ext>
            </a:extLst>
          </p:cNvPr>
          <p:cNvSpPr>
            <a:spLocks noGrp="1"/>
          </p:cNvSpPr>
          <p:nvPr>
            <p:ph type="title"/>
          </p:nvPr>
        </p:nvSpPr>
        <p:spPr>
          <a:xfrm>
            <a:off x="0" y="-298903"/>
            <a:ext cx="12083143" cy="1325563"/>
          </a:xfrm>
        </p:spPr>
        <p:txBody>
          <a:bodyPr/>
          <a:lstStyle/>
          <a:p>
            <a:pPr algn="ctr"/>
            <a:r>
              <a:rPr lang="en-IN" dirty="0">
                <a:latin typeface="Times New Roman" panose="02020603050405020304" pitchFamily="18" charset="0"/>
                <a:cs typeface="Times New Roman" panose="02020603050405020304" pitchFamily="18" charset="0"/>
              </a:rPr>
              <a:t>Impact of Cybervetting on Job Search Self-efficacy</a:t>
            </a:r>
          </a:p>
        </p:txBody>
      </p:sp>
      <p:sp>
        <p:nvSpPr>
          <p:cNvPr id="3" name="Content Placeholder 2">
            <a:extLst>
              <a:ext uri="{FF2B5EF4-FFF2-40B4-BE49-F238E27FC236}">
                <a16:creationId xmlns:a16="http://schemas.microsoft.com/office/drawing/2014/main" id="{137E6DCA-BDAE-9BB7-8331-7F6BD74AA0AD}"/>
              </a:ext>
            </a:extLst>
          </p:cNvPr>
          <p:cNvSpPr>
            <a:spLocks noGrp="1"/>
          </p:cNvSpPr>
          <p:nvPr>
            <p:ph idx="1"/>
          </p:nvPr>
        </p:nvSpPr>
        <p:spPr>
          <a:xfrm>
            <a:off x="1" y="715282"/>
            <a:ext cx="12192000" cy="4351338"/>
          </a:xfrm>
        </p:spPr>
        <p:txBody>
          <a:bodyPr>
            <a:noAutofit/>
          </a:bodyPr>
          <a:lstStyle/>
          <a:p>
            <a:r>
              <a:rPr lang="en-GB" dirty="0">
                <a:latin typeface="Times New Roman" panose="02020603050405020304" pitchFamily="18" charset="0"/>
                <a:cs typeface="Times New Roman" panose="02020603050405020304" pitchFamily="18" charset="0"/>
              </a:rPr>
              <a:t>Cybervetting often happens without the consent of jobseekers. </a:t>
            </a:r>
          </a:p>
          <a:p>
            <a:r>
              <a:rPr lang="en-GB" dirty="0">
                <a:latin typeface="Times New Roman" panose="02020603050405020304" pitchFamily="18" charset="0"/>
                <a:cs typeface="Times New Roman" panose="02020603050405020304" pitchFamily="18" charset="0"/>
              </a:rPr>
              <a:t>In certain situations, when companies seek permission for Cybervetting from jobseekers, applicants may not be able to refuse requests to share access details with an employer to their social media. </a:t>
            </a:r>
          </a:p>
          <a:p>
            <a:r>
              <a:rPr lang="en-GB" dirty="0">
                <a:latin typeface="Times New Roman" panose="02020603050405020304" pitchFamily="18" charset="0"/>
                <a:cs typeface="Times New Roman" panose="02020603050405020304" pitchFamily="18" charset="0"/>
              </a:rPr>
              <a:t>In other words, applicants may feel forced to comply if they want to have the position they apply for. </a:t>
            </a:r>
          </a:p>
          <a:p>
            <a:r>
              <a:rPr lang="en-GB" dirty="0">
                <a:latin typeface="Times New Roman" panose="02020603050405020304" pitchFamily="18" charset="0"/>
                <a:cs typeface="Times New Roman" panose="02020603050405020304" pitchFamily="18" charset="0"/>
              </a:rPr>
              <a:t>As a result, employers have a distinct advantage of exploiting private social media information of jobseekers (Greenwood and De </a:t>
            </a:r>
            <a:r>
              <a:rPr lang="en-GB" dirty="0" err="1">
                <a:latin typeface="Times New Roman" panose="02020603050405020304" pitchFamily="18" charset="0"/>
                <a:cs typeface="Times New Roman" panose="02020603050405020304" pitchFamily="18" charset="0"/>
              </a:rPr>
              <a:t>Cieri</a:t>
            </a:r>
            <a:r>
              <a:rPr lang="en-GB" dirty="0">
                <a:latin typeface="Times New Roman" panose="02020603050405020304" pitchFamily="18" charset="0"/>
                <a:cs typeface="Times New Roman" panose="02020603050405020304" pitchFamily="18" charset="0"/>
              </a:rPr>
              <a:t>, 2007). </a:t>
            </a:r>
          </a:p>
          <a:p>
            <a:r>
              <a:rPr lang="en-IN" dirty="0">
                <a:latin typeface="Times New Roman" panose="02020603050405020304" pitchFamily="18" charset="0"/>
                <a:cs typeface="Times New Roman" panose="02020603050405020304" pitchFamily="18" charset="0"/>
              </a:rPr>
              <a:t>This may reduce the self-belief in jobseekers regarding their chances of getting placement since they may fear that Cybervetting will lead to unwanted information leak of information making their profiles less desirable to be shortlisted. </a:t>
            </a:r>
            <a:endParaRPr lang="en-IN"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3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173E-8DE2-9F54-9C35-5451CB00C8AD}"/>
              </a:ext>
            </a:extLst>
          </p:cNvPr>
          <p:cNvSpPr>
            <a:spLocks noGrp="1"/>
          </p:cNvSpPr>
          <p:nvPr>
            <p:ph type="title"/>
          </p:nvPr>
        </p:nvSpPr>
        <p:spPr/>
        <p:txBody>
          <a:bodyPr/>
          <a:lstStyle/>
          <a:p>
            <a:pPr algn="ctr"/>
            <a:r>
              <a:rPr lang="en-IN" dirty="0"/>
              <a:t>Job-search Self Efficacy</a:t>
            </a:r>
          </a:p>
        </p:txBody>
      </p:sp>
      <p:sp>
        <p:nvSpPr>
          <p:cNvPr id="3" name="Content Placeholder 2">
            <a:extLst>
              <a:ext uri="{FF2B5EF4-FFF2-40B4-BE49-F238E27FC236}">
                <a16:creationId xmlns:a16="http://schemas.microsoft.com/office/drawing/2014/main" id="{614A9C1F-111D-1543-105F-4AEC84500D74}"/>
              </a:ext>
            </a:extLst>
          </p:cNvPr>
          <p:cNvSpPr>
            <a:spLocks noGrp="1"/>
          </p:cNvSpPr>
          <p:nvPr>
            <p:ph idx="1"/>
          </p:nvPr>
        </p:nvSpPr>
        <p:spPr/>
        <p:txBody>
          <a:bodyPr>
            <a:normAutofit fontScale="92500" lnSpcReduction="10000"/>
          </a:bodyPr>
          <a:lstStyle/>
          <a:p>
            <a:r>
              <a:rPr lang="en-GB" b="0" i="0" dirty="0">
                <a:solidFill>
                  <a:srgbClr val="1F1F1F"/>
                </a:solidFill>
                <a:effectLst/>
                <a:latin typeface="ElsevierGulliver"/>
              </a:rPr>
              <a:t>Job search self-efficacy (JSSE) refers to the belief that one can successfully perform specific job search </a:t>
            </a:r>
            <a:r>
              <a:rPr lang="en-GB" b="0" i="0" dirty="0" err="1">
                <a:solidFill>
                  <a:srgbClr val="1F1F1F"/>
                </a:solidFill>
                <a:effectLst/>
                <a:latin typeface="ElsevierGulliver"/>
              </a:rPr>
              <a:t>behaviors</a:t>
            </a:r>
            <a:r>
              <a:rPr lang="en-GB" b="0" i="0" dirty="0">
                <a:solidFill>
                  <a:srgbClr val="1F1F1F"/>
                </a:solidFill>
                <a:effectLst/>
                <a:latin typeface="ElsevierGulliver"/>
              </a:rPr>
              <a:t> and obtain employment (Saks &amp; </a:t>
            </a:r>
            <a:r>
              <a:rPr lang="en-GB" b="0" i="0" dirty="0" err="1">
                <a:solidFill>
                  <a:srgbClr val="1F1F1F"/>
                </a:solidFill>
                <a:effectLst/>
                <a:latin typeface="ElsevierGulliver"/>
              </a:rPr>
              <a:t>Ashforth</a:t>
            </a:r>
            <a:r>
              <a:rPr lang="en-GB" b="0" i="0" dirty="0">
                <a:solidFill>
                  <a:srgbClr val="1F1F1F"/>
                </a:solidFill>
                <a:effectLst/>
                <a:latin typeface="ElsevierGulliver"/>
              </a:rPr>
              <a:t>, 1999).</a:t>
            </a:r>
          </a:p>
          <a:p>
            <a:r>
              <a:rPr lang="en-GB" dirty="0">
                <a:solidFill>
                  <a:srgbClr val="1F1F1F"/>
                </a:solidFill>
                <a:latin typeface="ElsevierGulliver"/>
              </a:rPr>
              <a:t>S</a:t>
            </a:r>
            <a:r>
              <a:rPr lang="en-GB" b="0" i="0" dirty="0">
                <a:solidFill>
                  <a:srgbClr val="1F1F1F"/>
                </a:solidFill>
                <a:effectLst/>
                <a:latin typeface="ElsevierGulliver"/>
              </a:rPr>
              <a:t>tudies have found that JSSE predicts job search </a:t>
            </a:r>
            <a:r>
              <a:rPr lang="en-GB" b="0" i="0" dirty="0" err="1">
                <a:solidFill>
                  <a:srgbClr val="1F1F1F"/>
                </a:solidFill>
                <a:effectLst/>
                <a:latin typeface="ElsevierGulliver"/>
              </a:rPr>
              <a:t>behavior</a:t>
            </a:r>
            <a:r>
              <a:rPr lang="en-GB" b="0" i="0" dirty="0">
                <a:solidFill>
                  <a:srgbClr val="1F1F1F"/>
                </a:solidFill>
                <a:effectLst/>
                <a:latin typeface="ElsevierGulliver"/>
              </a:rPr>
              <a:t> and job search outcomes (e.g., Brown et al., 2006, </a:t>
            </a:r>
            <a:r>
              <a:rPr lang="en-GB" b="0" i="0" dirty="0" err="1">
                <a:solidFill>
                  <a:srgbClr val="1F1F1F"/>
                </a:solidFill>
                <a:effectLst/>
                <a:latin typeface="ElsevierGulliver"/>
              </a:rPr>
              <a:t>Côté</a:t>
            </a:r>
            <a:r>
              <a:rPr lang="en-GB" b="0" i="0" dirty="0">
                <a:solidFill>
                  <a:srgbClr val="1F1F1F"/>
                </a:solidFill>
                <a:effectLst/>
                <a:latin typeface="ElsevierGulliver"/>
              </a:rPr>
              <a:t> et al., 2006, Saks, 2006, Saks and </a:t>
            </a:r>
            <a:r>
              <a:rPr lang="en-GB" b="0" i="0" dirty="0" err="1">
                <a:solidFill>
                  <a:srgbClr val="1F1F1F"/>
                </a:solidFill>
                <a:effectLst/>
                <a:latin typeface="ElsevierGulliver"/>
              </a:rPr>
              <a:t>Ashforth</a:t>
            </a:r>
            <a:r>
              <a:rPr lang="en-GB" b="0" i="0" dirty="0">
                <a:solidFill>
                  <a:srgbClr val="1F1F1F"/>
                </a:solidFill>
                <a:effectLst/>
                <a:latin typeface="ElsevierGulliver"/>
              </a:rPr>
              <a:t>, 1999, Saks and </a:t>
            </a:r>
            <a:r>
              <a:rPr lang="en-GB" b="0" i="0" dirty="0" err="1">
                <a:solidFill>
                  <a:srgbClr val="1F1F1F"/>
                </a:solidFill>
                <a:effectLst/>
                <a:latin typeface="ElsevierGulliver"/>
              </a:rPr>
              <a:t>Ashforth</a:t>
            </a:r>
            <a:r>
              <a:rPr lang="en-GB" b="0" i="0" dirty="0">
                <a:solidFill>
                  <a:srgbClr val="1F1F1F"/>
                </a:solidFill>
                <a:effectLst/>
                <a:latin typeface="ElsevierGulliver"/>
              </a:rPr>
              <a:t>, 2000, </a:t>
            </a:r>
            <a:r>
              <a:rPr lang="en-GB" b="0" i="0" dirty="0" err="1">
                <a:solidFill>
                  <a:srgbClr val="1F1F1F"/>
                </a:solidFill>
                <a:effectLst/>
                <a:latin typeface="ElsevierGulliver"/>
              </a:rPr>
              <a:t>Wanberg</a:t>
            </a:r>
            <a:r>
              <a:rPr lang="en-GB" b="0" i="0" dirty="0">
                <a:solidFill>
                  <a:srgbClr val="1F1F1F"/>
                </a:solidFill>
                <a:effectLst/>
                <a:latin typeface="ElsevierGulliver"/>
              </a:rPr>
              <a:t> et al., 2005).</a:t>
            </a:r>
          </a:p>
          <a:p>
            <a:r>
              <a:rPr lang="en-GB" b="0" i="0" dirty="0">
                <a:solidFill>
                  <a:srgbClr val="1F1F1F"/>
                </a:solidFill>
                <a:effectLst/>
                <a:latin typeface="ElsevierGulliver"/>
              </a:rPr>
              <a:t>JSSE have been reported to predict job search intention, and job search intention is the main determinant of job search </a:t>
            </a:r>
            <a:r>
              <a:rPr lang="en-GB" b="0" i="0" dirty="0" err="1">
                <a:solidFill>
                  <a:srgbClr val="1F1F1F"/>
                </a:solidFill>
                <a:effectLst/>
                <a:latin typeface="ElsevierGulliver"/>
              </a:rPr>
              <a:t>behavior</a:t>
            </a:r>
            <a:r>
              <a:rPr lang="en-GB" b="0" i="0" dirty="0">
                <a:solidFill>
                  <a:srgbClr val="1F1F1F"/>
                </a:solidFill>
                <a:effectLst/>
                <a:latin typeface="ElsevierGulliver"/>
              </a:rPr>
              <a:t> (</a:t>
            </a:r>
            <a:r>
              <a:rPr lang="en-IN" b="0" i="0" dirty="0" err="1">
                <a:solidFill>
                  <a:srgbClr val="1F1F1F"/>
                </a:solidFill>
                <a:effectLst/>
                <a:latin typeface="ElsevierGulliver"/>
              </a:rPr>
              <a:t>Zikic</a:t>
            </a:r>
            <a:r>
              <a:rPr lang="en-IN" b="0" i="0" dirty="0">
                <a:solidFill>
                  <a:srgbClr val="1F1F1F"/>
                </a:solidFill>
                <a:effectLst/>
                <a:latin typeface="ElsevierGulliver"/>
              </a:rPr>
              <a:t> and Saks, 2009)</a:t>
            </a:r>
            <a:r>
              <a:rPr lang="en-GB" b="0" i="0" dirty="0">
                <a:solidFill>
                  <a:srgbClr val="1F1F1F"/>
                </a:solidFill>
                <a:effectLst/>
                <a:latin typeface="ElsevierGulliver"/>
              </a:rPr>
              <a:t>.</a:t>
            </a:r>
          </a:p>
          <a:p>
            <a:r>
              <a:rPr lang="en-IN" dirty="0"/>
              <a:t>The reason JSSE is considered such an important precursor of job search intention and job search success can be clarified from Theory of Planned Behavior (Ajzen, 1991)</a:t>
            </a:r>
          </a:p>
        </p:txBody>
      </p:sp>
    </p:spTree>
    <p:extLst>
      <p:ext uri="{BB962C8B-B14F-4D97-AF65-F5344CB8AC3E}">
        <p14:creationId xmlns:p14="http://schemas.microsoft.com/office/powerpoint/2010/main" val="35396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F781-ED51-DD71-F4FD-E6176CF0D4DA}"/>
              </a:ext>
            </a:extLst>
          </p:cNvPr>
          <p:cNvSpPr>
            <a:spLocks noGrp="1"/>
          </p:cNvSpPr>
          <p:nvPr>
            <p:ph type="title"/>
          </p:nvPr>
        </p:nvSpPr>
        <p:spPr/>
        <p:txBody>
          <a:bodyPr/>
          <a:lstStyle/>
          <a:p>
            <a:pPr algn="ctr"/>
            <a:r>
              <a:rPr lang="en-IN" dirty="0"/>
              <a:t>THEORY OF PLANNED BEHAVIOR</a:t>
            </a:r>
          </a:p>
        </p:txBody>
      </p:sp>
      <p:sp>
        <p:nvSpPr>
          <p:cNvPr id="3" name="Content Placeholder 2">
            <a:extLst>
              <a:ext uri="{FF2B5EF4-FFF2-40B4-BE49-F238E27FC236}">
                <a16:creationId xmlns:a16="http://schemas.microsoft.com/office/drawing/2014/main" id="{6944D518-9F13-4241-BE79-C84E2217EB37}"/>
              </a:ext>
            </a:extLst>
          </p:cNvPr>
          <p:cNvSpPr>
            <a:spLocks noGrp="1"/>
          </p:cNvSpPr>
          <p:nvPr>
            <p:ph idx="1"/>
          </p:nvPr>
        </p:nvSpPr>
        <p:spPr/>
        <p:txBody>
          <a:bodyPr>
            <a:normAutofit fontScale="92500" lnSpcReduction="10000"/>
          </a:bodyPr>
          <a:lstStyle/>
          <a:p>
            <a:r>
              <a:rPr lang="en-GB" b="0" i="0" dirty="0">
                <a:solidFill>
                  <a:srgbClr val="1F1F1F"/>
                </a:solidFill>
                <a:effectLst/>
                <a:latin typeface="ElsevierGulliver"/>
              </a:rPr>
              <a:t>According to the TPB, an individual's intention to engage in a </a:t>
            </a:r>
            <a:r>
              <a:rPr lang="en-GB" b="0" i="0" dirty="0" err="1">
                <a:solidFill>
                  <a:srgbClr val="1F1F1F"/>
                </a:solidFill>
                <a:effectLst/>
                <a:latin typeface="ElsevierGulliver"/>
              </a:rPr>
              <a:t>behavior</a:t>
            </a:r>
            <a:r>
              <a:rPr lang="en-GB" b="0" i="0" dirty="0">
                <a:solidFill>
                  <a:srgbClr val="1F1F1F"/>
                </a:solidFill>
                <a:effectLst/>
                <a:latin typeface="ElsevierGulliver"/>
              </a:rPr>
              <a:t> is the main predictor of the </a:t>
            </a:r>
            <a:r>
              <a:rPr lang="en-GB" b="0" i="0" dirty="0" err="1">
                <a:solidFill>
                  <a:srgbClr val="1F1F1F"/>
                </a:solidFill>
                <a:effectLst/>
                <a:latin typeface="ElsevierGulliver"/>
              </a:rPr>
              <a:t>behavior</a:t>
            </a:r>
            <a:r>
              <a:rPr lang="en-GB" b="0" i="0" dirty="0">
                <a:solidFill>
                  <a:srgbClr val="1F1F1F"/>
                </a:solidFill>
                <a:effectLst/>
                <a:latin typeface="ElsevierGulliver"/>
              </a:rPr>
              <a:t> in question, </a:t>
            </a:r>
          </a:p>
          <a:p>
            <a:r>
              <a:rPr lang="en-GB" dirty="0">
                <a:solidFill>
                  <a:srgbClr val="1F1F1F"/>
                </a:solidFill>
                <a:latin typeface="ElsevierGulliver"/>
              </a:rPr>
              <a:t>O</a:t>
            </a:r>
            <a:r>
              <a:rPr lang="en-GB" b="0" i="0" dirty="0">
                <a:solidFill>
                  <a:srgbClr val="1F1F1F"/>
                </a:solidFill>
                <a:effectLst/>
                <a:latin typeface="ElsevierGulliver"/>
              </a:rPr>
              <a:t>ne's intention to engage in a specific </a:t>
            </a:r>
            <a:r>
              <a:rPr lang="en-GB" b="0" i="0" dirty="0" err="1">
                <a:solidFill>
                  <a:srgbClr val="1F1F1F"/>
                </a:solidFill>
                <a:effectLst/>
                <a:latin typeface="ElsevierGulliver"/>
              </a:rPr>
              <a:t>behavior</a:t>
            </a:r>
            <a:r>
              <a:rPr lang="en-GB" b="0" i="0" dirty="0">
                <a:solidFill>
                  <a:srgbClr val="1F1F1F"/>
                </a:solidFill>
                <a:effectLst/>
                <a:latin typeface="ElsevierGulliver"/>
              </a:rPr>
              <a:t> is a function of one's attitude toward the </a:t>
            </a:r>
            <a:r>
              <a:rPr lang="en-GB" b="0" i="0" dirty="0" err="1">
                <a:solidFill>
                  <a:srgbClr val="1F1F1F"/>
                </a:solidFill>
                <a:effectLst/>
                <a:latin typeface="ElsevierGulliver"/>
              </a:rPr>
              <a:t>behavior</a:t>
            </a:r>
            <a:r>
              <a:rPr lang="en-GB" b="0" i="0" dirty="0">
                <a:solidFill>
                  <a:srgbClr val="1F1F1F"/>
                </a:solidFill>
                <a:effectLst/>
                <a:latin typeface="ElsevierGulliver"/>
              </a:rPr>
              <a:t> (the extent to which a person has a positive or negative evaluation of the </a:t>
            </a:r>
            <a:r>
              <a:rPr lang="en-GB" b="0" i="0" dirty="0" err="1">
                <a:solidFill>
                  <a:srgbClr val="1F1F1F"/>
                </a:solidFill>
                <a:effectLst/>
                <a:latin typeface="ElsevierGulliver"/>
              </a:rPr>
              <a:t>behavior</a:t>
            </a:r>
            <a:r>
              <a:rPr lang="en-GB" b="0" i="0" dirty="0">
                <a:solidFill>
                  <a:srgbClr val="1F1F1F"/>
                </a:solidFill>
                <a:effectLst/>
                <a:latin typeface="ElsevierGulliver"/>
              </a:rPr>
              <a:t> </a:t>
            </a:r>
            <a:r>
              <a:rPr lang="en-GB" b="0" i="0" dirty="0" err="1">
                <a:solidFill>
                  <a:srgbClr val="1F1F1F"/>
                </a:solidFill>
                <a:effectLst/>
                <a:latin typeface="ElsevierGulliver"/>
              </a:rPr>
              <a:t>eg</a:t>
            </a:r>
            <a:r>
              <a:rPr lang="en-GB" b="0" i="0" dirty="0">
                <a:solidFill>
                  <a:srgbClr val="1F1F1F"/>
                </a:solidFill>
                <a:effectLst/>
                <a:latin typeface="ElsevierGulliver"/>
              </a:rPr>
              <a:t>: Cybervetting), subjective norm (perceived social pressure to perform or not to perform the </a:t>
            </a:r>
            <a:r>
              <a:rPr lang="en-GB" b="0" i="0" dirty="0" err="1">
                <a:solidFill>
                  <a:srgbClr val="1F1F1F"/>
                </a:solidFill>
                <a:effectLst/>
                <a:latin typeface="ElsevierGulliver"/>
              </a:rPr>
              <a:t>behavior</a:t>
            </a:r>
            <a:r>
              <a:rPr lang="en-GB" b="0" i="0" dirty="0">
                <a:solidFill>
                  <a:srgbClr val="1F1F1F"/>
                </a:solidFill>
                <a:effectLst/>
                <a:latin typeface="ElsevierGulliver"/>
              </a:rPr>
              <a:t>, i.e., </a:t>
            </a:r>
            <a:r>
              <a:rPr lang="en-GB" b="0" i="0" dirty="0" err="1">
                <a:solidFill>
                  <a:srgbClr val="1F1F1F"/>
                </a:solidFill>
                <a:effectLst/>
                <a:latin typeface="ElsevierGulliver"/>
              </a:rPr>
              <a:t>cyberfaking</a:t>
            </a:r>
            <a:r>
              <a:rPr lang="en-GB" b="0" i="0" dirty="0">
                <a:solidFill>
                  <a:srgbClr val="1F1F1F"/>
                </a:solidFill>
                <a:effectLst/>
                <a:latin typeface="ElsevierGulliver"/>
              </a:rPr>
              <a:t>), and perceived </a:t>
            </a:r>
            <a:r>
              <a:rPr lang="en-GB" b="0" i="0" dirty="0" err="1">
                <a:solidFill>
                  <a:srgbClr val="1F1F1F"/>
                </a:solidFill>
                <a:effectLst/>
                <a:latin typeface="ElsevierGulliver"/>
              </a:rPr>
              <a:t>behavioral</a:t>
            </a:r>
            <a:r>
              <a:rPr lang="en-GB" b="0" i="0" dirty="0">
                <a:solidFill>
                  <a:srgbClr val="1F1F1F"/>
                </a:solidFill>
                <a:effectLst/>
                <a:latin typeface="ElsevierGulliver"/>
              </a:rPr>
              <a:t> control which is usually operationalized as self-efficacy or one's confidence to perform the </a:t>
            </a:r>
            <a:r>
              <a:rPr lang="en-GB" b="0" i="0" dirty="0" err="1">
                <a:solidFill>
                  <a:srgbClr val="1F1F1F"/>
                </a:solidFill>
                <a:effectLst/>
                <a:latin typeface="ElsevierGulliver"/>
              </a:rPr>
              <a:t>behavior</a:t>
            </a:r>
            <a:r>
              <a:rPr lang="en-GB" b="0" i="0" dirty="0">
                <a:solidFill>
                  <a:srgbClr val="1F1F1F"/>
                </a:solidFill>
                <a:effectLst/>
                <a:latin typeface="ElsevierGulliver"/>
              </a:rPr>
              <a:t> (Ajzen, 1991).</a:t>
            </a:r>
          </a:p>
          <a:p>
            <a:r>
              <a:rPr lang="en-IN" dirty="0">
                <a:latin typeface="Times New Roman" panose="02020603050405020304" pitchFamily="18" charset="0"/>
                <a:cs typeface="Times New Roman" panose="02020603050405020304" pitchFamily="18" charset="0"/>
              </a:rPr>
              <a:t>Therefore, it is proposed that </a:t>
            </a:r>
          </a:p>
          <a:p>
            <a:pPr marL="0" indent="0">
              <a:buNone/>
            </a:pPr>
            <a:r>
              <a:rPr lang="en-IN" b="1" i="1" dirty="0">
                <a:latin typeface="Times New Roman" panose="02020603050405020304" pitchFamily="18" charset="0"/>
                <a:cs typeface="Times New Roman" panose="02020603050405020304" pitchFamily="18" charset="0"/>
              </a:rPr>
              <a:t>H1: Attitudes towards Cybervetting (justice, invasion, validity) reduces the job-search self-efficacy of jobseekers </a:t>
            </a:r>
          </a:p>
          <a:p>
            <a:endParaRPr lang="en-GB" b="0" i="0" dirty="0">
              <a:solidFill>
                <a:srgbClr val="1F1F1F"/>
              </a:solidFill>
              <a:effectLst/>
              <a:latin typeface="ElsevierGulliver"/>
            </a:endParaRPr>
          </a:p>
          <a:p>
            <a:pPr marL="0" indent="0">
              <a:buNone/>
            </a:pPr>
            <a:endParaRPr lang="en-IN" dirty="0"/>
          </a:p>
        </p:txBody>
      </p:sp>
    </p:spTree>
    <p:extLst>
      <p:ext uri="{BB962C8B-B14F-4D97-AF65-F5344CB8AC3E}">
        <p14:creationId xmlns:p14="http://schemas.microsoft.com/office/powerpoint/2010/main" val="179932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CEF0-A2BE-0792-49F0-F6876C2152DC}"/>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THEORETICAL BACKGROUND</a:t>
            </a:r>
          </a:p>
        </p:txBody>
      </p:sp>
      <p:sp>
        <p:nvSpPr>
          <p:cNvPr id="3" name="Content Placeholder 2">
            <a:extLst>
              <a:ext uri="{FF2B5EF4-FFF2-40B4-BE49-F238E27FC236}">
                <a16:creationId xmlns:a16="http://schemas.microsoft.com/office/drawing/2014/main" id="{F3AAA128-B3AC-0466-6FA9-A186869EF00B}"/>
              </a:ext>
            </a:extLst>
          </p:cNvPr>
          <p:cNvSpPr>
            <a:spLocks noGrp="1"/>
          </p:cNvSpPr>
          <p:nvPr>
            <p:ph idx="1"/>
          </p:nvPr>
        </p:nvSpPr>
        <p:spPr/>
        <p:txBody>
          <a:bodyPr>
            <a:normAutofit fontScale="92500" lnSpcReduction="10000"/>
          </a:bodyPr>
          <a:lstStyle/>
          <a:p>
            <a:r>
              <a:rPr lang="en-IN" dirty="0">
                <a:latin typeface="Times New Roman" panose="02020603050405020304" pitchFamily="18" charset="0"/>
                <a:cs typeface="Times New Roman" panose="02020603050405020304" pitchFamily="18" charset="0"/>
              </a:rPr>
              <a:t>The reason for jobseekers adopting cyber-faking in response to rising concern of Cybervetting may be explained through </a:t>
            </a:r>
            <a:r>
              <a:rPr lang="en-IN" b="1" dirty="0">
                <a:latin typeface="Times New Roman" panose="02020603050405020304" pitchFamily="18" charset="0"/>
                <a:cs typeface="Times New Roman" panose="02020603050405020304" pitchFamily="18" charset="0"/>
              </a:rPr>
              <a:t>Protection Motivation Theory </a:t>
            </a:r>
            <a:r>
              <a:rPr lang="en-IN" dirty="0">
                <a:latin typeface="Times New Roman" panose="02020603050405020304" pitchFamily="18" charset="0"/>
                <a:cs typeface="Times New Roman" panose="02020603050405020304" pitchFamily="18" charset="0"/>
              </a:rPr>
              <a:t>(Rogers, 1975)</a:t>
            </a:r>
          </a:p>
          <a:p>
            <a:r>
              <a:rPr lang="en-GB" dirty="0">
                <a:latin typeface="Times New Roman" panose="02020603050405020304" pitchFamily="18" charset="0"/>
                <a:cs typeface="Times New Roman" panose="02020603050405020304" pitchFamily="18" charset="0"/>
              </a:rPr>
              <a:t>Protection Motivation Theory was developed to explain how fear-arousing communications, or fear appeals, motivate behaviour by influencing cognition, attitude, intention, and behaviour (Rogers, 1975, 1983).</a:t>
            </a:r>
          </a:p>
          <a:p>
            <a:r>
              <a:rPr lang="en-GB" dirty="0">
                <a:latin typeface="Times New Roman" panose="02020603050405020304" pitchFamily="18" charset="0"/>
                <a:cs typeface="Times New Roman" panose="02020603050405020304" pitchFamily="18" charset="0"/>
              </a:rPr>
              <a:t>A fear appeal originates from a relevant threat and induces a response to mitigate the threat (Witte, 1992). </a:t>
            </a:r>
          </a:p>
          <a:p>
            <a:r>
              <a:rPr lang="en-GB" dirty="0">
                <a:latin typeface="Times New Roman" panose="02020603050405020304" pitchFamily="18" charset="0"/>
                <a:cs typeface="Times New Roman" panose="02020603050405020304" pitchFamily="18" charset="0"/>
              </a:rPr>
              <a:t>The underlying premise is that a relevant and substantial threat drives one to perform any retaliatory action against the fear appeal to prevent unwanted outcomes.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5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9B51-9C8A-F19D-73CB-7E4D64815442}"/>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Components of Fear Appeal</a:t>
            </a:r>
          </a:p>
        </p:txBody>
      </p:sp>
      <p:sp>
        <p:nvSpPr>
          <p:cNvPr id="4" name="Oval 3">
            <a:extLst>
              <a:ext uri="{FF2B5EF4-FFF2-40B4-BE49-F238E27FC236}">
                <a16:creationId xmlns:a16="http://schemas.microsoft.com/office/drawing/2014/main" id="{58A611D8-7D11-3D1E-538A-2BAAFCBA3E1C}"/>
              </a:ext>
            </a:extLst>
          </p:cNvPr>
          <p:cNvSpPr/>
          <p:nvPr/>
        </p:nvSpPr>
        <p:spPr>
          <a:xfrm>
            <a:off x="1992085" y="2873829"/>
            <a:ext cx="2340429" cy="14586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FEAR APPEAL</a:t>
            </a:r>
          </a:p>
        </p:txBody>
      </p:sp>
      <p:cxnSp>
        <p:nvCxnSpPr>
          <p:cNvPr id="6" name="Straight Arrow Connector 5">
            <a:extLst>
              <a:ext uri="{FF2B5EF4-FFF2-40B4-BE49-F238E27FC236}">
                <a16:creationId xmlns:a16="http://schemas.microsoft.com/office/drawing/2014/main" id="{07695C5A-DAE9-A238-D436-88184724ED73}"/>
              </a:ext>
            </a:extLst>
          </p:cNvPr>
          <p:cNvCxnSpPr>
            <a:cxnSpLocks/>
            <a:stCxn id="4" idx="6"/>
            <a:endCxn id="13" idx="1"/>
          </p:cNvCxnSpPr>
          <p:nvPr/>
        </p:nvCxnSpPr>
        <p:spPr>
          <a:xfrm flipV="1">
            <a:off x="4332514" y="1956710"/>
            <a:ext cx="2525486" cy="16464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5AE4214-26AE-FE00-1995-502A468F742F}"/>
              </a:ext>
            </a:extLst>
          </p:cNvPr>
          <p:cNvCxnSpPr>
            <a:stCxn id="4" idx="6"/>
          </p:cNvCxnSpPr>
          <p:nvPr/>
        </p:nvCxnSpPr>
        <p:spPr>
          <a:xfrm flipV="1">
            <a:off x="4332514" y="3145971"/>
            <a:ext cx="2525486" cy="457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754F965-D60E-ABAE-818F-D50D6D030AF5}"/>
              </a:ext>
            </a:extLst>
          </p:cNvPr>
          <p:cNvCxnSpPr/>
          <p:nvPr/>
        </p:nvCxnSpPr>
        <p:spPr>
          <a:xfrm>
            <a:off x="4332514" y="3739243"/>
            <a:ext cx="2492829" cy="7892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2B91211-5D93-67BF-A71F-2BA575AE3B25}"/>
              </a:ext>
            </a:extLst>
          </p:cNvPr>
          <p:cNvCxnSpPr/>
          <p:nvPr/>
        </p:nvCxnSpPr>
        <p:spPr>
          <a:xfrm>
            <a:off x="4267200" y="3721213"/>
            <a:ext cx="2362200" cy="1766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D083BEC3-78F0-BF12-504B-2D586B7A5A26}"/>
              </a:ext>
            </a:extLst>
          </p:cNvPr>
          <p:cNvSpPr/>
          <p:nvPr/>
        </p:nvSpPr>
        <p:spPr>
          <a:xfrm>
            <a:off x="6858000" y="1526724"/>
            <a:ext cx="3886200" cy="859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THE THREAT MAY HAVE DETRIMENTAL CONSEQUENCES</a:t>
            </a:r>
          </a:p>
        </p:txBody>
      </p:sp>
      <p:sp>
        <p:nvSpPr>
          <p:cNvPr id="14" name="Rectangle: Rounded Corners 13">
            <a:extLst>
              <a:ext uri="{FF2B5EF4-FFF2-40B4-BE49-F238E27FC236}">
                <a16:creationId xmlns:a16="http://schemas.microsoft.com/office/drawing/2014/main" id="{3FDAFAAE-AD6B-9252-BC9C-CBFA81859412}"/>
              </a:ext>
            </a:extLst>
          </p:cNvPr>
          <p:cNvSpPr/>
          <p:nvPr/>
        </p:nvSpPr>
        <p:spPr>
          <a:xfrm>
            <a:off x="6858000" y="2743201"/>
            <a:ext cx="3886200" cy="859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AN INDIVIDUAL IS SUSCEPTIBLE TO THE THREAT</a:t>
            </a:r>
          </a:p>
        </p:txBody>
      </p:sp>
      <p:sp>
        <p:nvSpPr>
          <p:cNvPr id="15" name="Rectangle: Rounded Corners 14">
            <a:extLst>
              <a:ext uri="{FF2B5EF4-FFF2-40B4-BE49-F238E27FC236}">
                <a16:creationId xmlns:a16="http://schemas.microsoft.com/office/drawing/2014/main" id="{6FF7E123-836F-0C1C-7731-66F9AAF71DC7}"/>
              </a:ext>
            </a:extLst>
          </p:cNvPr>
          <p:cNvSpPr/>
          <p:nvPr/>
        </p:nvSpPr>
        <p:spPr>
          <a:xfrm>
            <a:off x="6825343" y="4098472"/>
            <a:ext cx="3886200" cy="859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THERE IS A WAY TO AVOID THE THREAT</a:t>
            </a:r>
          </a:p>
        </p:txBody>
      </p:sp>
      <p:sp>
        <p:nvSpPr>
          <p:cNvPr id="16" name="Rectangle: Rounded Corners 15">
            <a:extLst>
              <a:ext uri="{FF2B5EF4-FFF2-40B4-BE49-F238E27FC236}">
                <a16:creationId xmlns:a16="http://schemas.microsoft.com/office/drawing/2014/main" id="{4EE28CA4-8E17-7652-7760-4EDBFCBBD12A}"/>
              </a:ext>
            </a:extLst>
          </p:cNvPr>
          <p:cNvSpPr/>
          <p:nvPr/>
        </p:nvSpPr>
        <p:spPr>
          <a:xfrm>
            <a:off x="6629400" y="5176155"/>
            <a:ext cx="4495800" cy="859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THREAT MAY BE AVOIDED BY FOLLOWING THE RECOMMENDATION AGAINST THE FEAR APPEAL</a:t>
            </a:r>
          </a:p>
        </p:txBody>
      </p:sp>
      <p:sp>
        <p:nvSpPr>
          <p:cNvPr id="19" name="TextBox 18">
            <a:extLst>
              <a:ext uri="{FF2B5EF4-FFF2-40B4-BE49-F238E27FC236}">
                <a16:creationId xmlns:a16="http://schemas.microsoft.com/office/drawing/2014/main" id="{D9F64B61-5491-CB15-9B6A-2378B7EF36FD}"/>
              </a:ext>
            </a:extLst>
          </p:cNvPr>
          <p:cNvSpPr txBox="1"/>
          <p:nvPr/>
        </p:nvSpPr>
        <p:spPr>
          <a:xfrm>
            <a:off x="838200" y="6253838"/>
            <a:ext cx="10515600" cy="646331"/>
          </a:xfrm>
          <a:prstGeom prst="rect">
            <a:avLst/>
          </a:prstGeom>
          <a:noFill/>
        </p:spPr>
        <p:txBody>
          <a:bodyPr wrap="square">
            <a:spAutoFit/>
          </a:bodyPr>
          <a:lstStyle/>
          <a:p>
            <a:pPr algn="l"/>
            <a:r>
              <a:rPr lang="en-GB" sz="1800" b="0" i="0" u="none" strike="noStrike" baseline="0" dirty="0">
                <a:latin typeface="ArialMT"/>
              </a:rPr>
              <a:t>Source: Rogers, R. (1975). A protection motivation theory of fear appeals and attitude change. </a:t>
            </a:r>
            <a:r>
              <a:rPr lang="en-GB" sz="1800" b="0" i="1" u="none" strike="noStrike" baseline="0" dirty="0">
                <a:latin typeface="Arial-ItalicMT"/>
              </a:rPr>
              <a:t>Journal of </a:t>
            </a:r>
            <a:r>
              <a:rPr lang="en-IN" sz="1800" b="0" i="1" u="none" strike="noStrike" baseline="0" dirty="0">
                <a:latin typeface="Arial-ItalicMT"/>
              </a:rPr>
              <a:t>Psychology, 91</a:t>
            </a:r>
            <a:r>
              <a:rPr lang="en-IN" sz="1800" b="0" i="0" u="none" strike="noStrike" baseline="0" dirty="0">
                <a:latin typeface="ArialMT"/>
              </a:rPr>
              <a:t>(1), 93</a:t>
            </a:r>
            <a:r>
              <a:rPr lang="en-IN" sz="1600" b="0" i="0" u="none" strike="noStrike" baseline="0" dirty="0">
                <a:latin typeface="ArialMT"/>
              </a:rPr>
              <a:t>–</a:t>
            </a:r>
            <a:r>
              <a:rPr lang="en-IN" sz="1800" b="0" i="0" u="none" strike="noStrike" baseline="0" dirty="0">
                <a:latin typeface="ArialMT"/>
              </a:rPr>
              <a:t>114.</a:t>
            </a:r>
            <a:endParaRPr lang="en-IN" dirty="0"/>
          </a:p>
        </p:txBody>
      </p:sp>
    </p:spTree>
    <p:extLst>
      <p:ext uri="{BB962C8B-B14F-4D97-AF65-F5344CB8AC3E}">
        <p14:creationId xmlns:p14="http://schemas.microsoft.com/office/powerpoint/2010/main" val="326846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094F-55A1-3021-DA65-27ED63E8666D}"/>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Impact of Cybervetting on Cyberfaking </a:t>
            </a:r>
          </a:p>
        </p:txBody>
      </p:sp>
      <p:sp>
        <p:nvSpPr>
          <p:cNvPr id="3" name="Content Placeholder 2">
            <a:extLst>
              <a:ext uri="{FF2B5EF4-FFF2-40B4-BE49-F238E27FC236}">
                <a16:creationId xmlns:a16="http://schemas.microsoft.com/office/drawing/2014/main" id="{D1523603-A531-09B0-5165-E76A6ED96573}"/>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Cybervetting threatens job seekers and their ability to control both the access and the use of their SM content (</a:t>
            </a:r>
            <a:r>
              <a:rPr lang="en-GB" dirty="0" err="1">
                <a:latin typeface="Times New Roman" panose="02020603050405020304" pitchFamily="18" charset="0"/>
                <a:cs typeface="Times New Roman" panose="02020603050405020304" pitchFamily="18" charset="0"/>
              </a:rPr>
              <a:t>Bélanger</a:t>
            </a:r>
            <a:r>
              <a:rPr lang="en-GB" dirty="0">
                <a:latin typeface="Times New Roman" panose="02020603050405020304" pitchFamily="18" charset="0"/>
                <a:cs typeface="Times New Roman" panose="02020603050405020304" pitchFamily="18" charset="0"/>
              </a:rPr>
              <a:t> et al., 2002)</a:t>
            </a:r>
          </a:p>
          <a:p>
            <a:r>
              <a:rPr lang="en-IN" dirty="0">
                <a:latin typeface="Times New Roman" panose="02020603050405020304" pitchFamily="18" charset="0"/>
                <a:cs typeface="Times New Roman" panose="02020603050405020304" pitchFamily="18" charset="0"/>
              </a:rPr>
              <a:t>Wakefield and Wakefield (2024) have found that out of fear of Cybervetting, jobseekers tend to post less provocative content in their social media pages, hence, the likelihood of Cyberfaking increases</a:t>
            </a:r>
          </a:p>
          <a:p>
            <a:r>
              <a:rPr lang="en-IN" dirty="0">
                <a:latin typeface="Times New Roman" panose="02020603050405020304" pitchFamily="18" charset="0"/>
                <a:cs typeface="Times New Roman" panose="02020603050405020304" pitchFamily="18" charset="0"/>
              </a:rPr>
              <a:t>Hence it is proposed that </a:t>
            </a:r>
          </a:p>
          <a:p>
            <a:pPr marL="0" indent="0">
              <a:buNone/>
            </a:pPr>
            <a:r>
              <a:rPr lang="en-IN" b="1" i="1" dirty="0">
                <a:latin typeface="Times New Roman" panose="02020603050405020304" pitchFamily="18" charset="0"/>
                <a:cs typeface="Times New Roman" panose="02020603050405020304" pitchFamily="18" charset="0"/>
              </a:rPr>
              <a:t>H2: Jobseeker’s Cybervetting attitudes (justice, invasion, validity) leads to heightened intention towards Cyberfaking (</a:t>
            </a:r>
            <a:r>
              <a:rPr lang="en-GB" b="1" i="1" dirty="0">
                <a:latin typeface="Times New Roman" panose="02020603050405020304" pitchFamily="18" charset="0"/>
                <a:cs typeface="Times New Roman" panose="02020603050405020304" pitchFamily="18" charset="0"/>
              </a:rPr>
              <a:t>Defensive, Deceptive)</a:t>
            </a:r>
            <a:r>
              <a:rPr lang="en-IN"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540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6274-BFD2-40CC-B20B-C81D2B71CA46}"/>
              </a:ext>
            </a:extLst>
          </p:cNvPr>
          <p:cNvSpPr>
            <a:spLocks noGrp="1"/>
          </p:cNvSpPr>
          <p:nvPr>
            <p:ph type="title"/>
          </p:nvPr>
        </p:nvSpPr>
        <p:spPr>
          <a:xfrm>
            <a:off x="261258" y="125640"/>
            <a:ext cx="11419114" cy="745218"/>
          </a:xfrm>
        </p:spPr>
        <p:txBody>
          <a:bodyPr>
            <a:normAutofit fontScale="90000"/>
          </a:bodyPr>
          <a:lstStyle/>
          <a:p>
            <a:pPr algn="ctr"/>
            <a:r>
              <a:rPr lang="en-IN" sz="4000" dirty="0">
                <a:latin typeface="Times New Roman" panose="02020603050405020304" pitchFamily="18" charset="0"/>
                <a:cs typeface="Times New Roman" panose="02020603050405020304" pitchFamily="18" charset="0"/>
              </a:rPr>
              <a:t>FROM WHERE DID THE STUDY MOTIVATION COME? </a:t>
            </a:r>
          </a:p>
        </p:txBody>
      </p:sp>
      <p:sp>
        <p:nvSpPr>
          <p:cNvPr id="3" name="Content Placeholder 2">
            <a:extLst>
              <a:ext uri="{FF2B5EF4-FFF2-40B4-BE49-F238E27FC236}">
                <a16:creationId xmlns:a16="http://schemas.microsoft.com/office/drawing/2014/main" id="{0613314C-5F05-EBFB-9178-CF0FAAE4A97C}"/>
              </a:ext>
            </a:extLst>
          </p:cNvPr>
          <p:cNvSpPr>
            <a:spLocks noGrp="1"/>
          </p:cNvSpPr>
          <p:nvPr>
            <p:ph idx="1"/>
          </p:nvPr>
        </p:nvSpPr>
        <p:spPr>
          <a:xfrm>
            <a:off x="130629" y="780596"/>
            <a:ext cx="12061371" cy="4351338"/>
          </a:xfrm>
        </p:spPr>
        <p:txBody>
          <a:bodyPr>
            <a:noAutofit/>
          </a:bodyPr>
          <a:lstStyle/>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The rise of social media has resulted in organizations investigating the social media profiles of candidates at the time of recruitment for detecting candidates’ character flaws (Drake et al., 2016).  </a:t>
            </a:r>
          </a:p>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This phenomenon has become popularly known as Cybervetting which may be defined as “a process of internet surveillance, social media background checks, social media screening, online screening, social media profiling, or Facebook fired” (</a:t>
            </a:r>
            <a:r>
              <a:rPr lang="en-GB" sz="2400" dirty="0" err="1">
                <a:latin typeface="Times New Roman" panose="02020603050405020304" pitchFamily="18" charset="0"/>
                <a:cs typeface="Times New Roman" panose="02020603050405020304" pitchFamily="18" charset="0"/>
              </a:rPr>
              <a:t>Berkelaar</a:t>
            </a:r>
            <a:r>
              <a:rPr lang="en-GB" sz="2400" dirty="0">
                <a:latin typeface="Times New Roman" panose="02020603050405020304" pitchFamily="18" charset="0"/>
                <a:cs typeface="Times New Roman" panose="02020603050405020304" pitchFamily="18" charset="0"/>
              </a:rPr>
              <a:t> &amp; Harrison 2017, p. 1). </a:t>
            </a:r>
          </a:p>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A report by job recruitment website CareerBuilder states that the practice of Cybervetting has increased from 10 % to 70% by 2018. </a:t>
            </a:r>
          </a:p>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The information collected about applicants may include inappropriate comments or texts, group memberships, education, professional affiliations, lifestyle choices, and interests (</a:t>
            </a:r>
            <a:r>
              <a:rPr lang="en-GB" sz="2400" dirty="0" err="1">
                <a:latin typeface="Times New Roman" panose="02020603050405020304" pitchFamily="18" charset="0"/>
                <a:cs typeface="Times New Roman" panose="02020603050405020304" pitchFamily="18" charset="0"/>
              </a:rPr>
              <a:t>Kluemper</a:t>
            </a:r>
            <a:r>
              <a:rPr lang="en-GB" sz="2400" dirty="0">
                <a:latin typeface="Times New Roman" panose="02020603050405020304" pitchFamily="18" charset="0"/>
                <a:cs typeface="Times New Roman" panose="02020603050405020304" pitchFamily="18" charset="0"/>
              </a:rPr>
              <a:t>, 2013). </a:t>
            </a:r>
          </a:p>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Importantly, </a:t>
            </a:r>
            <a:r>
              <a:rPr lang="en-GB" sz="2400" dirty="0" err="1">
                <a:latin typeface="Times New Roman" panose="02020603050405020304" pitchFamily="18" charset="0"/>
                <a:cs typeface="Times New Roman" panose="02020603050405020304" pitchFamily="18" charset="0"/>
              </a:rPr>
              <a:t>cybervetting</a:t>
            </a:r>
            <a:r>
              <a:rPr lang="en-GB" sz="2400" dirty="0">
                <a:latin typeface="Times New Roman" panose="02020603050405020304" pitchFamily="18" charset="0"/>
                <a:cs typeface="Times New Roman" panose="02020603050405020304" pitchFamily="18" charset="0"/>
              </a:rPr>
              <a:t> brings the bias and moral judgments of HR professionals into hiring decisions (McDonald et al., 2021).</a:t>
            </a:r>
          </a:p>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This has resulted in growing concern in the mind of jobseekers about such violation of private information and rising anxiety towards possible discrimination in hiring practices (Jacobson &amp; </a:t>
            </a:r>
            <a:r>
              <a:rPr lang="en-GB" sz="2400" dirty="0" err="1">
                <a:latin typeface="Times New Roman" panose="02020603050405020304" pitchFamily="18" charset="0"/>
                <a:cs typeface="Times New Roman" panose="02020603050405020304" pitchFamily="18" charset="0"/>
              </a:rPr>
              <a:t>Gruzd</a:t>
            </a:r>
            <a:r>
              <a:rPr lang="en-GB" sz="2400" dirty="0">
                <a:latin typeface="Times New Roman" panose="02020603050405020304" pitchFamily="18" charset="0"/>
                <a:cs typeface="Times New Roman" panose="02020603050405020304" pitchFamily="18" charset="0"/>
              </a:rPr>
              <a:t>, 2020; Fernandez, 2022).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77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CEEF-9E3A-2082-B841-42A98863ED23}"/>
              </a:ext>
            </a:extLst>
          </p:cNvPr>
          <p:cNvSpPr>
            <a:spLocks noGrp="1"/>
          </p:cNvSpPr>
          <p:nvPr>
            <p:ph type="title"/>
          </p:nvPr>
        </p:nvSpPr>
        <p:spPr>
          <a:xfrm>
            <a:off x="261257" y="-364218"/>
            <a:ext cx="11843657" cy="1325563"/>
          </a:xfrm>
        </p:spPr>
        <p:txBody>
          <a:bodyPr/>
          <a:lstStyle/>
          <a:p>
            <a:pPr algn="ctr"/>
            <a:r>
              <a:rPr lang="en-IN" dirty="0">
                <a:latin typeface="Times New Roman" panose="02020603050405020304" pitchFamily="18" charset="0"/>
                <a:cs typeface="Times New Roman" panose="02020603050405020304" pitchFamily="18" charset="0"/>
              </a:rPr>
              <a:t>Impact of Cyberfaking on Job search self-efficacy</a:t>
            </a:r>
          </a:p>
        </p:txBody>
      </p:sp>
      <p:sp>
        <p:nvSpPr>
          <p:cNvPr id="3" name="Content Placeholder 2">
            <a:extLst>
              <a:ext uri="{FF2B5EF4-FFF2-40B4-BE49-F238E27FC236}">
                <a16:creationId xmlns:a16="http://schemas.microsoft.com/office/drawing/2014/main" id="{6BB24C2D-C756-2DB4-7E45-E5BE4679992C}"/>
              </a:ext>
            </a:extLst>
          </p:cNvPr>
          <p:cNvSpPr>
            <a:spLocks noGrp="1"/>
          </p:cNvSpPr>
          <p:nvPr>
            <p:ph idx="1"/>
          </p:nvPr>
        </p:nvSpPr>
        <p:spPr>
          <a:xfrm>
            <a:off x="174171" y="824139"/>
            <a:ext cx="11843657" cy="4351338"/>
          </a:xfrm>
        </p:spPr>
        <p:txBody>
          <a:bodyPr>
            <a:noAutofit/>
          </a:bodyPr>
          <a:lstStyle/>
          <a:p>
            <a:r>
              <a:rPr lang="en-GB" sz="2400" dirty="0">
                <a:latin typeface="Times New Roman" panose="02020603050405020304" pitchFamily="18" charset="0"/>
                <a:cs typeface="Times New Roman" panose="02020603050405020304" pitchFamily="18" charset="0"/>
              </a:rPr>
              <a:t>Barrick et al. (2009) found that IM tactics used during interviews were positively related to interviewer ratings.</a:t>
            </a:r>
          </a:p>
          <a:p>
            <a:r>
              <a:rPr lang="en-GB" sz="2400" dirty="0">
                <a:latin typeface="Times New Roman" panose="02020603050405020304" pitchFamily="18" charset="0"/>
                <a:cs typeface="Times New Roman" panose="02020603050405020304" pitchFamily="18" charset="0"/>
              </a:rPr>
              <a:t>Rosenberg and Egbert (2011) have highlighted the importance of IM in online social networks for self-promotion purposes related to establishing one’s job </a:t>
            </a:r>
            <a:r>
              <a:rPr lang="en-GB" sz="2400" dirty="0" err="1">
                <a:latin typeface="Times New Roman" panose="02020603050405020304" pitchFamily="18" charset="0"/>
                <a:cs typeface="Times New Roman" panose="02020603050405020304" pitchFamily="18" charset="0"/>
              </a:rPr>
              <a:t>marketabilty</a:t>
            </a:r>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Harrison and </a:t>
            </a:r>
            <a:r>
              <a:rPr lang="en-GB" sz="2400" dirty="0" err="1">
                <a:latin typeface="Times New Roman" panose="02020603050405020304" pitchFamily="18" charset="0"/>
                <a:cs typeface="Times New Roman" panose="02020603050405020304" pitchFamily="18" charset="0"/>
              </a:rPr>
              <a:t>Budworth</a:t>
            </a:r>
            <a:r>
              <a:rPr lang="en-GB" sz="2400" dirty="0">
                <a:latin typeface="Times New Roman" panose="02020603050405020304" pitchFamily="18" charset="0"/>
                <a:cs typeface="Times New Roman" panose="02020603050405020304" pitchFamily="18" charset="0"/>
              </a:rPr>
              <a:t> (2015) found a positive impact of IM tactics on hiring and salary recommendations in social media platforms</a:t>
            </a:r>
          </a:p>
          <a:p>
            <a:r>
              <a:rPr lang="en-GB" sz="2400" dirty="0">
                <a:latin typeface="Times New Roman" panose="02020603050405020304" pitchFamily="18" charset="0"/>
                <a:cs typeface="Times New Roman" panose="02020603050405020304" pitchFamily="18" charset="0"/>
              </a:rPr>
              <a:t>In another notable study in this context, </a:t>
            </a:r>
            <a:r>
              <a:rPr lang="en-GB" sz="2400" dirty="0" err="1">
                <a:latin typeface="Times New Roman" panose="02020603050405020304" pitchFamily="18" charset="0"/>
                <a:cs typeface="Times New Roman" panose="02020603050405020304" pitchFamily="18" charset="0"/>
              </a:rPr>
              <a:t>Paliszkiewicz</a:t>
            </a:r>
            <a:r>
              <a:rPr lang="en-GB" sz="2400" dirty="0">
                <a:latin typeface="Times New Roman" panose="02020603050405020304" pitchFamily="18" charset="0"/>
                <a:cs typeface="Times New Roman" panose="02020603050405020304" pitchFamily="18" charset="0"/>
              </a:rPr>
              <a:t> and </a:t>
            </a:r>
            <a:r>
              <a:rPr lang="en-GB" sz="2400" dirty="0" err="1">
                <a:latin typeface="Times New Roman" panose="02020603050405020304" pitchFamily="18" charset="0"/>
                <a:cs typeface="Times New Roman" panose="02020603050405020304" pitchFamily="18" charset="0"/>
              </a:rPr>
              <a:t>Madra-Sawicka</a:t>
            </a:r>
            <a:r>
              <a:rPr lang="en-GB" sz="2400" dirty="0">
                <a:latin typeface="Times New Roman" panose="02020603050405020304" pitchFamily="18" charset="0"/>
                <a:cs typeface="Times New Roman" panose="02020603050405020304" pitchFamily="18" charset="0"/>
              </a:rPr>
              <a:t> (2016) illustrate the importance of online IM on LinkedIn to benefit from the platform features and gain job opportunities.</a:t>
            </a:r>
          </a:p>
          <a:p>
            <a:r>
              <a:rPr lang="en-GB" sz="2400" dirty="0" err="1">
                <a:latin typeface="Times New Roman" panose="02020603050405020304" pitchFamily="18" charset="0"/>
                <a:cs typeface="Times New Roman" panose="02020603050405020304" pitchFamily="18" charset="0"/>
              </a:rPr>
              <a:t>Bourdage</a:t>
            </a:r>
            <a:r>
              <a:rPr lang="en-GB" sz="2400" dirty="0">
                <a:latin typeface="Times New Roman" panose="02020603050405020304" pitchFamily="18" charset="0"/>
                <a:cs typeface="Times New Roman" panose="02020603050405020304" pitchFamily="18" charset="0"/>
              </a:rPr>
              <a:t> et al. (2018) found a positive relationship between IM used in job interviews (particularly honest self-promotion and ingratiation) and job offers received.</a:t>
            </a:r>
          </a:p>
          <a:p>
            <a:r>
              <a:rPr lang="en-GB" sz="2400" dirty="0">
                <a:latin typeface="Times New Roman" panose="02020603050405020304" pitchFamily="18" charset="0"/>
                <a:cs typeface="Times New Roman" panose="02020603050405020304" pitchFamily="18" charset="0"/>
              </a:rPr>
              <a:t>Similar impact has been observed by Myers and colleagues (2021)</a:t>
            </a:r>
          </a:p>
          <a:p>
            <a:pPr marL="0" indent="0">
              <a:buNone/>
            </a:pPr>
            <a:r>
              <a:rPr lang="en-GB" sz="2400" dirty="0">
                <a:latin typeface="Times New Roman" panose="02020603050405020304" pitchFamily="18" charset="0"/>
                <a:cs typeface="Times New Roman" panose="02020603050405020304" pitchFamily="18" charset="0"/>
              </a:rPr>
              <a:t>Hence it is proposed that:</a:t>
            </a:r>
          </a:p>
          <a:p>
            <a:pPr marL="0" indent="0">
              <a:buNone/>
            </a:pPr>
            <a:r>
              <a:rPr lang="en-GB" sz="2400" b="1" i="1" dirty="0">
                <a:latin typeface="Times New Roman" panose="02020603050405020304" pitchFamily="18" charset="0"/>
                <a:cs typeface="Times New Roman" panose="02020603050405020304" pitchFamily="18" charset="0"/>
              </a:rPr>
              <a:t>H3: Cyberfaking tactics (Defensive, Deceptive) lead to higher job search self-efficacy</a:t>
            </a:r>
            <a:endParaRPr lang="en-IN"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9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CEEF-9E3A-2082-B841-42A98863ED23}"/>
              </a:ext>
            </a:extLst>
          </p:cNvPr>
          <p:cNvSpPr>
            <a:spLocks noGrp="1"/>
          </p:cNvSpPr>
          <p:nvPr>
            <p:ph type="title"/>
          </p:nvPr>
        </p:nvSpPr>
        <p:spPr>
          <a:xfrm>
            <a:off x="359229" y="365125"/>
            <a:ext cx="10994571" cy="1325563"/>
          </a:xfrm>
        </p:spPr>
        <p:txBody>
          <a:bodyPr>
            <a:normAutofit fontScale="90000"/>
          </a:bodyPr>
          <a:lstStyle/>
          <a:p>
            <a:pPr algn="ctr"/>
            <a:r>
              <a:rPr lang="en-IN" dirty="0">
                <a:latin typeface="Times New Roman" panose="02020603050405020304" pitchFamily="18" charset="0"/>
                <a:cs typeface="Times New Roman" panose="02020603050405020304" pitchFamily="18" charset="0"/>
              </a:rPr>
              <a:t>Mediating impact of Cyberfaking on  Cybervetting - Job search self-efficacy relationship</a:t>
            </a:r>
          </a:p>
        </p:txBody>
      </p:sp>
      <p:sp>
        <p:nvSpPr>
          <p:cNvPr id="3" name="Content Placeholder 2">
            <a:extLst>
              <a:ext uri="{FF2B5EF4-FFF2-40B4-BE49-F238E27FC236}">
                <a16:creationId xmlns:a16="http://schemas.microsoft.com/office/drawing/2014/main" id="{6BB24C2D-C756-2DB4-7E45-E5BE4679992C}"/>
              </a:ext>
            </a:extLst>
          </p:cNvPr>
          <p:cNvSpPr>
            <a:spLocks noGrp="1"/>
          </p:cNvSpPr>
          <p:nvPr>
            <p:ph idx="1"/>
          </p:nvPr>
        </p:nvSpPr>
        <p:spPr>
          <a:xfrm>
            <a:off x="838199" y="1825625"/>
            <a:ext cx="11179629" cy="4351338"/>
          </a:xfrm>
        </p:spPr>
        <p:txBody>
          <a:bodyPr/>
          <a:lstStyle/>
          <a:p>
            <a:r>
              <a:rPr lang="en-IN" dirty="0">
                <a:latin typeface="Times New Roman" panose="02020603050405020304" pitchFamily="18" charset="0"/>
                <a:cs typeface="Times New Roman" panose="02020603050405020304" pitchFamily="18" charset="0"/>
              </a:rPr>
              <a:t>Access fear arising out of perceived loss of control of personal information due to Cybervetting may lead to reduced self-efficacy among jobseekers (Witte, 1992; Wakefield &amp; Wakefield, 2024)</a:t>
            </a:r>
          </a:p>
          <a:p>
            <a:r>
              <a:rPr lang="en-IN" dirty="0">
                <a:latin typeface="Times New Roman" panose="02020603050405020304" pitchFamily="18" charset="0"/>
                <a:cs typeface="Times New Roman" panose="02020603050405020304" pitchFamily="18" charset="0"/>
              </a:rPr>
              <a:t>At the same time, optimism in job-search progress has been found to be positively affecting job-search self-efficacy (Liu et al., 2014), which can be achieved through certain SMIM practices by jobseekers.</a:t>
            </a:r>
          </a:p>
          <a:p>
            <a:r>
              <a:rPr lang="en-IN" dirty="0">
                <a:latin typeface="Times New Roman" panose="02020603050405020304" pitchFamily="18" charset="0"/>
                <a:cs typeface="Times New Roman" panose="02020603050405020304" pitchFamily="18" charset="0"/>
              </a:rPr>
              <a:t>Hence it is proposed that:</a:t>
            </a:r>
          </a:p>
          <a:p>
            <a:pPr marL="0" indent="0">
              <a:buNone/>
            </a:pPr>
            <a:r>
              <a:rPr lang="en-IN" b="1" i="1" dirty="0">
                <a:latin typeface="Times New Roman" panose="02020603050405020304" pitchFamily="18" charset="0"/>
                <a:cs typeface="Times New Roman" panose="02020603050405020304" pitchFamily="18" charset="0"/>
              </a:rPr>
              <a:t>H4: Cyberfaking (defensive, deceptive) will mediate the relationship between Cybervetting perceptions (justice, invasion, validity) and Job search self-efficacy</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98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9E0E-2043-C995-203C-61B54BB65005}"/>
              </a:ext>
            </a:extLst>
          </p:cNvPr>
          <p:cNvSpPr>
            <a:spLocks noGrp="1"/>
          </p:cNvSpPr>
          <p:nvPr>
            <p:ph type="title"/>
          </p:nvPr>
        </p:nvSpPr>
        <p:spPr>
          <a:xfrm>
            <a:off x="838200" y="365125"/>
            <a:ext cx="10961914" cy="1325563"/>
          </a:xfrm>
        </p:spPr>
        <p:txBody>
          <a:bodyPr>
            <a:normAutofit fontScale="90000"/>
          </a:bodyPr>
          <a:lstStyle/>
          <a:p>
            <a:pPr algn="ctr"/>
            <a:r>
              <a:rPr lang="en-IN" dirty="0">
                <a:latin typeface="Times New Roman" panose="02020603050405020304" pitchFamily="18" charset="0"/>
                <a:cs typeface="Times New Roman" panose="02020603050405020304" pitchFamily="18" charset="0"/>
              </a:rPr>
              <a:t>THEORETICAL BACKGROUND –PRINCIPLES OF SIGNALLING (SPENCE, 1973)</a:t>
            </a:r>
          </a:p>
        </p:txBody>
      </p:sp>
      <p:sp>
        <p:nvSpPr>
          <p:cNvPr id="13" name="Content Placeholder 12">
            <a:extLst>
              <a:ext uri="{FF2B5EF4-FFF2-40B4-BE49-F238E27FC236}">
                <a16:creationId xmlns:a16="http://schemas.microsoft.com/office/drawing/2014/main" id="{539328BE-9FED-E18B-54AA-0341CD3F7208}"/>
              </a:ext>
            </a:extLst>
          </p:cNvPr>
          <p:cNvSpPr>
            <a:spLocks noGrp="1"/>
          </p:cNvSpPr>
          <p:nvPr>
            <p:ph idx="1"/>
          </p:nvPr>
        </p:nvSpPr>
        <p:spPr/>
        <p:txBody>
          <a:bodyPr>
            <a:normAutofit lnSpcReduction="10000"/>
          </a:bodyPr>
          <a:lstStyle/>
          <a:p>
            <a:r>
              <a:rPr lang="en-IN" sz="2400" b="1" dirty="0">
                <a:latin typeface="Times New Roman" panose="02020603050405020304" pitchFamily="18" charset="0"/>
                <a:cs typeface="Times New Roman" panose="02020603050405020304" pitchFamily="18" charset="0"/>
              </a:rPr>
              <a:t>Principle 1: Competition</a:t>
            </a:r>
          </a:p>
          <a:p>
            <a:pPr marL="0" indent="0">
              <a:buNone/>
            </a:pPr>
            <a:r>
              <a:rPr lang="en-GB" sz="2000" dirty="0">
                <a:latin typeface="Times New Roman" panose="02020603050405020304" pitchFamily="18" charset="0"/>
                <a:cs typeface="Times New Roman" panose="02020603050405020304" pitchFamily="18" charset="0"/>
              </a:rPr>
              <a:t>The signalling framework proposes that applicants’ behaviours are (in part) adaptive responses to what organizations expect from them (</a:t>
            </a:r>
            <a:r>
              <a:rPr lang="en-GB" sz="2000" dirty="0" err="1">
                <a:latin typeface="Times New Roman" panose="02020603050405020304" pitchFamily="18" charset="0"/>
                <a:cs typeface="Times New Roman" panose="02020603050405020304" pitchFamily="18" charset="0"/>
              </a:rPr>
              <a:t>Bangerter</a:t>
            </a:r>
            <a:r>
              <a:rPr lang="en-GB" sz="2000" dirty="0">
                <a:latin typeface="Times New Roman" panose="02020603050405020304" pitchFamily="18" charset="0"/>
                <a:cs typeface="Times New Roman" panose="02020603050405020304" pitchFamily="18" charset="0"/>
              </a:rPr>
              <a:t> et al., 2012). Applicants have little incentives to provide accurate information about themselves to organizations unless it is to their advantage (i.e., it helps them get the job).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Principle 2: Escalation</a:t>
            </a:r>
          </a:p>
          <a:p>
            <a:pPr marL="0" marR="0" lvl="0" indent="0" algn="l" defTabSz="914400" rtl="0" eaLnBrk="1" fontAlgn="auto" latinLnBrk="0" hangingPunct="1">
              <a:lnSpc>
                <a:spcPct val="90000"/>
              </a:lnSpc>
              <a:spcBef>
                <a:spcPts val="1000"/>
              </a:spcBef>
              <a:spcAft>
                <a:spcPts val="0"/>
              </a:spcAft>
              <a:buClrTx/>
              <a:buSzTx/>
              <a:buNone/>
              <a:tabLst/>
              <a:defRPr/>
            </a:pPr>
            <a:r>
              <a:rPr lang="en-IN" sz="2000" dirty="0">
                <a:solidFill>
                  <a:prstClr val="black"/>
                </a:solidFill>
                <a:latin typeface="Times New Roman" panose="02020603050405020304" pitchFamily="18" charset="0"/>
                <a:cs typeface="Times New Roman" panose="02020603050405020304" pitchFamily="18" charset="0"/>
              </a:rPr>
              <a:t>This principle states that applicants try to react to the degree of organizational effort to reduce faking costs and if they sense that firms are also investing in some kind of unfair means to gauge their candidature, then candidates also feel they have the license to resort to impression management to enhance their chances of employment</a:t>
            </a:r>
          </a:p>
          <a:p>
            <a:pPr marR="0" lvl="0" algn="l" defTabSz="914400" rtl="0" eaLnBrk="1" fontAlgn="auto" latinLnBrk="0" hangingPunct="1">
              <a:lnSpc>
                <a:spcPct val="90000"/>
              </a:lnSpc>
              <a:spcBef>
                <a:spcPts val="1000"/>
              </a:spcBef>
              <a:spcAft>
                <a:spcPts val="0"/>
              </a:spcAft>
              <a:buClrTx/>
              <a:buSzTx/>
              <a:tabLst/>
              <a:defRPr/>
            </a:pP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Principle 3: Mind Reading</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Applicants try to mind-read organizations to identify the selection criteria that organizations use, to adapt their behaviour adequately and increase their chances of getting hired.</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IN"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60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76B2-5CBB-9051-74A1-7636F175814A}"/>
              </a:ext>
            </a:extLst>
          </p:cNvPr>
          <p:cNvSpPr>
            <a:spLocks noGrp="1"/>
          </p:cNvSpPr>
          <p:nvPr>
            <p:ph type="title"/>
          </p:nvPr>
        </p:nvSpPr>
        <p:spPr>
          <a:xfrm>
            <a:off x="544285" y="278039"/>
            <a:ext cx="10863943" cy="1325563"/>
          </a:xfrm>
        </p:spPr>
        <p:txBody>
          <a:bodyPr/>
          <a:lstStyle/>
          <a:p>
            <a:r>
              <a:rPr lang="en-IN" dirty="0">
                <a:latin typeface="Times New Roman" panose="02020603050405020304" pitchFamily="18" charset="0"/>
                <a:cs typeface="Times New Roman" panose="02020603050405020304" pitchFamily="18" charset="0"/>
              </a:rPr>
              <a:t>Moderating effect of jobseekers’ ability to fake</a:t>
            </a:r>
          </a:p>
        </p:txBody>
      </p:sp>
      <p:sp>
        <p:nvSpPr>
          <p:cNvPr id="3" name="Content Placeholder 2">
            <a:extLst>
              <a:ext uri="{FF2B5EF4-FFF2-40B4-BE49-F238E27FC236}">
                <a16:creationId xmlns:a16="http://schemas.microsoft.com/office/drawing/2014/main" id="{7F171FB8-1315-7E20-E702-B7337C920BCA}"/>
              </a:ext>
            </a:extLst>
          </p:cNvPr>
          <p:cNvSpPr>
            <a:spLocks noGrp="1"/>
          </p:cNvSpPr>
          <p:nvPr>
            <p:ph idx="1"/>
          </p:nvPr>
        </p:nvSpPr>
        <p:spPr>
          <a:xfrm>
            <a:off x="489856" y="1433740"/>
            <a:ext cx="11462657" cy="4351338"/>
          </a:xfrm>
        </p:spPr>
        <p:txBody>
          <a:bodyPr>
            <a:noAutofit/>
          </a:bodyPr>
          <a:lstStyle/>
          <a:p>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Jobseekers’ faking behaviour is defined as intentional or motivated distortions of responses (</a:t>
            </a:r>
            <a:r>
              <a:rPr lang="en-GB" sz="2400" kern="100" dirty="0" err="1">
                <a:effectLst/>
                <a:latin typeface="Times New Roman" panose="02020603050405020304" pitchFamily="18" charset="0"/>
                <a:ea typeface="Aptos" panose="020B0004020202020204" pitchFamily="34" charset="0"/>
                <a:cs typeface="Times New Roman" panose="02020603050405020304" pitchFamily="18" charset="0"/>
              </a:rPr>
              <a:t>Robie</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 Brown and Beaty, 2007)</a:t>
            </a:r>
          </a:p>
          <a:p>
            <a:r>
              <a:rPr lang="en-GB" sz="2400" kern="100" dirty="0">
                <a:latin typeface="Times New Roman" panose="02020603050405020304" pitchFamily="18" charset="0"/>
                <a:ea typeface="Aptos" panose="020B0004020202020204" pitchFamily="34" charset="0"/>
                <a:cs typeface="Times New Roman" panose="02020603050405020304" pitchFamily="18" charset="0"/>
              </a:rPr>
              <a:t>Individual differences such as prior knowledge about the target job and company (Frei, 1997), self-monitoring (McFarland &amp; Ryan, 2000), personality traits (</a:t>
            </a:r>
            <a:r>
              <a:rPr lang="en-GB" sz="2400" kern="100" dirty="0" err="1">
                <a:latin typeface="Times New Roman" panose="02020603050405020304" pitchFamily="18" charset="0"/>
                <a:ea typeface="Aptos" panose="020B0004020202020204" pitchFamily="34" charset="0"/>
                <a:cs typeface="Times New Roman" panose="02020603050405020304" pitchFamily="18" charset="0"/>
              </a:rPr>
              <a:t>Raymark</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&amp; </a:t>
            </a:r>
            <a:r>
              <a:rPr lang="en-GB" sz="2400" kern="100" dirty="0" err="1">
                <a:latin typeface="Times New Roman" panose="02020603050405020304" pitchFamily="18" charset="0"/>
                <a:ea typeface="Aptos" panose="020B0004020202020204" pitchFamily="34" charset="0"/>
                <a:cs typeface="Times New Roman" panose="02020603050405020304" pitchFamily="18" charset="0"/>
              </a:rPr>
              <a:t>Tafero</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2009) and impression motivation (</a:t>
            </a:r>
            <a:r>
              <a:rPr lang="de-DE" sz="2400" kern="100" dirty="0">
                <a:latin typeface="Times New Roman" panose="02020603050405020304" pitchFamily="18" charset="0"/>
                <a:ea typeface="Aptos" panose="020B0004020202020204" pitchFamily="34" charset="0"/>
                <a:cs typeface="Times New Roman" panose="02020603050405020304" pitchFamily="18" charset="0"/>
              </a:rPr>
              <a:t>Jansen, Konig, Kleinmann, &amp; Melchers, 2012) may influence jobseekers‘ ability to fake information in their social media channels</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Hence jobseekers will be willing to fake certain undesirable information in their social media channel since the context is related with career and job opportunities, which is a serious issue for jobseekers. </a:t>
            </a:r>
          </a:p>
          <a:p>
            <a:r>
              <a:rPr lang="en-GB" sz="2400" dirty="0">
                <a:latin typeface="Times New Roman" panose="02020603050405020304" pitchFamily="18" charset="0"/>
                <a:cs typeface="Times New Roman" panose="02020603050405020304" pitchFamily="18" charset="0"/>
              </a:rPr>
              <a:t>Hence it is proposed that:</a:t>
            </a:r>
          </a:p>
          <a:p>
            <a:pPr marL="0" indent="0">
              <a:buNone/>
            </a:pPr>
            <a:r>
              <a:rPr lang="en-GB" sz="2400" b="1" i="1" dirty="0">
                <a:latin typeface="Times New Roman" panose="02020603050405020304" pitchFamily="18" charset="0"/>
                <a:cs typeface="Times New Roman" panose="02020603050405020304" pitchFamily="18" charset="0"/>
              </a:rPr>
              <a:t>H5: Jobseekers’ ability to fake will moderate the relationship between Cybervetting attitudes </a:t>
            </a:r>
            <a:r>
              <a:rPr lang="en-IN" sz="2400" b="1" i="1" dirty="0">
                <a:latin typeface="Times New Roman" panose="02020603050405020304" pitchFamily="18" charset="0"/>
                <a:cs typeface="Times New Roman" panose="02020603050405020304" pitchFamily="18" charset="0"/>
              </a:rPr>
              <a:t>(justice, invasion, validity)</a:t>
            </a:r>
            <a:r>
              <a:rPr lang="en-GB" sz="2400" b="1" i="1" dirty="0">
                <a:latin typeface="Times New Roman" panose="02020603050405020304" pitchFamily="18" charset="0"/>
                <a:cs typeface="Times New Roman" panose="02020603050405020304" pitchFamily="18" charset="0"/>
              </a:rPr>
              <a:t> and Cyberfaking (defensive, deceptive)</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5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FA32-E21A-55C6-2171-018FD5C9AFB9}"/>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dirty="0"/>
              <a:t>Study 2 Research Questions</a:t>
            </a:r>
          </a:p>
        </p:txBody>
      </p:sp>
      <p:sp>
        <p:nvSpPr>
          <p:cNvPr id="3" name="Content Placeholder 2">
            <a:extLst>
              <a:ext uri="{FF2B5EF4-FFF2-40B4-BE49-F238E27FC236}">
                <a16:creationId xmlns:a16="http://schemas.microsoft.com/office/drawing/2014/main" id="{5BB04622-CF11-0F59-643D-2CD4274DE024}"/>
              </a:ext>
            </a:extLst>
          </p:cNvPr>
          <p:cNvSpPr>
            <a:spLocks noGrp="1"/>
          </p:cNvSpPr>
          <p:nvPr>
            <p:ph type="body" idx="1"/>
          </p:nvPr>
        </p:nvSpPr>
        <p:spPr>
          <a:xfrm>
            <a:off x="6367461" y="4072045"/>
            <a:ext cx="4984813" cy="2057289"/>
          </a:xfrm>
          <a:noFill/>
        </p:spPr>
        <p:txBody>
          <a:bodyPr vert="horz" lIns="91440" tIns="45720" rIns="91440" bIns="45720" rtlCol="0">
            <a:normAutofit fontScale="85000" lnSpcReduction="20000"/>
          </a:bodyPr>
          <a:lstStyle/>
          <a:p>
            <a:pPr marL="457200" indent="-457200">
              <a:buFont typeface="+mj-lt"/>
              <a:buAutoNum type="arabicPeriod"/>
            </a:pPr>
            <a:r>
              <a:rPr lang="en-US" dirty="0">
                <a:solidFill>
                  <a:schemeClr val="tx1"/>
                </a:solidFill>
              </a:rPr>
              <a:t>How Attitude towards Cybervetting impacts applicant’s Cyberfaking intentions </a:t>
            </a:r>
          </a:p>
          <a:p>
            <a:pPr marL="457200" indent="-457200">
              <a:buFont typeface="+mj-lt"/>
              <a:buAutoNum type="arabicPeriod"/>
            </a:pPr>
            <a:r>
              <a:rPr lang="en-US" dirty="0">
                <a:solidFill>
                  <a:schemeClr val="tx1"/>
                </a:solidFill>
              </a:rPr>
              <a:t>How such intentions influence job-seekers’ job-search self-efficacy?</a:t>
            </a:r>
          </a:p>
          <a:p>
            <a:pPr marL="457200" indent="-457200">
              <a:buFont typeface="+mj-lt"/>
              <a:buAutoNum type="arabicPeriod"/>
            </a:pPr>
            <a:r>
              <a:rPr lang="en-US" dirty="0">
                <a:solidFill>
                  <a:schemeClr val="tx1"/>
                </a:solidFill>
              </a:rPr>
              <a:t>What role do ability to fake SM profile play in this context? </a:t>
            </a:r>
          </a:p>
        </p:txBody>
      </p:sp>
      <p:pic>
        <p:nvPicPr>
          <p:cNvPr id="5" name="Picture 4">
            <a:extLst>
              <a:ext uri="{FF2B5EF4-FFF2-40B4-BE49-F238E27FC236}">
                <a16:creationId xmlns:a16="http://schemas.microsoft.com/office/drawing/2014/main" id="{E9F1CF87-AA5A-B88F-4770-2FD04453E73A}"/>
              </a:ext>
            </a:extLst>
          </p:cNvPr>
          <p:cNvPicPr>
            <a:picLocks noChangeAspect="1"/>
          </p:cNvPicPr>
          <p:nvPr/>
        </p:nvPicPr>
        <p:blipFill rotWithShape="1">
          <a:blip r:embed="rId2"/>
          <a:srcRect l="11336" r="-2" b="-2"/>
          <a:stretch/>
        </p:blipFill>
        <p:spPr>
          <a:xfrm>
            <a:off x="1" y="10"/>
            <a:ext cx="6005512" cy="6857990"/>
          </a:xfrm>
          <a:prstGeom prst="rect">
            <a:avLst/>
          </a:prstGeom>
        </p:spPr>
      </p:pic>
    </p:spTree>
    <p:extLst>
      <p:ext uri="{BB962C8B-B14F-4D97-AF65-F5344CB8AC3E}">
        <p14:creationId xmlns:p14="http://schemas.microsoft.com/office/powerpoint/2010/main" val="275466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40C74A-7736-75F5-15B1-3CD15EE479C7}"/>
              </a:ext>
            </a:extLst>
          </p:cNvPr>
          <p:cNvSpPr txBox="1"/>
          <p:nvPr/>
        </p:nvSpPr>
        <p:spPr>
          <a:xfrm>
            <a:off x="3815443" y="604350"/>
            <a:ext cx="4561114" cy="369332"/>
          </a:xfrm>
          <a:prstGeom prst="rect">
            <a:avLst/>
          </a:prstGeom>
          <a:noFill/>
        </p:spPr>
        <p:txBody>
          <a:bodyPr wrap="square" rtlCol="0">
            <a:spAutoFit/>
          </a:bodyPr>
          <a:lstStyle/>
          <a:p>
            <a:pPr algn="ctr"/>
            <a:r>
              <a:rPr lang="en-IN" b="1" dirty="0"/>
              <a:t>RESEARCH FRAMEWORK</a:t>
            </a:r>
          </a:p>
        </p:txBody>
      </p:sp>
      <p:pic>
        <p:nvPicPr>
          <p:cNvPr id="5" name="Picture 4">
            <a:extLst>
              <a:ext uri="{FF2B5EF4-FFF2-40B4-BE49-F238E27FC236}">
                <a16:creationId xmlns:a16="http://schemas.microsoft.com/office/drawing/2014/main" id="{6CF31C0A-1C10-35FF-80A4-0055BCF148D4}"/>
              </a:ext>
            </a:extLst>
          </p:cNvPr>
          <p:cNvPicPr>
            <a:picLocks noChangeAspect="1"/>
          </p:cNvPicPr>
          <p:nvPr/>
        </p:nvPicPr>
        <p:blipFill>
          <a:blip r:embed="rId2"/>
          <a:stretch>
            <a:fillRect/>
          </a:stretch>
        </p:blipFill>
        <p:spPr>
          <a:xfrm>
            <a:off x="1194703" y="1628523"/>
            <a:ext cx="9802593" cy="3600953"/>
          </a:xfrm>
          <a:prstGeom prst="rect">
            <a:avLst/>
          </a:prstGeom>
        </p:spPr>
      </p:pic>
    </p:spTree>
    <p:extLst>
      <p:ext uri="{BB962C8B-B14F-4D97-AF65-F5344CB8AC3E}">
        <p14:creationId xmlns:p14="http://schemas.microsoft.com/office/powerpoint/2010/main" val="1863687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F70E-5B8E-8674-700C-09EC48BF2870}"/>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Research Methodology</a:t>
            </a:r>
          </a:p>
        </p:txBody>
      </p:sp>
      <p:sp>
        <p:nvSpPr>
          <p:cNvPr id="3" name="Content Placeholder 2">
            <a:extLst>
              <a:ext uri="{FF2B5EF4-FFF2-40B4-BE49-F238E27FC236}">
                <a16:creationId xmlns:a16="http://schemas.microsoft.com/office/drawing/2014/main" id="{42E5D9FA-63AB-2B84-6829-6FA1DC7D45BE}"/>
              </a:ext>
            </a:extLst>
          </p:cNvPr>
          <p:cNvSpPr>
            <a:spLocks noGrp="1"/>
          </p:cNvSpPr>
          <p:nvPr>
            <p:ph idx="1"/>
          </p:nvPr>
        </p:nvSpPr>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Research design – Multivariate statistical analysis</a:t>
            </a:r>
          </a:p>
          <a:p>
            <a:r>
              <a:rPr lang="en-GB" dirty="0">
                <a:latin typeface="Times New Roman" panose="02020603050405020304" pitchFamily="18" charset="0"/>
                <a:cs typeface="Times New Roman" panose="02020603050405020304" pitchFamily="18" charset="0"/>
              </a:rPr>
              <a:t>Research Technique – Conditional indirect effect test</a:t>
            </a:r>
          </a:p>
          <a:p>
            <a:r>
              <a:rPr lang="en-GB" dirty="0">
                <a:latin typeface="Times New Roman" panose="02020603050405020304" pitchFamily="18" charset="0"/>
                <a:cs typeface="Times New Roman" panose="02020603050405020304" pitchFamily="18" charset="0"/>
              </a:rPr>
              <a:t>Sampling strategy and sample size – Purposive sampling</a:t>
            </a:r>
          </a:p>
          <a:p>
            <a:r>
              <a:rPr lang="en-GB" dirty="0">
                <a:latin typeface="Times New Roman" panose="02020603050405020304" pitchFamily="18" charset="0"/>
                <a:cs typeface="Times New Roman" panose="02020603050405020304" pitchFamily="18" charset="0"/>
              </a:rPr>
              <a:t>Target population – Active and passive jobseekers</a:t>
            </a:r>
          </a:p>
          <a:p>
            <a:r>
              <a:rPr lang="en-GB" dirty="0">
                <a:latin typeface="Times New Roman" panose="02020603050405020304" pitchFamily="18" charset="0"/>
                <a:cs typeface="Times New Roman" panose="02020603050405020304" pitchFamily="18" charset="0"/>
              </a:rPr>
              <a:t>Measures – Attitude towards Cybervetting (Cook et al., 2020), Cyberfaking through a scale on measuring SM IM Tactics (Myers et al., 2021), Job search self-efficacy through Saks and colleagues’ scale (2015), Ability to fake SMIM profiles was measured with a scale developed by Grieve and colleagues (2020)</a:t>
            </a:r>
          </a:p>
          <a:p>
            <a:r>
              <a:rPr lang="en-GB" dirty="0">
                <a:latin typeface="Times New Roman" panose="02020603050405020304" pitchFamily="18" charset="0"/>
                <a:cs typeface="Times New Roman" panose="02020603050405020304" pitchFamily="18" charset="0"/>
              </a:rPr>
              <a:t>Data analysis method – To empirically test the conceptual model, the conditional indirect effects will be tested through PROCESS Macro in SPSS Version 20. </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25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F025-77C4-B152-6D32-1185C331F4ED}"/>
              </a:ext>
            </a:extLst>
          </p:cNvPr>
          <p:cNvSpPr>
            <a:spLocks noGrp="1"/>
          </p:cNvSpPr>
          <p:nvPr>
            <p:ph type="title"/>
          </p:nvPr>
        </p:nvSpPr>
        <p:spPr/>
        <p:txBody>
          <a:bodyPr/>
          <a:lstStyle/>
          <a:p>
            <a:r>
              <a:rPr lang="en-IN" dirty="0"/>
              <a:t>Pilot Study</a:t>
            </a:r>
          </a:p>
        </p:txBody>
      </p:sp>
      <p:sp>
        <p:nvSpPr>
          <p:cNvPr id="3" name="Content Placeholder 2">
            <a:extLst>
              <a:ext uri="{FF2B5EF4-FFF2-40B4-BE49-F238E27FC236}">
                <a16:creationId xmlns:a16="http://schemas.microsoft.com/office/drawing/2014/main" id="{5448D759-9B36-A32F-F6AA-20A5A0425319}"/>
              </a:ext>
            </a:extLst>
          </p:cNvPr>
          <p:cNvSpPr>
            <a:spLocks noGrp="1"/>
          </p:cNvSpPr>
          <p:nvPr>
            <p:ph idx="1"/>
          </p:nvPr>
        </p:nvSpPr>
        <p:spPr/>
        <p:txBody>
          <a:bodyPr/>
          <a:lstStyle/>
          <a:p>
            <a:r>
              <a:rPr lang="en-IN" dirty="0"/>
              <a:t>The questionnaire was shared with 135 working professionals who were contacted through personal contacts and snowball sampling</a:t>
            </a:r>
          </a:p>
          <a:p>
            <a:r>
              <a:rPr lang="en-IN" dirty="0"/>
              <a:t>The criteria for selection was a initial filer question which asked participants to confirm whether they have experienced Cybervetting in any of their job search experience. </a:t>
            </a:r>
          </a:p>
          <a:p>
            <a:r>
              <a:rPr lang="en-IN" dirty="0"/>
              <a:t>93 responded in affirmative and 90 participants agreed to fill up the survey</a:t>
            </a:r>
          </a:p>
          <a:p>
            <a:endParaRPr lang="en-IN" dirty="0"/>
          </a:p>
        </p:txBody>
      </p:sp>
    </p:spTree>
    <p:extLst>
      <p:ext uri="{BB962C8B-B14F-4D97-AF65-F5344CB8AC3E}">
        <p14:creationId xmlns:p14="http://schemas.microsoft.com/office/powerpoint/2010/main" val="579552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5D60-D600-CFFE-07B9-C8172CDA0976}"/>
              </a:ext>
            </a:extLst>
          </p:cNvPr>
          <p:cNvSpPr>
            <a:spLocks noGrp="1"/>
          </p:cNvSpPr>
          <p:nvPr>
            <p:ph type="title"/>
          </p:nvPr>
        </p:nvSpPr>
        <p:spPr/>
        <p:txBody>
          <a:bodyPr/>
          <a:lstStyle/>
          <a:p>
            <a:r>
              <a:rPr lang="en-IN" dirty="0"/>
              <a:t>Scale Reliability Testing (Cronbach’s Alpha)</a:t>
            </a:r>
          </a:p>
        </p:txBody>
      </p:sp>
      <p:graphicFrame>
        <p:nvGraphicFramePr>
          <p:cNvPr id="4" name="Table 3">
            <a:extLst>
              <a:ext uri="{FF2B5EF4-FFF2-40B4-BE49-F238E27FC236}">
                <a16:creationId xmlns:a16="http://schemas.microsoft.com/office/drawing/2014/main" id="{9BDF7727-BFAB-3DF9-0DE9-29DC5D37EDD0}"/>
              </a:ext>
            </a:extLst>
          </p:cNvPr>
          <p:cNvGraphicFramePr>
            <a:graphicFrameLocks noGrp="1"/>
          </p:cNvGraphicFramePr>
          <p:nvPr>
            <p:extLst>
              <p:ext uri="{D42A27DB-BD31-4B8C-83A1-F6EECF244321}">
                <p14:modId xmlns:p14="http://schemas.microsoft.com/office/powerpoint/2010/main" val="674547552"/>
              </p:ext>
            </p:extLst>
          </p:nvPr>
        </p:nvGraphicFramePr>
        <p:xfrm>
          <a:off x="727113" y="1789840"/>
          <a:ext cx="10719411" cy="4871720"/>
        </p:xfrm>
        <a:graphic>
          <a:graphicData uri="http://schemas.openxmlformats.org/drawingml/2006/table">
            <a:tbl>
              <a:tblPr firstRow="1" bandRow="1">
                <a:tableStyleId>{5C22544A-7EE6-4342-B048-85BDC9FD1C3A}</a:tableStyleId>
              </a:tblPr>
              <a:tblGrid>
                <a:gridCol w="4157358">
                  <a:extLst>
                    <a:ext uri="{9D8B030D-6E8A-4147-A177-3AD203B41FA5}">
                      <a16:colId xmlns:a16="http://schemas.microsoft.com/office/drawing/2014/main" val="2334444293"/>
                    </a:ext>
                  </a:extLst>
                </a:gridCol>
                <a:gridCol w="2138070">
                  <a:extLst>
                    <a:ext uri="{9D8B030D-6E8A-4147-A177-3AD203B41FA5}">
                      <a16:colId xmlns:a16="http://schemas.microsoft.com/office/drawing/2014/main" val="2016742167"/>
                    </a:ext>
                  </a:extLst>
                </a:gridCol>
                <a:gridCol w="4423983">
                  <a:extLst>
                    <a:ext uri="{9D8B030D-6E8A-4147-A177-3AD203B41FA5}">
                      <a16:colId xmlns:a16="http://schemas.microsoft.com/office/drawing/2014/main" val="1507734810"/>
                    </a:ext>
                  </a:extLst>
                </a:gridCol>
              </a:tblGrid>
              <a:tr h="370840">
                <a:tc>
                  <a:txBody>
                    <a:bodyPr/>
                    <a:lstStyle/>
                    <a:p>
                      <a:r>
                        <a:rPr lang="en-IN" dirty="0"/>
                        <a:t>Name of Variable</a:t>
                      </a:r>
                    </a:p>
                  </a:txBody>
                  <a:tcPr/>
                </a:tc>
                <a:tc>
                  <a:txBody>
                    <a:bodyPr/>
                    <a:lstStyle/>
                    <a:p>
                      <a:r>
                        <a:rPr lang="en-IN" dirty="0"/>
                        <a:t>Cronbach’s Alpha</a:t>
                      </a:r>
                    </a:p>
                  </a:txBody>
                  <a:tcPr/>
                </a:tc>
                <a:tc>
                  <a:txBody>
                    <a:bodyPr/>
                    <a:lstStyle/>
                    <a:p>
                      <a:r>
                        <a:rPr lang="en-IN" dirty="0"/>
                        <a:t>Item dropped due to reliability issue</a:t>
                      </a:r>
                    </a:p>
                  </a:txBody>
                  <a:tcPr/>
                </a:tc>
                <a:extLst>
                  <a:ext uri="{0D108BD9-81ED-4DB2-BD59-A6C34878D82A}">
                    <a16:rowId xmlns:a16="http://schemas.microsoft.com/office/drawing/2014/main" val="3337248947"/>
                  </a:ext>
                </a:extLst>
              </a:tr>
              <a:tr h="370840">
                <a:tc>
                  <a:txBody>
                    <a:bodyPr/>
                    <a:lstStyle/>
                    <a:p>
                      <a:r>
                        <a:rPr lang="en-IN" dirty="0"/>
                        <a:t>Perceived Justice </a:t>
                      </a:r>
                    </a:p>
                  </a:txBody>
                  <a:tcPr/>
                </a:tc>
                <a:tc>
                  <a:txBody>
                    <a:bodyPr/>
                    <a:lstStyle/>
                    <a:p>
                      <a:r>
                        <a:rPr lang="en-IN" dirty="0"/>
                        <a:t>0.712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One (</a:t>
                      </a:r>
                      <a:r>
                        <a:rPr lang="en-IN" sz="1800" kern="1200" dirty="0">
                          <a:solidFill>
                            <a:schemeClr val="dk1"/>
                          </a:solidFill>
                          <a:effectLst/>
                          <a:latin typeface="+mn-lt"/>
                          <a:ea typeface="+mn-ea"/>
                          <a:cs typeface="+mn-cs"/>
                        </a:rPr>
                        <a:t>I believe that screening my SM profile is an effective tool for an employer to use in the hiring process)</a:t>
                      </a:r>
                    </a:p>
                  </a:txBody>
                  <a:tcPr/>
                </a:tc>
                <a:extLst>
                  <a:ext uri="{0D108BD9-81ED-4DB2-BD59-A6C34878D82A}">
                    <a16:rowId xmlns:a16="http://schemas.microsoft.com/office/drawing/2014/main" val="2207697829"/>
                  </a:ext>
                </a:extLst>
              </a:tr>
              <a:tr h="370840">
                <a:tc>
                  <a:txBody>
                    <a:bodyPr/>
                    <a:lstStyle/>
                    <a:p>
                      <a:r>
                        <a:rPr lang="en-IN" dirty="0"/>
                        <a:t>Perceived Invasion</a:t>
                      </a:r>
                    </a:p>
                  </a:txBody>
                  <a:tcPr/>
                </a:tc>
                <a:tc>
                  <a:txBody>
                    <a:bodyPr/>
                    <a:lstStyle/>
                    <a:p>
                      <a:r>
                        <a:rPr lang="en-IN" dirty="0"/>
                        <a:t>0.701</a:t>
                      </a:r>
                    </a:p>
                  </a:txBody>
                  <a:tcPr/>
                </a:tc>
                <a:tc>
                  <a:txBody>
                    <a:bodyPr/>
                    <a:lstStyle/>
                    <a:p>
                      <a:r>
                        <a:rPr lang="en-IN" dirty="0"/>
                        <a:t>One (</a:t>
                      </a:r>
                      <a:r>
                        <a:rPr lang="en-IN" sz="1800" kern="1200" dirty="0">
                          <a:solidFill>
                            <a:schemeClr val="dk1"/>
                          </a:solidFill>
                          <a:effectLst/>
                          <a:latin typeface="+mn-lt"/>
                          <a:ea typeface="+mn-ea"/>
                          <a:cs typeface="+mn-cs"/>
                        </a:rPr>
                        <a:t>I would still be able to post things freely if I knew a potential employer was going to screen my social media profile [R].</a:t>
                      </a:r>
                      <a:endParaRPr lang="en-IN" dirty="0"/>
                    </a:p>
                  </a:txBody>
                  <a:tcPr/>
                </a:tc>
                <a:extLst>
                  <a:ext uri="{0D108BD9-81ED-4DB2-BD59-A6C34878D82A}">
                    <a16:rowId xmlns:a16="http://schemas.microsoft.com/office/drawing/2014/main" val="1007651337"/>
                  </a:ext>
                </a:extLst>
              </a:tr>
              <a:tr h="370840">
                <a:tc>
                  <a:txBody>
                    <a:bodyPr/>
                    <a:lstStyle/>
                    <a:p>
                      <a:r>
                        <a:rPr lang="en-IN" dirty="0"/>
                        <a:t>Perceived validity</a:t>
                      </a:r>
                    </a:p>
                  </a:txBody>
                  <a:tcPr/>
                </a:tc>
                <a:tc>
                  <a:txBody>
                    <a:bodyPr/>
                    <a:lstStyle/>
                    <a:p>
                      <a:r>
                        <a:rPr lang="en-IN" dirty="0"/>
                        <a:t>0.790</a:t>
                      </a:r>
                    </a:p>
                  </a:txBody>
                  <a:tcPr/>
                </a:tc>
                <a:tc>
                  <a:txBody>
                    <a:bodyPr/>
                    <a:lstStyle/>
                    <a:p>
                      <a:r>
                        <a:rPr lang="en-IN" dirty="0"/>
                        <a:t>Nil</a:t>
                      </a:r>
                    </a:p>
                  </a:txBody>
                  <a:tcPr/>
                </a:tc>
                <a:extLst>
                  <a:ext uri="{0D108BD9-81ED-4DB2-BD59-A6C34878D82A}">
                    <a16:rowId xmlns:a16="http://schemas.microsoft.com/office/drawing/2014/main" val="711988445"/>
                  </a:ext>
                </a:extLst>
              </a:tr>
              <a:tr h="370840">
                <a:tc>
                  <a:txBody>
                    <a:bodyPr/>
                    <a:lstStyle/>
                    <a:p>
                      <a:r>
                        <a:rPr lang="en-IN" dirty="0"/>
                        <a:t>Defensive  SM Impression Management</a:t>
                      </a:r>
                    </a:p>
                  </a:txBody>
                  <a:tcPr/>
                </a:tc>
                <a:tc>
                  <a:txBody>
                    <a:bodyPr/>
                    <a:lstStyle/>
                    <a:p>
                      <a:r>
                        <a:rPr lang="en-IN" dirty="0"/>
                        <a:t>0.903</a:t>
                      </a:r>
                    </a:p>
                  </a:txBody>
                  <a:tcPr/>
                </a:tc>
                <a:tc>
                  <a:txBody>
                    <a:bodyPr/>
                    <a:lstStyle/>
                    <a:p>
                      <a:r>
                        <a:rPr lang="en-IN" dirty="0"/>
                        <a:t>Nil</a:t>
                      </a:r>
                    </a:p>
                  </a:txBody>
                  <a:tcPr/>
                </a:tc>
                <a:extLst>
                  <a:ext uri="{0D108BD9-81ED-4DB2-BD59-A6C34878D82A}">
                    <a16:rowId xmlns:a16="http://schemas.microsoft.com/office/drawing/2014/main" val="3874634157"/>
                  </a:ext>
                </a:extLst>
              </a:tr>
              <a:tr h="370840">
                <a:tc>
                  <a:txBody>
                    <a:bodyPr/>
                    <a:lstStyle/>
                    <a:p>
                      <a:r>
                        <a:rPr lang="en-IN" dirty="0"/>
                        <a:t>Deceptive SM Impression Management</a:t>
                      </a:r>
                    </a:p>
                  </a:txBody>
                  <a:tcPr/>
                </a:tc>
                <a:tc>
                  <a:txBody>
                    <a:bodyPr/>
                    <a:lstStyle/>
                    <a:p>
                      <a:r>
                        <a:rPr lang="en-IN" dirty="0"/>
                        <a:t>0.841</a:t>
                      </a:r>
                    </a:p>
                  </a:txBody>
                  <a:tcPr/>
                </a:tc>
                <a:tc>
                  <a:txBody>
                    <a:bodyPr/>
                    <a:lstStyle/>
                    <a:p>
                      <a:r>
                        <a:rPr lang="en-IN" dirty="0"/>
                        <a:t>Nil</a:t>
                      </a:r>
                    </a:p>
                  </a:txBody>
                  <a:tcPr/>
                </a:tc>
                <a:extLst>
                  <a:ext uri="{0D108BD9-81ED-4DB2-BD59-A6C34878D82A}">
                    <a16:rowId xmlns:a16="http://schemas.microsoft.com/office/drawing/2014/main" val="4283393626"/>
                  </a:ext>
                </a:extLst>
              </a:tr>
              <a:tr h="370840">
                <a:tc>
                  <a:txBody>
                    <a:bodyPr/>
                    <a:lstStyle/>
                    <a:p>
                      <a:r>
                        <a:rPr lang="en-IN" dirty="0"/>
                        <a:t>Job Search Self Efficacy</a:t>
                      </a:r>
                    </a:p>
                  </a:txBody>
                  <a:tcPr/>
                </a:tc>
                <a:tc>
                  <a:txBody>
                    <a:bodyPr/>
                    <a:lstStyle/>
                    <a:p>
                      <a:r>
                        <a:rPr lang="en-IN" dirty="0"/>
                        <a:t>0.728</a:t>
                      </a:r>
                    </a:p>
                  </a:txBody>
                  <a:tcPr/>
                </a:tc>
                <a:tc>
                  <a:txBody>
                    <a:bodyPr/>
                    <a:lstStyle/>
                    <a:p>
                      <a:r>
                        <a:rPr lang="en-IN" dirty="0"/>
                        <a:t>Nil</a:t>
                      </a:r>
                    </a:p>
                  </a:txBody>
                  <a:tcPr/>
                </a:tc>
                <a:extLst>
                  <a:ext uri="{0D108BD9-81ED-4DB2-BD59-A6C34878D82A}">
                    <a16:rowId xmlns:a16="http://schemas.microsoft.com/office/drawing/2014/main" val="3205739990"/>
                  </a:ext>
                </a:extLst>
              </a:tr>
              <a:tr h="370840">
                <a:tc>
                  <a:txBody>
                    <a:bodyPr/>
                    <a:lstStyle/>
                    <a:p>
                      <a:r>
                        <a:rPr lang="en-IN" dirty="0"/>
                        <a:t>Ability to fake</a:t>
                      </a:r>
                    </a:p>
                  </a:txBody>
                  <a:tcPr/>
                </a:tc>
                <a:tc>
                  <a:txBody>
                    <a:bodyPr/>
                    <a:lstStyle/>
                    <a:p>
                      <a:r>
                        <a:rPr lang="en-IN" dirty="0"/>
                        <a:t>0.727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One (</a:t>
                      </a:r>
                      <a:r>
                        <a:rPr lang="en-IN" sz="1800" kern="1200" dirty="0">
                          <a:solidFill>
                            <a:schemeClr val="dk1"/>
                          </a:solidFill>
                          <a:effectLst/>
                          <a:latin typeface="+mn-lt"/>
                          <a:ea typeface="+mn-ea"/>
                          <a:cs typeface="+mn-cs"/>
                        </a:rPr>
                        <a:t>I have the ability to control the way I come across to people through online social media, depending on the impression I wish to give them)</a:t>
                      </a:r>
                    </a:p>
                  </a:txBody>
                  <a:tcPr/>
                </a:tc>
                <a:extLst>
                  <a:ext uri="{0D108BD9-81ED-4DB2-BD59-A6C34878D82A}">
                    <a16:rowId xmlns:a16="http://schemas.microsoft.com/office/drawing/2014/main" val="3084741855"/>
                  </a:ext>
                </a:extLst>
              </a:tr>
            </a:tbl>
          </a:graphicData>
        </a:graphic>
      </p:graphicFrame>
    </p:spTree>
    <p:extLst>
      <p:ext uri="{BB962C8B-B14F-4D97-AF65-F5344CB8AC3E}">
        <p14:creationId xmlns:p14="http://schemas.microsoft.com/office/powerpoint/2010/main" val="1398087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B8EC-7EB8-5E47-F54C-4309747DC9CF}"/>
              </a:ext>
            </a:extLst>
          </p:cNvPr>
          <p:cNvSpPr>
            <a:spLocks noGrp="1"/>
          </p:cNvSpPr>
          <p:nvPr>
            <p:ph type="title"/>
          </p:nvPr>
        </p:nvSpPr>
        <p:spPr/>
        <p:txBody>
          <a:bodyPr/>
          <a:lstStyle/>
          <a:p>
            <a:r>
              <a:rPr lang="en-IN" dirty="0"/>
              <a:t>ONGOING WORK</a:t>
            </a:r>
          </a:p>
        </p:txBody>
      </p:sp>
      <p:sp>
        <p:nvSpPr>
          <p:cNvPr id="4" name="Content Placeholder 3">
            <a:extLst>
              <a:ext uri="{FF2B5EF4-FFF2-40B4-BE49-F238E27FC236}">
                <a16:creationId xmlns:a16="http://schemas.microsoft.com/office/drawing/2014/main" id="{7353AB3C-6FDC-8734-9148-55C5A9B197C1}"/>
              </a:ext>
            </a:extLst>
          </p:cNvPr>
          <p:cNvSpPr>
            <a:spLocks noGrp="1"/>
          </p:cNvSpPr>
          <p:nvPr>
            <p:ph idx="1"/>
          </p:nvPr>
        </p:nvSpPr>
        <p:spPr/>
        <p:txBody>
          <a:bodyPr/>
          <a:lstStyle/>
          <a:p>
            <a:r>
              <a:rPr lang="en-IN" dirty="0"/>
              <a:t>Survey floated with 246 active jobseekers having active SM profiles who have been identified from final year graduate and post-graduate programme students in India</a:t>
            </a:r>
          </a:p>
          <a:p>
            <a:r>
              <a:rPr lang="en-IN" dirty="0"/>
              <a:t>113 responses received till date, expecting for survey completion by August 2024.</a:t>
            </a:r>
          </a:p>
          <a:p>
            <a:r>
              <a:rPr lang="en-IN" dirty="0"/>
              <a:t>Conduct model fit verification and hypothesis testing </a:t>
            </a:r>
          </a:p>
        </p:txBody>
      </p:sp>
    </p:spTree>
    <p:extLst>
      <p:ext uri="{BB962C8B-B14F-4D97-AF65-F5344CB8AC3E}">
        <p14:creationId xmlns:p14="http://schemas.microsoft.com/office/powerpoint/2010/main" val="337298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3F9-DE7B-6AF4-6D2D-9D65A70F542D}"/>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Lit Review - Cybervetting</a:t>
            </a:r>
          </a:p>
        </p:txBody>
      </p:sp>
      <p:sp>
        <p:nvSpPr>
          <p:cNvPr id="3" name="Content Placeholder 2">
            <a:extLst>
              <a:ext uri="{FF2B5EF4-FFF2-40B4-BE49-F238E27FC236}">
                <a16:creationId xmlns:a16="http://schemas.microsoft.com/office/drawing/2014/main" id="{0D42B5CD-849A-4F8A-C42F-0F9DC1629D70}"/>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A jobseeker’s social media profile can be a decisive factor in the hiring process, including being a disqualifying factor (Melton et al., 2018)</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Jacobson and </a:t>
            </a:r>
            <a:r>
              <a:rPr lang="en-IN" dirty="0" err="1">
                <a:latin typeface="Times New Roman" panose="02020603050405020304" pitchFamily="18" charset="0"/>
                <a:cs typeface="Times New Roman" panose="02020603050405020304" pitchFamily="18" charset="0"/>
              </a:rPr>
              <a:t>Gruzd</a:t>
            </a:r>
            <a:r>
              <a:rPr lang="en-IN" dirty="0">
                <a:latin typeface="Times New Roman" panose="02020603050405020304" pitchFamily="18" charset="0"/>
                <a:cs typeface="Times New Roman" panose="02020603050405020304" pitchFamily="18" charset="0"/>
              </a:rPr>
              <a:t> (2020) have stated that Cybervetting is the new normal</a:t>
            </a:r>
          </a:p>
          <a:p>
            <a:r>
              <a:rPr lang="en-IN" dirty="0">
                <a:latin typeface="Times New Roman" panose="02020603050405020304" pitchFamily="18" charset="0"/>
                <a:cs typeface="Times New Roman" panose="02020603050405020304" pitchFamily="18" charset="0"/>
              </a:rPr>
              <a:t>A study by </a:t>
            </a:r>
            <a:r>
              <a:rPr lang="en-IN" dirty="0" err="1">
                <a:latin typeface="Times New Roman" panose="02020603050405020304" pitchFamily="18" charset="0"/>
                <a:cs typeface="Times New Roman" panose="02020603050405020304" pitchFamily="18" charset="0"/>
              </a:rPr>
              <a:t>Walrave</a:t>
            </a:r>
            <a:r>
              <a:rPr lang="en-IN" dirty="0">
                <a:latin typeface="Times New Roman" panose="02020603050405020304" pitchFamily="18" charset="0"/>
                <a:cs typeface="Times New Roman" panose="02020603050405020304" pitchFamily="18" charset="0"/>
              </a:rPr>
              <a:t> et al. (2022) substantiates this claim through a qualitative inquiry with HR professionals</a:t>
            </a:r>
          </a:p>
          <a:p>
            <a:r>
              <a:rPr lang="en-IN" dirty="0" err="1">
                <a:latin typeface="Times New Roman" panose="02020603050405020304" pitchFamily="18" charset="0"/>
                <a:cs typeface="Times New Roman" panose="02020603050405020304" pitchFamily="18" charset="0"/>
              </a:rPr>
              <a:t>Roulin</a:t>
            </a:r>
            <a:r>
              <a:rPr lang="en-IN" dirty="0">
                <a:latin typeface="Times New Roman" panose="02020603050405020304" pitchFamily="18" charset="0"/>
                <a:cs typeface="Times New Roman" panose="02020603050405020304" pitchFamily="18" charset="0"/>
              </a:rPr>
              <a:t> and Liu (2023) have conducted a study with Chinese jobseekers which shows that there is negative attitude towards all three dimensions of cyber-vetting among jobseekers</a:t>
            </a:r>
          </a:p>
        </p:txBody>
      </p:sp>
    </p:spTree>
    <p:extLst>
      <p:ext uri="{BB962C8B-B14F-4D97-AF65-F5344CB8AC3E}">
        <p14:creationId xmlns:p14="http://schemas.microsoft.com/office/powerpoint/2010/main" val="362953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140A5-2EAA-1AAB-D5F6-7C8CB0CAF5D2}"/>
              </a:ext>
            </a:extLst>
          </p:cNvPr>
          <p:cNvSpPr>
            <a:spLocks noGrp="1"/>
          </p:cNvSpPr>
          <p:nvPr>
            <p:ph type="title"/>
          </p:nvPr>
        </p:nvSpPr>
        <p:spPr>
          <a:xfrm>
            <a:off x="5080216" y="1076324"/>
            <a:ext cx="6272784" cy="1535051"/>
          </a:xfrm>
        </p:spPr>
        <p:txBody>
          <a:bodyPr anchor="b">
            <a:normAutofit/>
          </a:bodyPr>
          <a:lstStyle/>
          <a:p>
            <a:r>
              <a:rPr lang="en-IN" sz="5200"/>
              <a:t>Expected Research Implications</a:t>
            </a:r>
          </a:p>
        </p:txBody>
      </p:sp>
      <p:pic>
        <p:nvPicPr>
          <p:cNvPr id="5" name="Picture 4" descr="Magnifying glass showing decling performance">
            <a:extLst>
              <a:ext uri="{FF2B5EF4-FFF2-40B4-BE49-F238E27FC236}">
                <a16:creationId xmlns:a16="http://schemas.microsoft.com/office/drawing/2014/main" id="{0509E945-9C26-75A1-5C04-0E9397D1824F}"/>
              </a:ext>
            </a:extLst>
          </p:cNvPr>
          <p:cNvPicPr>
            <a:picLocks noChangeAspect="1"/>
          </p:cNvPicPr>
          <p:nvPr/>
        </p:nvPicPr>
        <p:blipFill rotWithShape="1">
          <a:blip r:embed="rId2"/>
          <a:srcRect l="12793" r="43356"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80E7CCC-F5C6-2C83-3312-8AEE86A52B9B}"/>
              </a:ext>
            </a:extLst>
          </p:cNvPr>
          <p:cNvSpPr>
            <a:spLocks noGrp="1"/>
          </p:cNvSpPr>
          <p:nvPr>
            <p:ph idx="1"/>
          </p:nvPr>
        </p:nvSpPr>
        <p:spPr>
          <a:xfrm>
            <a:off x="5080216" y="3351276"/>
            <a:ext cx="6272784" cy="2825686"/>
          </a:xfrm>
        </p:spPr>
        <p:txBody>
          <a:bodyPr>
            <a:normAutofit fontScale="92500" lnSpcReduction="10000"/>
          </a:bodyPr>
          <a:lstStyle/>
          <a:p>
            <a:pPr marL="514350" indent="-514350">
              <a:buAutoNum type="alphaUcParenR"/>
            </a:pPr>
            <a:r>
              <a:rPr lang="en-IN" sz="2200" dirty="0"/>
              <a:t>MANAGERIAL IMPLICATIONS</a:t>
            </a:r>
          </a:p>
          <a:p>
            <a:pPr marL="0" indent="0">
              <a:buNone/>
            </a:pPr>
            <a:endParaRPr lang="en-IN" sz="2200" dirty="0"/>
          </a:p>
          <a:p>
            <a:pPr>
              <a:buFontTx/>
              <a:buChar char="-"/>
            </a:pPr>
            <a:r>
              <a:rPr lang="en-IN" sz="2200" dirty="0"/>
              <a:t>Study should throw light on how jobseekers view Cybervetting as a recruitment practice</a:t>
            </a:r>
          </a:p>
          <a:p>
            <a:pPr>
              <a:buFontTx/>
              <a:buChar char="-"/>
            </a:pPr>
            <a:r>
              <a:rPr lang="en-IN" sz="2200" dirty="0"/>
              <a:t>Study may highlight actions that jobseekers are taking to counter such employer-level interventions</a:t>
            </a:r>
          </a:p>
          <a:p>
            <a:pPr>
              <a:buFontTx/>
              <a:buChar char="-"/>
            </a:pPr>
            <a:r>
              <a:rPr lang="en-IN" sz="2200" dirty="0"/>
              <a:t>Study may further throw light on how jobseekers are coping with such disruptions to maintain a positive job-search attitude</a:t>
            </a:r>
          </a:p>
        </p:txBody>
      </p:sp>
    </p:spTree>
    <p:extLst>
      <p:ext uri="{BB962C8B-B14F-4D97-AF65-F5344CB8AC3E}">
        <p14:creationId xmlns:p14="http://schemas.microsoft.com/office/powerpoint/2010/main" val="392700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140A5-2EAA-1AAB-D5F6-7C8CB0CAF5D2}"/>
              </a:ext>
            </a:extLst>
          </p:cNvPr>
          <p:cNvSpPr>
            <a:spLocks noGrp="1"/>
          </p:cNvSpPr>
          <p:nvPr>
            <p:ph type="title"/>
          </p:nvPr>
        </p:nvSpPr>
        <p:spPr>
          <a:xfrm>
            <a:off x="5297762" y="329184"/>
            <a:ext cx="6251110" cy="1783080"/>
          </a:xfrm>
        </p:spPr>
        <p:txBody>
          <a:bodyPr anchor="b">
            <a:normAutofit/>
          </a:bodyPr>
          <a:lstStyle/>
          <a:p>
            <a:r>
              <a:rPr lang="en-IN" sz="5400"/>
              <a:t>Expected Research Implications</a:t>
            </a:r>
          </a:p>
        </p:txBody>
      </p:sp>
      <p:pic>
        <p:nvPicPr>
          <p:cNvPr id="5" name="Picture 4" descr="White bulbs with a yellow one standing out">
            <a:extLst>
              <a:ext uri="{FF2B5EF4-FFF2-40B4-BE49-F238E27FC236}">
                <a16:creationId xmlns:a16="http://schemas.microsoft.com/office/drawing/2014/main" id="{09D1B4B0-65AB-07A3-4326-C90564029C25}"/>
              </a:ext>
            </a:extLst>
          </p:cNvPr>
          <p:cNvPicPr>
            <a:picLocks noChangeAspect="1"/>
          </p:cNvPicPr>
          <p:nvPr/>
        </p:nvPicPr>
        <p:blipFill rotWithShape="1">
          <a:blip r:embed="rId2"/>
          <a:srcRect l="19399" r="3526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0E7CCC-F5C6-2C83-3312-8AEE86A52B9B}"/>
              </a:ext>
            </a:extLst>
          </p:cNvPr>
          <p:cNvSpPr>
            <a:spLocks noGrp="1"/>
          </p:cNvSpPr>
          <p:nvPr>
            <p:ph idx="1"/>
          </p:nvPr>
        </p:nvSpPr>
        <p:spPr>
          <a:xfrm>
            <a:off x="5297762" y="2706624"/>
            <a:ext cx="6251110" cy="3483864"/>
          </a:xfrm>
        </p:spPr>
        <p:txBody>
          <a:bodyPr>
            <a:normAutofit/>
          </a:bodyPr>
          <a:lstStyle/>
          <a:p>
            <a:pPr marL="0" indent="0">
              <a:buNone/>
            </a:pPr>
            <a:r>
              <a:rPr lang="en-IN" sz="2200" dirty="0"/>
              <a:t>B) THEORETICAL IMPLICATIONS</a:t>
            </a:r>
          </a:p>
          <a:p>
            <a:pPr marL="0" indent="0">
              <a:buNone/>
            </a:pPr>
            <a:endParaRPr lang="en-IN" sz="2200" dirty="0"/>
          </a:p>
          <a:p>
            <a:pPr>
              <a:buFontTx/>
              <a:buChar char="-"/>
            </a:pPr>
            <a:r>
              <a:rPr lang="en-IN" sz="2200" dirty="0"/>
              <a:t>Study is expected to help in validating Rogers’ Protection Motivation theory</a:t>
            </a:r>
          </a:p>
          <a:p>
            <a:pPr>
              <a:buFontTx/>
              <a:buChar char="-"/>
            </a:pPr>
            <a:r>
              <a:rPr lang="en-IN" sz="2200" dirty="0"/>
              <a:t>Spence’s signalling theory  may receive further validation in this study</a:t>
            </a:r>
          </a:p>
          <a:p>
            <a:pPr>
              <a:buFontTx/>
              <a:buChar char="-"/>
            </a:pPr>
            <a:r>
              <a:rPr lang="en-IN" sz="2200" dirty="0"/>
              <a:t>Ajzen’s TPB also may receive support from this study</a:t>
            </a:r>
          </a:p>
        </p:txBody>
      </p:sp>
    </p:spTree>
    <p:extLst>
      <p:ext uri="{BB962C8B-B14F-4D97-AF65-F5344CB8AC3E}">
        <p14:creationId xmlns:p14="http://schemas.microsoft.com/office/powerpoint/2010/main" val="369573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140A5-2EAA-1AAB-D5F6-7C8CB0CAF5D2}"/>
              </a:ext>
            </a:extLst>
          </p:cNvPr>
          <p:cNvSpPr>
            <a:spLocks noGrp="1"/>
          </p:cNvSpPr>
          <p:nvPr>
            <p:ph type="title"/>
          </p:nvPr>
        </p:nvSpPr>
        <p:spPr>
          <a:xfrm>
            <a:off x="5297762" y="329184"/>
            <a:ext cx="6251110" cy="1783080"/>
          </a:xfrm>
        </p:spPr>
        <p:txBody>
          <a:bodyPr anchor="b">
            <a:normAutofit/>
          </a:bodyPr>
          <a:lstStyle/>
          <a:p>
            <a:r>
              <a:rPr lang="en-IN" sz="5400"/>
              <a:t>Expected Research Implications</a:t>
            </a:r>
          </a:p>
        </p:txBody>
      </p:sp>
      <p:pic>
        <p:nvPicPr>
          <p:cNvPr id="5" name="Picture 4" descr="Abstract blurred public library with bookshelves">
            <a:extLst>
              <a:ext uri="{FF2B5EF4-FFF2-40B4-BE49-F238E27FC236}">
                <a16:creationId xmlns:a16="http://schemas.microsoft.com/office/drawing/2014/main" id="{CE1BF5DC-5784-E7D3-CE75-7CEC641B3CE3}"/>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0E7CCC-F5C6-2C83-3312-8AEE86A52B9B}"/>
              </a:ext>
            </a:extLst>
          </p:cNvPr>
          <p:cNvSpPr>
            <a:spLocks noGrp="1"/>
          </p:cNvSpPr>
          <p:nvPr>
            <p:ph idx="1"/>
          </p:nvPr>
        </p:nvSpPr>
        <p:spPr>
          <a:xfrm>
            <a:off x="5297762" y="2706624"/>
            <a:ext cx="6251110" cy="3483864"/>
          </a:xfrm>
        </p:spPr>
        <p:txBody>
          <a:bodyPr>
            <a:normAutofit/>
          </a:bodyPr>
          <a:lstStyle/>
          <a:p>
            <a:pPr marL="0" indent="0">
              <a:buNone/>
            </a:pPr>
            <a:r>
              <a:rPr lang="en-IN" sz="2200" dirty="0"/>
              <a:t>C) SOCIETAL IMPLICATIONS</a:t>
            </a:r>
          </a:p>
          <a:p>
            <a:pPr marL="0" indent="0">
              <a:buNone/>
            </a:pPr>
            <a:endParaRPr lang="en-IN" sz="2200" dirty="0"/>
          </a:p>
          <a:p>
            <a:pPr>
              <a:buFontTx/>
              <a:buChar char="-"/>
            </a:pPr>
            <a:r>
              <a:rPr lang="en-IN" sz="2200" dirty="0"/>
              <a:t>Practitioners may be made cognizant about the thin line between ethical data mining and unethical data hacking in the context of Cybervetting</a:t>
            </a:r>
          </a:p>
          <a:p>
            <a:pPr>
              <a:buFontTx/>
              <a:buChar char="-"/>
            </a:pPr>
            <a:r>
              <a:rPr lang="en-IN" sz="2200" dirty="0"/>
              <a:t>Study may help in understanding more about the rising phenomenon of </a:t>
            </a:r>
            <a:r>
              <a:rPr lang="en-IN" sz="2200" dirty="0" err="1"/>
              <a:t>cyberfaking</a:t>
            </a:r>
            <a:r>
              <a:rPr lang="en-IN" sz="2200" dirty="0"/>
              <a:t> </a:t>
            </a:r>
          </a:p>
        </p:txBody>
      </p:sp>
    </p:spTree>
    <p:extLst>
      <p:ext uri="{BB962C8B-B14F-4D97-AF65-F5344CB8AC3E}">
        <p14:creationId xmlns:p14="http://schemas.microsoft.com/office/powerpoint/2010/main" val="1660525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72A1F-E93A-1E3E-D098-50F843D22FB1}"/>
              </a:ext>
            </a:extLst>
          </p:cNvPr>
          <p:cNvSpPr>
            <a:spLocks noGrp="1"/>
          </p:cNvSpPr>
          <p:nvPr>
            <p:ph type="ctrTitle"/>
          </p:nvPr>
        </p:nvSpPr>
        <p:spPr>
          <a:xfrm>
            <a:off x="5297762" y="640080"/>
            <a:ext cx="6251110" cy="3566160"/>
          </a:xfrm>
        </p:spPr>
        <p:txBody>
          <a:bodyPr anchor="b">
            <a:normAutofit/>
          </a:bodyPr>
          <a:lstStyle/>
          <a:p>
            <a:pPr algn="l"/>
            <a:r>
              <a:rPr lang="en-IN" sz="5400" dirty="0"/>
              <a:t>OBRIGADO</a:t>
            </a:r>
          </a:p>
        </p:txBody>
      </p:sp>
      <p:sp>
        <p:nvSpPr>
          <p:cNvPr id="3" name="Subtitle 2">
            <a:extLst>
              <a:ext uri="{FF2B5EF4-FFF2-40B4-BE49-F238E27FC236}">
                <a16:creationId xmlns:a16="http://schemas.microsoft.com/office/drawing/2014/main" id="{B72D4B23-5D62-1AB9-8274-85E0EE56F77D}"/>
              </a:ext>
            </a:extLst>
          </p:cNvPr>
          <p:cNvSpPr>
            <a:spLocks noGrp="1"/>
          </p:cNvSpPr>
          <p:nvPr>
            <p:ph type="subTitle" idx="1"/>
          </p:nvPr>
        </p:nvSpPr>
        <p:spPr>
          <a:xfrm>
            <a:off x="5297760" y="4636008"/>
            <a:ext cx="6251111" cy="1572768"/>
          </a:xfrm>
        </p:spPr>
        <p:txBody>
          <a:bodyPr>
            <a:normAutofit/>
          </a:bodyPr>
          <a:lstStyle/>
          <a:p>
            <a:pPr algn="l"/>
            <a:r>
              <a:rPr lang="en-IN" dirty="0"/>
              <a:t>OPEN FOR QUESTIONS</a:t>
            </a:r>
            <a:endParaRPr lang="en-IN"/>
          </a:p>
        </p:txBody>
      </p:sp>
      <p:pic>
        <p:nvPicPr>
          <p:cNvPr id="5" name="Picture 4">
            <a:extLst>
              <a:ext uri="{FF2B5EF4-FFF2-40B4-BE49-F238E27FC236}">
                <a16:creationId xmlns:a16="http://schemas.microsoft.com/office/drawing/2014/main" id="{5C81E6F5-4460-C314-28DB-024532E956B5}"/>
              </a:ext>
            </a:extLst>
          </p:cNvPr>
          <p:cNvPicPr>
            <a:picLocks noChangeAspect="1"/>
          </p:cNvPicPr>
          <p:nvPr/>
        </p:nvPicPr>
        <p:blipFill rotWithShape="1">
          <a:blip r:embed="rId2"/>
          <a:srcRect l="5212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5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653C-EA95-9A02-7CC9-5E6C40F305C0}"/>
              </a:ext>
            </a:extLst>
          </p:cNvPr>
          <p:cNvSpPr>
            <a:spLocks noGrp="1"/>
          </p:cNvSpPr>
          <p:nvPr>
            <p:ph type="title"/>
          </p:nvPr>
        </p:nvSpPr>
        <p:spPr>
          <a:xfrm>
            <a:off x="838199" y="365125"/>
            <a:ext cx="10765971" cy="1325563"/>
          </a:xfrm>
        </p:spPr>
        <p:txBody>
          <a:bodyPr>
            <a:normAutofit/>
          </a:bodyPr>
          <a:lstStyle/>
          <a:p>
            <a:pPr algn="ctr"/>
            <a:r>
              <a:rPr lang="en-IN" dirty="0">
                <a:latin typeface="Times New Roman" panose="02020603050405020304" pitchFamily="18" charset="0"/>
                <a:cs typeface="Times New Roman" panose="02020603050405020304" pitchFamily="18" charset="0"/>
              </a:rPr>
              <a:t>ATTITUDE TOWARDS CYBERVETTING</a:t>
            </a:r>
          </a:p>
        </p:txBody>
      </p:sp>
      <p:graphicFrame>
        <p:nvGraphicFramePr>
          <p:cNvPr id="4" name="Content Placeholder 3">
            <a:extLst>
              <a:ext uri="{FF2B5EF4-FFF2-40B4-BE49-F238E27FC236}">
                <a16:creationId xmlns:a16="http://schemas.microsoft.com/office/drawing/2014/main" id="{3BB7F14F-084D-75C6-52BF-12D30C243C58}"/>
              </a:ext>
            </a:extLst>
          </p:cNvPr>
          <p:cNvGraphicFramePr>
            <a:graphicFrameLocks noGrp="1"/>
          </p:cNvGraphicFramePr>
          <p:nvPr>
            <p:ph idx="1"/>
          </p:nvPr>
        </p:nvGraphicFramePr>
        <p:xfrm>
          <a:off x="1088570" y="1542596"/>
          <a:ext cx="10515600" cy="434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7BC0FD3-CFFF-00CE-1BB1-E3DEFBDF48C5}"/>
              </a:ext>
            </a:extLst>
          </p:cNvPr>
          <p:cNvSpPr txBox="1"/>
          <p:nvPr/>
        </p:nvSpPr>
        <p:spPr>
          <a:xfrm>
            <a:off x="76199" y="5998790"/>
            <a:ext cx="11919857" cy="1302921"/>
          </a:xfrm>
          <a:prstGeom prst="rect">
            <a:avLst/>
          </a:prstGeom>
          <a:noFill/>
        </p:spPr>
        <p:txBody>
          <a:bodyPr wrap="square" rtlCol="0">
            <a:spAutoFit/>
          </a:bodyPr>
          <a:lstStyle/>
          <a:p>
            <a:pPr algn="just">
              <a:lnSpc>
                <a:spcPct val="150000"/>
              </a:lnSpc>
              <a:spcAft>
                <a:spcPts val="800"/>
              </a:spcAft>
            </a:pPr>
            <a:r>
              <a:rPr lang="en-IN" dirty="0"/>
              <a:t>Adapted from: </a:t>
            </a:r>
            <a:r>
              <a:rPr lang="en-US" sz="18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Cook, R., Jones‐Chick, R., </a:t>
            </a:r>
            <a:r>
              <a:rPr lang="en-US" sz="1800" dirty="0" err="1">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Roulin</a:t>
            </a:r>
            <a:r>
              <a:rPr lang="en-US" sz="18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N., &amp; O'Rourke, K. (2020). Job seekers' attitudes toward </a:t>
            </a:r>
            <a:r>
              <a:rPr lang="en-US" sz="1800" dirty="0" err="1">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cybervetting</a:t>
            </a:r>
            <a:r>
              <a:rPr lang="en-US" sz="18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Scale development, validation, and platform comparison. </a:t>
            </a:r>
            <a:r>
              <a:rPr lang="en-US" sz="1800" i="1"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International Journal of Selection and Assessment</a:t>
            </a:r>
            <a:r>
              <a:rPr lang="en-US" sz="18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28</a:t>
            </a:r>
            <a:r>
              <a:rPr lang="en-US" sz="18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(4), 383-398.</a:t>
            </a:r>
            <a:endParaRPr lang="en-IN"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12676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3F9-DE7B-6AF4-6D2D-9D65A70F542D}"/>
              </a:ext>
            </a:extLst>
          </p:cNvPr>
          <p:cNvSpPr>
            <a:spLocks noGrp="1"/>
          </p:cNvSpPr>
          <p:nvPr>
            <p:ph type="title"/>
          </p:nvPr>
        </p:nvSpPr>
        <p:spPr>
          <a:xfrm>
            <a:off x="326571" y="365125"/>
            <a:ext cx="11767457" cy="1325563"/>
          </a:xfrm>
        </p:spPr>
        <p:txBody>
          <a:bodyPr/>
          <a:lstStyle/>
          <a:p>
            <a:pPr algn="ctr"/>
            <a:r>
              <a:rPr lang="en-IN" dirty="0">
                <a:latin typeface="Times New Roman" panose="02020603050405020304" pitchFamily="18" charset="0"/>
                <a:cs typeface="Times New Roman" panose="02020603050405020304" pitchFamily="18" charset="0"/>
              </a:rPr>
              <a:t>Lit Review – Cyber-faking / Social Media Impression Management (SMIM)</a:t>
            </a:r>
          </a:p>
        </p:txBody>
      </p:sp>
      <p:sp>
        <p:nvSpPr>
          <p:cNvPr id="3" name="Content Placeholder 2">
            <a:extLst>
              <a:ext uri="{FF2B5EF4-FFF2-40B4-BE49-F238E27FC236}">
                <a16:creationId xmlns:a16="http://schemas.microsoft.com/office/drawing/2014/main" id="{0D42B5CD-849A-4F8A-C42F-0F9DC1629D70}"/>
              </a:ext>
            </a:extLst>
          </p:cNvPr>
          <p:cNvSpPr>
            <a:spLocks noGrp="1"/>
          </p:cNvSpPr>
          <p:nvPr>
            <p:ph idx="1"/>
          </p:nvPr>
        </p:nvSpPr>
        <p:spPr>
          <a:xfrm>
            <a:off x="402771" y="1825625"/>
            <a:ext cx="11582399" cy="4351338"/>
          </a:xfrm>
        </p:spPr>
        <p:txBody>
          <a:bodyPr>
            <a:noAutofit/>
          </a:bodyPr>
          <a:lstStyle/>
          <a:p>
            <a:pPr algn="l"/>
            <a:r>
              <a:rPr lang="en-GB" sz="2400" b="0" i="0" u="none" strike="noStrike" baseline="0" dirty="0">
                <a:latin typeface="Times New Roman" panose="02020603050405020304" pitchFamily="18" charset="0"/>
                <a:cs typeface="Times New Roman" panose="02020603050405020304" pitchFamily="18" charset="0"/>
              </a:rPr>
              <a:t>Social Media inspection has led to candidates being eliminated from further job consideration or disqualified from interviewing (Bennett, 2013).</a:t>
            </a:r>
          </a:p>
          <a:p>
            <a:pPr algn="l"/>
            <a:r>
              <a:rPr lang="en-GB" sz="2400" b="0" i="0" u="none" strike="noStrike" baseline="0" dirty="0">
                <a:latin typeface="Times New Roman" panose="02020603050405020304" pitchFamily="18" charset="0"/>
                <a:cs typeface="Times New Roman" panose="02020603050405020304" pitchFamily="18" charset="0"/>
              </a:rPr>
              <a:t>Faking is a defensive strategy where jobseekers attempt to misrepresent themselves during the personnel selection process.</a:t>
            </a:r>
          </a:p>
          <a:p>
            <a:pPr algn="l"/>
            <a:r>
              <a:rPr lang="en-GB" sz="2400" b="0" i="0" u="none" strike="noStrike" baseline="0" dirty="0">
                <a:latin typeface="Times New Roman" panose="02020603050405020304" pitchFamily="18" charset="0"/>
                <a:cs typeface="Times New Roman" panose="02020603050405020304" pitchFamily="18" charset="0"/>
              </a:rPr>
              <a:t>It is a deceptive form of impression management, or an intentional distortion of the responses or information provided to </a:t>
            </a:r>
            <a:r>
              <a:rPr lang="it-IT" sz="2400" b="0" i="0" u="none" strike="noStrike" baseline="0" dirty="0">
                <a:latin typeface="Times New Roman" panose="02020603050405020304" pitchFamily="18" charset="0"/>
                <a:cs typeface="Times New Roman" panose="02020603050405020304" pitchFamily="18" charset="0"/>
              </a:rPr>
              <a:t>create a favorable impression (Levashina &amp; </a:t>
            </a:r>
            <a:r>
              <a:rPr lang="en-IN" sz="2400" b="0" i="0" u="none" strike="noStrike" baseline="0" dirty="0">
                <a:latin typeface="Times New Roman" panose="02020603050405020304" pitchFamily="18" charset="0"/>
                <a:cs typeface="Times New Roman" panose="02020603050405020304" pitchFamily="18" charset="0"/>
              </a:rPr>
              <a:t>Campion, 2006).</a:t>
            </a:r>
          </a:p>
          <a:p>
            <a:pPr algn="l"/>
            <a:r>
              <a:rPr lang="en-IN" sz="2400" dirty="0">
                <a:latin typeface="Times New Roman" panose="02020603050405020304" pitchFamily="18" charset="0"/>
                <a:cs typeface="Times New Roman" panose="02020603050405020304" pitchFamily="18" charset="0"/>
              </a:rPr>
              <a:t>Faking </a:t>
            </a:r>
            <a:r>
              <a:rPr lang="en-IN" sz="2400" b="0" i="0" u="none" strike="noStrike" baseline="0" dirty="0">
                <a:latin typeface="Times New Roman" panose="02020603050405020304" pitchFamily="18" charset="0"/>
                <a:cs typeface="Times New Roman" panose="02020603050405020304" pitchFamily="18" charset="0"/>
              </a:rPr>
              <a:t>corresponds </a:t>
            </a:r>
            <a:r>
              <a:rPr lang="en-GB" sz="2400" b="0" i="0" u="none" strike="noStrike" baseline="0" dirty="0">
                <a:latin typeface="Times New Roman" panose="02020603050405020304" pitchFamily="18" charset="0"/>
                <a:cs typeface="Times New Roman" panose="02020603050405020304" pitchFamily="18" charset="0"/>
              </a:rPr>
              <a:t>to a job- or organization-specific response distortion strategy with the objective of intentionally and artificially increasing one’s scores or perceived performance at selection</a:t>
            </a:r>
          </a:p>
          <a:p>
            <a:pPr algn="l"/>
            <a:r>
              <a:rPr lang="en-GB" sz="2400" b="0" i="0" u="none" strike="noStrike" baseline="0" dirty="0">
                <a:latin typeface="Times New Roman" panose="02020603050405020304" pitchFamily="18" charset="0"/>
                <a:cs typeface="Times New Roman" panose="02020603050405020304" pitchFamily="18" charset="0"/>
              </a:rPr>
              <a:t>Faking through online social media may be referred to as cyber-faking (Myers et al., 2021)</a:t>
            </a:r>
          </a:p>
          <a:p>
            <a:pPr algn="l"/>
            <a:r>
              <a:rPr lang="en-GB" sz="2400" b="0" i="0" u="none" strike="noStrike" baseline="0" dirty="0">
                <a:latin typeface="Times New Roman" panose="02020603050405020304" pitchFamily="18" charset="0"/>
                <a:cs typeface="Times New Roman" panose="02020603050405020304" pitchFamily="18" charset="0"/>
              </a:rPr>
              <a:t>Studies linking the phenomenon of SMIM with online social networking and career-related outcomes are scarce (Al-</a:t>
            </a:r>
            <a:r>
              <a:rPr lang="en-GB" sz="2400" b="0" i="0" u="none" strike="noStrike" baseline="0" dirty="0" err="1">
                <a:latin typeface="Times New Roman" panose="02020603050405020304" pitchFamily="18" charset="0"/>
                <a:cs typeface="Times New Roman" panose="02020603050405020304" pitchFamily="18" charset="0"/>
              </a:rPr>
              <a:t>Shatti</a:t>
            </a:r>
            <a:r>
              <a:rPr lang="en-GB" sz="2400" b="0" i="0" u="none" strike="noStrike" baseline="0" dirty="0">
                <a:latin typeface="Times New Roman" panose="02020603050405020304" pitchFamily="18" charset="0"/>
                <a:cs typeface="Times New Roman" panose="02020603050405020304" pitchFamily="18" charset="0"/>
              </a:rPr>
              <a:t> &amp; Ohana, 2021)</a:t>
            </a:r>
          </a:p>
          <a:p>
            <a:pPr algn="l"/>
            <a:endParaRPr lang="en-GB" sz="2400" b="0" i="0" u="none" strike="noStrike" baseline="0" dirty="0">
              <a:latin typeface="Times New Roman" panose="02020603050405020304" pitchFamily="18" charset="0"/>
              <a:cs typeface="Times New Roman" panose="02020603050405020304" pitchFamily="18" charset="0"/>
            </a:endParaRPr>
          </a:p>
          <a:p>
            <a:pPr algn="l"/>
            <a:endParaRPr lang="en-GB" sz="2400" b="0" i="0" u="none" strike="noStrike" baseline="0" dirty="0">
              <a:latin typeface="Times New Roman" panose="02020603050405020304" pitchFamily="18" charset="0"/>
              <a:cs typeface="Times New Roman" panose="02020603050405020304" pitchFamily="18" charset="0"/>
            </a:endParaRPr>
          </a:p>
          <a:p>
            <a:pPr algn="l"/>
            <a:endParaRPr lang="en-IN" sz="2400" dirty="0"/>
          </a:p>
        </p:txBody>
      </p:sp>
    </p:spTree>
    <p:extLst>
      <p:ext uri="{BB962C8B-B14F-4D97-AF65-F5344CB8AC3E}">
        <p14:creationId xmlns:p14="http://schemas.microsoft.com/office/powerpoint/2010/main" val="29441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E369-AFC3-6AF4-7FC5-DA5E2192D688}"/>
              </a:ext>
            </a:extLst>
          </p:cNvPr>
          <p:cNvSpPr>
            <a:spLocks noGrp="1"/>
          </p:cNvSpPr>
          <p:nvPr>
            <p:ph type="title"/>
          </p:nvPr>
        </p:nvSpPr>
        <p:spPr>
          <a:xfrm>
            <a:off x="838199" y="365125"/>
            <a:ext cx="11212286" cy="1325563"/>
          </a:xfrm>
        </p:spPr>
        <p:txBody>
          <a:bodyPr/>
          <a:lstStyle/>
          <a:p>
            <a:r>
              <a:rPr lang="en-IN" dirty="0">
                <a:latin typeface="Times New Roman" panose="02020603050405020304" pitchFamily="18" charset="0"/>
                <a:cs typeface="Times New Roman" panose="02020603050405020304" pitchFamily="18" charset="0"/>
              </a:rPr>
              <a:t>Tactics of Social Media Impression Management</a:t>
            </a:r>
          </a:p>
        </p:txBody>
      </p:sp>
      <p:sp>
        <p:nvSpPr>
          <p:cNvPr id="4" name="TextBox 3">
            <a:extLst>
              <a:ext uri="{FF2B5EF4-FFF2-40B4-BE49-F238E27FC236}">
                <a16:creationId xmlns:a16="http://schemas.microsoft.com/office/drawing/2014/main" id="{DE58B844-375B-50C3-FBD4-DFF982FF8416}"/>
              </a:ext>
            </a:extLst>
          </p:cNvPr>
          <p:cNvSpPr txBox="1"/>
          <p:nvPr/>
        </p:nvSpPr>
        <p:spPr>
          <a:xfrm>
            <a:off x="4974771" y="2002971"/>
            <a:ext cx="2590800" cy="369332"/>
          </a:xfrm>
          <a:prstGeom prst="rect">
            <a:avLst/>
          </a:prstGeom>
          <a:noFill/>
          <a:ln>
            <a:solidFill>
              <a:schemeClr val="tx1"/>
            </a:solidFill>
          </a:ln>
        </p:spPr>
        <p:txBody>
          <a:bodyPr wrap="square" rtlCol="0">
            <a:spAutoFit/>
          </a:bodyPr>
          <a:lstStyle/>
          <a:p>
            <a:pPr algn="ctr"/>
            <a:r>
              <a:rPr lang="en-IN" dirty="0"/>
              <a:t>SMIM TACTICS</a:t>
            </a:r>
          </a:p>
        </p:txBody>
      </p:sp>
      <p:cxnSp>
        <p:nvCxnSpPr>
          <p:cNvPr id="6" name="Straight Connector 5">
            <a:extLst>
              <a:ext uri="{FF2B5EF4-FFF2-40B4-BE49-F238E27FC236}">
                <a16:creationId xmlns:a16="http://schemas.microsoft.com/office/drawing/2014/main" id="{9526FFC4-3F9F-AED7-DC19-4BC6BCDAD59E}"/>
              </a:ext>
            </a:extLst>
          </p:cNvPr>
          <p:cNvCxnSpPr>
            <a:stCxn id="4" idx="2"/>
          </p:cNvCxnSpPr>
          <p:nvPr/>
        </p:nvCxnSpPr>
        <p:spPr>
          <a:xfrm flipH="1">
            <a:off x="6259286" y="2372303"/>
            <a:ext cx="10885" cy="84986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1557DBF6-7B17-DA6B-EC9D-BE1A6B3E35DF}"/>
              </a:ext>
            </a:extLst>
          </p:cNvPr>
          <p:cNvCxnSpPr>
            <a:cxnSpLocks/>
          </p:cNvCxnSpPr>
          <p:nvPr/>
        </p:nvCxnSpPr>
        <p:spPr>
          <a:xfrm>
            <a:off x="1981200" y="3222171"/>
            <a:ext cx="86214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DCE939D-C0A5-B1E2-CC0D-FC1B0495C336}"/>
              </a:ext>
            </a:extLst>
          </p:cNvPr>
          <p:cNvCxnSpPr/>
          <p:nvPr/>
        </p:nvCxnSpPr>
        <p:spPr>
          <a:xfrm>
            <a:off x="1981200" y="3222171"/>
            <a:ext cx="0" cy="6749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4216A8D2-54E0-3295-E146-45E158F3D714}"/>
              </a:ext>
            </a:extLst>
          </p:cNvPr>
          <p:cNvCxnSpPr/>
          <p:nvPr/>
        </p:nvCxnSpPr>
        <p:spPr>
          <a:xfrm>
            <a:off x="6259286" y="3222171"/>
            <a:ext cx="0" cy="8817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6972E519-6FF3-CD21-E812-9C5C3191C37D}"/>
              </a:ext>
            </a:extLst>
          </p:cNvPr>
          <p:cNvCxnSpPr/>
          <p:nvPr/>
        </p:nvCxnSpPr>
        <p:spPr>
          <a:xfrm>
            <a:off x="10602686" y="3222171"/>
            <a:ext cx="0" cy="6749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5B7B0A7D-A2CA-7F75-F02E-E27562577869}"/>
              </a:ext>
            </a:extLst>
          </p:cNvPr>
          <p:cNvSpPr txBox="1"/>
          <p:nvPr/>
        </p:nvSpPr>
        <p:spPr>
          <a:xfrm>
            <a:off x="838199" y="3887374"/>
            <a:ext cx="2590800" cy="369332"/>
          </a:xfrm>
          <a:prstGeom prst="rect">
            <a:avLst/>
          </a:prstGeom>
          <a:noFill/>
          <a:ln>
            <a:solidFill>
              <a:schemeClr val="tx1"/>
            </a:solidFill>
          </a:ln>
        </p:spPr>
        <p:txBody>
          <a:bodyPr wrap="square" rtlCol="0">
            <a:spAutoFit/>
          </a:bodyPr>
          <a:lstStyle/>
          <a:p>
            <a:pPr algn="ctr"/>
            <a:r>
              <a:rPr lang="en-IN" dirty="0"/>
              <a:t>DEFENSIVE</a:t>
            </a:r>
          </a:p>
        </p:txBody>
      </p:sp>
      <p:sp>
        <p:nvSpPr>
          <p:cNvPr id="17" name="TextBox 16">
            <a:extLst>
              <a:ext uri="{FF2B5EF4-FFF2-40B4-BE49-F238E27FC236}">
                <a16:creationId xmlns:a16="http://schemas.microsoft.com/office/drawing/2014/main" id="{27AA2283-F89A-7899-A368-8B67583CDE3D}"/>
              </a:ext>
            </a:extLst>
          </p:cNvPr>
          <p:cNvSpPr txBox="1"/>
          <p:nvPr/>
        </p:nvSpPr>
        <p:spPr>
          <a:xfrm>
            <a:off x="5089070" y="4103914"/>
            <a:ext cx="2590800" cy="369332"/>
          </a:xfrm>
          <a:prstGeom prst="rect">
            <a:avLst/>
          </a:prstGeom>
          <a:noFill/>
          <a:ln>
            <a:solidFill>
              <a:schemeClr val="tx1"/>
            </a:solidFill>
          </a:ln>
        </p:spPr>
        <p:txBody>
          <a:bodyPr wrap="square" rtlCol="0">
            <a:spAutoFit/>
          </a:bodyPr>
          <a:lstStyle/>
          <a:p>
            <a:pPr algn="ctr"/>
            <a:r>
              <a:rPr lang="en-IN" dirty="0"/>
              <a:t>ASSERTIVE DECEPTIVE</a:t>
            </a:r>
          </a:p>
        </p:txBody>
      </p:sp>
      <p:sp>
        <p:nvSpPr>
          <p:cNvPr id="18" name="TextBox 17">
            <a:extLst>
              <a:ext uri="{FF2B5EF4-FFF2-40B4-BE49-F238E27FC236}">
                <a16:creationId xmlns:a16="http://schemas.microsoft.com/office/drawing/2014/main" id="{C79F351F-BAC6-5090-75B8-ED436163F52E}"/>
              </a:ext>
            </a:extLst>
          </p:cNvPr>
          <p:cNvSpPr txBox="1"/>
          <p:nvPr/>
        </p:nvSpPr>
        <p:spPr>
          <a:xfrm>
            <a:off x="9089574" y="3887374"/>
            <a:ext cx="2590800" cy="369332"/>
          </a:xfrm>
          <a:prstGeom prst="rect">
            <a:avLst/>
          </a:prstGeom>
          <a:noFill/>
          <a:ln>
            <a:solidFill>
              <a:schemeClr val="tx1"/>
            </a:solidFill>
          </a:ln>
        </p:spPr>
        <p:txBody>
          <a:bodyPr wrap="square" rtlCol="0">
            <a:spAutoFit/>
          </a:bodyPr>
          <a:lstStyle/>
          <a:p>
            <a:pPr algn="ctr"/>
            <a:r>
              <a:rPr lang="en-IN" dirty="0"/>
              <a:t>ASSERTIVE HONEST</a:t>
            </a:r>
          </a:p>
        </p:txBody>
      </p:sp>
      <p:sp>
        <p:nvSpPr>
          <p:cNvPr id="20" name="TextBox 19">
            <a:extLst>
              <a:ext uri="{FF2B5EF4-FFF2-40B4-BE49-F238E27FC236}">
                <a16:creationId xmlns:a16="http://schemas.microsoft.com/office/drawing/2014/main" id="{7CD47F76-443F-7561-B2EF-3F8C57A2D916}"/>
              </a:ext>
            </a:extLst>
          </p:cNvPr>
          <p:cNvSpPr txBox="1"/>
          <p:nvPr/>
        </p:nvSpPr>
        <p:spPr>
          <a:xfrm>
            <a:off x="223157" y="4604121"/>
            <a:ext cx="11745685" cy="2062552"/>
          </a:xfrm>
          <a:prstGeom prst="rect">
            <a:avLst/>
          </a:prstGeom>
          <a:noFill/>
        </p:spPr>
        <p:txBody>
          <a:bodyPr wrap="square">
            <a:spAutoFit/>
          </a:bodyPr>
          <a:lstStyle/>
          <a:p>
            <a:pPr>
              <a:lnSpc>
                <a:spcPct val="107000"/>
              </a:lnSpc>
              <a:spcAft>
                <a:spcPts val="800"/>
              </a:spcAft>
            </a:pPr>
            <a:r>
              <a:rPr lang="en-IN" sz="1800" kern="100" dirty="0">
                <a:solidFill>
                  <a:srgbClr val="222222"/>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Sources: </a:t>
            </a:r>
          </a:p>
          <a:p>
            <a:pPr marL="342900" indent="-342900">
              <a:lnSpc>
                <a:spcPct val="107000"/>
              </a:lnSpc>
              <a:spcAft>
                <a:spcPts val="800"/>
              </a:spcAft>
              <a:buAutoNum type="arabicPeriod"/>
            </a:pPr>
            <a:r>
              <a:rPr lang="en-IN"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Myers, V., Price, J. P., </a:t>
            </a:r>
            <a:r>
              <a:rPr lang="en-IN" sz="1800" kern="100" dirty="0" err="1">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Roulin</a:t>
            </a:r>
            <a:r>
              <a:rPr lang="en-IN"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N., Duval, A., &amp; </a:t>
            </a:r>
            <a:r>
              <a:rPr lang="en-IN" sz="1800" kern="100" dirty="0" err="1">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Sobhani</a:t>
            </a:r>
            <a:r>
              <a:rPr lang="en-IN"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S. (2021). Job seekers’ impression management on Facebook: Scale development, antecedents, and outcomes. </a:t>
            </a:r>
            <a:r>
              <a:rPr lang="en-IN"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Personnel Assessment and Decisions</a:t>
            </a:r>
            <a:r>
              <a:rPr lang="en-IN"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IN"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7</a:t>
            </a:r>
            <a:r>
              <a:rPr lang="en-IN"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(1), 10.</a:t>
            </a:r>
          </a:p>
          <a:p>
            <a:pPr marL="457200" indent="-457200">
              <a:lnSpc>
                <a:spcPct val="107000"/>
              </a:lnSpc>
              <a:spcAft>
                <a:spcPts val="800"/>
              </a:spcAft>
              <a:buAutoNum type="arabicPeriod"/>
            </a:pPr>
            <a:r>
              <a:rPr lang="en-GB" kern="100" dirty="0" err="1">
                <a:effectLst/>
                <a:latin typeface="Times New Roman" panose="02020603050405020304" pitchFamily="18" charset="0"/>
                <a:ea typeface="Calibri" panose="020F0502020204030204" pitchFamily="34" charset="0"/>
                <a:cs typeface="Times New Roman" panose="02020603050405020304" pitchFamily="18" charset="0"/>
              </a:rPr>
              <a:t>Roulin</a:t>
            </a: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N., &amp; </a:t>
            </a:r>
            <a:r>
              <a:rPr lang="en-GB" kern="100" dirty="0" err="1">
                <a:effectLst/>
                <a:latin typeface="Times New Roman" panose="02020603050405020304" pitchFamily="18" charset="0"/>
                <a:ea typeface="Calibri" panose="020F0502020204030204" pitchFamily="34" charset="0"/>
                <a:cs typeface="Times New Roman" panose="02020603050405020304" pitchFamily="18" charset="0"/>
              </a:rPr>
              <a:t>Bourdage</a:t>
            </a: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J. S. (2017). Once an impression manager, always an impression manager? Antecedents of honest and deceptive impression management use and variability across multiple job interviews. Frontiers in Psychology, 8, Article 29. https://doi.org/10.3389/fpsyg.2017.00029</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6E499859-B3B6-6694-76FC-A6963E2B1E15}"/>
              </a:ext>
            </a:extLst>
          </p:cNvPr>
          <p:cNvSpPr/>
          <p:nvPr/>
        </p:nvSpPr>
        <p:spPr>
          <a:xfrm>
            <a:off x="555171" y="3646714"/>
            <a:ext cx="7543797" cy="1106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785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FA32-E21A-55C6-2171-018FD5C9AFB9}"/>
              </a:ext>
            </a:extLst>
          </p:cNvPr>
          <p:cNvSpPr>
            <a:spLocks noGrp="1"/>
          </p:cNvSpPr>
          <p:nvPr>
            <p:ph type="title"/>
          </p:nvPr>
        </p:nvSpPr>
        <p:spPr>
          <a:xfrm>
            <a:off x="6367461" y="728664"/>
            <a:ext cx="4984813" cy="1089250"/>
          </a:xfrm>
          <a:noFill/>
        </p:spPr>
        <p:txBody>
          <a:bodyPr vert="horz" lIns="91440" tIns="45720" rIns="91440" bIns="45720" rtlCol="0" anchor="b">
            <a:normAutofit/>
          </a:bodyPr>
          <a:lstStyle/>
          <a:p>
            <a:r>
              <a:rPr lang="en-US" sz="5200" dirty="0"/>
              <a:t>Study 1</a:t>
            </a:r>
          </a:p>
        </p:txBody>
      </p:sp>
      <p:sp>
        <p:nvSpPr>
          <p:cNvPr id="3" name="Content Placeholder 2">
            <a:extLst>
              <a:ext uri="{FF2B5EF4-FFF2-40B4-BE49-F238E27FC236}">
                <a16:creationId xmlns:a16="http://schemas.microsoft.com/office/drawing/2014/main" id="{5BB04622-CF11-0F59-643D-2CD4274DE024}"/>
              </a:ext>
            </a:extLst>
          </p:cNvPr>
          <p:cNvSpPr>
            <a:spLocks noGrp="1"/>
          </p:cNvSpPr>
          <p:nvPr>
            <p:ph type="body" idx="1"/>
          </p:nvPr>
        </p:nvSpPr>
        <p:spPr>
          <a:xfrm>
            <a:off x="6454546" y="2090845"/>
            <a:ext cx="5334683" cy="2057289"/>
          </a:xfrm>
          <a:noFill/>
        </p:spPr>
        <p:txBody>
          <a:bodyPr vert="horz" lIns="91440" tIns="45720" rIns="91440" bIns="45720" rtlCol="0">
            <a:noAutofit/>
          </a:bodyPr>
          <a:lstStyle/>
          <a:p>
            <a:r>
              <a:rPr lang="en-US" sz="3600" dirty="0">
                <a:solidFill>
                  <a:schemeClr val="tx1"/>
                </a:solidFill>
              </a:rPr>
              <a:t>How do Indian jobseekers react towards the practice of Cybervetting and what are their opinion about Cyberfaking their Social Media profiles as a reaction to </a:t>
            </a:r>
            <a:r>
              <a:rPr lang="en-US" sz="3600" dirty="0" err="1">
                <a:solidFill>
                  <a:schemeClr val="tx1"/>
                </a:solidFill>
              </a:rPr>
              <a:t>cybervetting</a:t>
            </a:r>
            <a:r>
              <a:rPr lang="en-US" sz="3600" dirty="0">
                <a:solidFill>
                  <a:schemeClr val="tx1"/>
                </a:solidFill>
              </a:rPr>
              <a:t>?</a:t>
            </a:r>
          </a:p>
        </p:txBody>
      </p:sp>
      <p:pic>
        <p:nvPicPr>
          <p:cNvPr id="5" name="Picture 4">
            <a:extLst>
              <a:ext uri="{FF2B5EF4-FFF2-40B4-BE49-F238E27FC236}">
                <a16:creationId xmlns:a16="http://schemas.microsoft.com/office/drawing/2014/main" id="{E9F1CF87-AA5A-B88F-4770-2FD04453E73A}"/>
              </a:ext>
            </a:extLst>
          </p:cNvPr>
          <p:cNvPicPr>
            <a:picLocks noChangeAspect="1"/>
          </p:cNvPicPr>
          <p:nvPr/>
        </p:nvPicPr>
        <p:blipFill rotWithShape="1">
          <a:blip r:embed="rId2"/>
          <a:srcRect l="11336" r="-2" b="-2"/>
          <a:stretch/>
        </p:blipFill>
        <p:spPr>
          <a:xfrm>
            <a:off x="1" y="10"/>
            <a:ext cx="6005512" cy="6857990"/>
          </a:xfrm>
          <a:prstGeom prst="rect">
            <a:avLst/>
          </a:prstGeom>
        </p:spPr>
      </p:pic>
    </p:spTree>
    <p:extLst>
      <p:ext uri="{BB962C8B-B14F-4D97-AF65-F5344CB8AC3E}">
        <p14:creationId xmlns:p14="http://schemas.microsoft.com/office/powerpoint/2010/main" val="124097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F70E-5B8E-8674-700C-09EC48BF2870}"/>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Study 1 Research Methodology</a:t>
            </a:r>
          </a:p>
        </p:txBody>
      </p:sp>
      <p:sp>
        <p:nvSpPr>
          <p:cNvPr id="3" name="Content Placeholder 2">
            <a:extLst>
              <a:ext uri="{FF2B5EF4-FFF2-40B4-BE49-F238E27FC236}">
                <a16:creationId xmlns:a16="http://schemas.microsoft.com/office/drawing/2014/main" id="{42E5D9FA-63AB-2B84-6829-6FA1DC7D45BE}"/>
              </a:ext>
            </a:extLst>
          </p:cNvPr>
          <p:cNvSpPr>
            <a:spLocks noGrp="1"/>
          </p:cNvSpPr>
          <p:nvPr>
            <p:ph idx="1"/>
          </p:nvPr>
        </p:nvSpPr>
        <p:spPr/>
        <p:txBody>
          <a:bodyPr>
            <a:normAutofit fontScale="92500"/>
          </a:bodyPr>
          <a:lstStyle/>
          <a:p>
            <a:r>
              <a:rPr lang="en-GB" dirty="0">
                <a:latin typeface="Times New Roman" panose="02020603050405020304" pitchFamily="18" charset="0"/>
                <a:cs typeface="Times New Roman" panose="02020603050405020304" pitchFamily="18" charset="0"/>
              </a:rPr>
              <a:t>Research design – Qualitative </a:t>
            </a:r>
          </a:p>
          <a:p>
            <a:r>
              <a:rPr lang="en-GB" dirty="0">
                <a:latin typeface="Times New Roman" panose="02020603050405020304" pitchFamily="18" charset="0"/>
                <a:cs typeface="Times New Roman" panose="02020603050405020304" pitchFamily="18" charset="0"/>
              </a:rPr>
              <a:t>Sampling strategy and sample size – Purposive sampling (Robinson, 2014)</a:t>
            </a:r>
          </a:p>
          <a:p>
            <a:r>
              <a:rPr lang="en-GB" dirty="0">
                <a:latin typeface="Times New Roman" panose="02020603050405020304" pitchFamily="18" charset="0"/>
                <a:cs typeface="Times New Roman" panose="02020603050405020304" pitchFamily="18" charset="0"/>
              </a:rPr>
              <a:t>Target population – Active and passive jobseekers who have been subject to Cybervetting identified through Snowballing</a:t>
            </a:r>
          </a:p>
          <a:p>
            <a:r>
              <a:rPr lang="en-GB" dirty="0">
                <a:latin typeface="Times New Roman" panose="02020603050405020304" pitchFamily="18" charset="0"/>
                <a:cs typeface="Times New Roman" panose="02020603050405020304" pitchFamily="18" charset="0"/>
              </a:rPr>
              <a:t>Sample Size = 32</a:t>
            </a:r>
          </a:p>
          <a:p>
            <a:r>
              <a:rPr lang="en-GB" dirty="0">
                <a:latin typeface="Times New Roman" panose="02020603050405020304" pitchFamily="18" charset="0"/>
                <a:cs typeface="Times New Roman" panose="02020603050405020304" pitchFamily="18" charset="0"/>
              </a:rPr>
              <a:t>Data Collection – Through open ended unstructured interview</a:t>
            </a:r>
          </a:p>
          <a:p>
            <a:r>
              <a:rPr lang="en-GB" dirty="0">
                <a:latin typeface="Times New Roman" panose="02020603050405020304" pitchFamily="18" charset="0"/>
                <a:cs typeface="Times New Roman" panose="02020603050405020304" pitchFamily="18" charset="0"/>
              </a:rPr>
              <a:t>Duration – 60 Mins (</a:t>
            </a:r>
            <a:r>
              <a:rPr lang="en-GB" dirty="0" err="1">
                <a:latin typeface="Times New Roman" panose="02020603050405020304" pitchFamily="18" charset="0"/>
                <a:cs typeface="Times New Roman" panose="02020603050405020304" pitchFamily="18" charset="0"/>
              </a:rPr>
              <a:t>Avg</a:t>
            </a:r>
            <a:r>
              <a:rPr lang="en-GB" dirty="0">
                <a:latin typeface="Times New Roman" panose="02020603050405020304" pitchFamily="18" charset="0"/>
                <a:cs typeface="Times New Roman" panose="02020603050405020304" pitchFamily="18" charset="0"/>
              </a:rPr>
              <a:t>), transcribed verbatim </a:t>
            </a:r>
          </a:p>
          <a:p>
            <a:r>
              <a:rPr lang="en-GB" dirty="0">
                <a:latin typeface="Times New Roman" panose="02020603050405020304" pitchFamily="18" charset="0"/>
                <a:cs typeface="Times New Roman" panose="02020603050405020304" pitchFamily="18" charset="0"/>
              </a:rPr>
              <a:t>Data analysis method – Thematic Analysis (Braun &amp; Clarke) conducted through QDAMINER Lite (</a:t>
            </a:r>
            <a:r>
              <a:rPr lang="en-GB" dirty="0" err="1">
                <a:latin typeface="Times New Roman" panose="02020603050405020304" pitchFamily="18" charset="0"/>
                <a:cs typeface="Times New Roman" panose="02020603050405020304" pitchFamily="18" charset="0"/>
              </a:rPr>
              <a:t>Cuva</a:t>
            </a:r>
            <a:r>
              <a:rPr lang="en-GB" dirty="0">
                <a:latin typeface="Times New Roman" panose="02020603050405020304" pitchFamily="18" charset="0"/>
                <a:cs typeface="Times New Roman" panose="02020603050405020304" pitchFamily="18" charset="0"/>
              </a:rPr>
              <a:t>, 2014; Fernandez et al., 2023)</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469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1332</TotalTime>
  <Words>3794</Words>
  <Application>Microsoft Office PowerPoint</Application>
  <PresentationFormat>Widescreen</PresentationFormat>
  <Paragraphs>251</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vt:lpstr>
      <vt:lpstr>Aptos Display</vt:lpstr>
      <vt:lpstr>Arial</vt:lpstr>
      <vt:lpstr>Arial-ItalicMT</vt:lpstr>
      <vt:lpstr>ArialMT</vt:lpstr>
      <vt:lpstr>Calibri</vt:lpstr>
      <vt:lpstr>ElsevierGulliver</vt:lpstr>
      <vt:lpstr>Times New Roman</vt:lpstr>
      <vt:lpstr>Wingdings</vt:lpstr>
      <vt:lpstr>Office Theme</vt:lpstr>
      <vt:lpstr>How Employers' Cybervetting Practices Affect Jobseekers’ Social Media Impression Management Intentions And Their Subsequent Application Process</vt:lpstr>
      <vt:lpstr>Flow of Presentation</vt:lpstr>
      <vt:lpstr>FROM WHERE DID THE STUDY MOTIVATION COME? </vt:lpstr>
      <vt:lpstr>Lit Review - Cybervetting</vt:lpstr>
      <vt:lpstr>ATTITUDE TOWARDS CYBERVETTING</vt:lpstr>
      <vt:lpstr>Lit Review – Cyber-faking / Social Media Impression Management (SMIM)</vt:lpstr>
      <vt:lpstr>Tactics of Social Media Impression Management</vt:lpstr>
      <vt:lpstr>Study 1</vt:lpstr>
      <vt:lpstr>Study 1 Research Methodology</vt:lpstr>
      <vt:lpstr>Thematic Analysis Process</vt:lpstr>
      <vt:lpstr>Data Analysis</vt:lpstr>
      <vt:lpstr>Initial Code Identification</vt:lpstr>
      <vt:lpstr>Theme 1: Cybervetting Virtues</vt:lpstr>
      <vt:lpstr>Theme 1 (Contd…)</vt:lpstr>
      <vt:lpstr>Theme 2: Dark Side of Cybervetting</vt:lpstr>
      <vt:lpstr>Theme 2: Dark Side of Cybervetting</vt:lpstr>
      <vt:lpstr>Theme 3: Attitude towards Cybervetting</vt:lpstr>
      <vt:lpstr>Theme 3: Attitude towards Cybervetting</vt:lpstr>
      <vt:lpstr>Theme 3: Attitude towards Cybervetting</vt:lpstr>
      <vt:lpstr>Theme 4: Cyberfaking Style / Approach </vt:lpstr>
      <vt:lpstr>Theme 4 (contd…)</vt:lpstr>
      <vt:lpstr>Findings from Study 1</vt:lpstr>
      <vt:lpstr>Study 2</vt:lpstr>
      <vt:lpstr>Impact of Cybervetting on Job Search Self-efficacy</vt:lpstr>
      <vt:lpstr>Job-search Self Efficacy</vt:lpstr>
      <vt:lpstr>THEORY OF PLANNED BEHAVIOR</vt:lpstr>
      <vt:lpstr>THEORETICAL BACKGROUND</vt:lpstr>
      <vt:lpstr>Components of Fear Appeal</vt:lpstr>
      <vt:lpstr>Impact of Cybervetting on Cyberfaking </vt:lpstr>
      <vt:lpstr>Impact of Cyberfaking on Job search self-efficacy</vt:lpstr>
      <vt:lpstr>Mediating impact of Cyberfaking on  Cybervetting - Job search self-efficacy relationship</vt:lpstr>
      <vt:lpstr>THEORETICAL BACKGROUND –PRINCIPLES OF SIGNALLING (SPENCE, 1973)</vt:lpstr>
      <vt:lpstr>Moderating effect of jobseekers’ ability to fake</vt:lpstr>
      <vt:lpstr>Study 2 Research Questions</vt:lpstr>
      <vt:lpstr>PowerPoint Presentation</vt:lpstr>
      <vt:lpstr>Research Methodology</vt:lpstr>
      <vt:lpstr>Pilot Study</vt:lpstr>
      <vt:lpstr>Scale Reliability Testing (Cronbach’s Alpha)</vt:lpstr>
      <vt:lpstr>ONGOING WORK</vt:lpstr>
      <vt:lpstr>Expected Research Implications</vt:lpstr>
      <vt:lpstr>Expected Research Implications</vt:lpstr>
      <vt:lpstr>Expected Research Implications</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Employers' Cybervetting Practices In Social Media Platforms Affect Jobseekers' Cyber Faking Intentions And Their Subsequent Application Process</dc:title>
  <dc:creator>PRATYUSH BANERJEE</dc:creator>
  <cp:lastModifiedBy>PRATYUSH BANERJEE</cp:lastModifiedBy>
  <cp:revision>40</cp:revision>
  <dcterms:created xsi:type="dcterms:W3CDTF">2024-05-08T05:06:21Z</dcterms:created>
  <dcterms:modified xsi:type="dcterms:W3CDTF">2024-06-21T09:26:14Z</dcterms:modified>
</cp:coreProperties>
</file>