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8" r:id="rId4"/>
  </p:sldMasterIdLst>
  <p:notesMasterIdLst>
    <p:notesMasterId r:id="rId39"/>
  </p:notesMasterIdLst>
  <p:handoutMasterIdLst>
    <p:handoutMasterId r:id="rId40"/>
  </p:handoutMasterIdLst>
  <p:sldIdLst>
    <p:sldId id="277" r:id="rId5"/>
    <p:sldId id="409" r:id="rId6"/>
    <p:sldId id="398" r:id="rId7"/>
    <p:sldId id="324" r:id="rId8"/>
    <p:sldId id="340" r:id="rId9"/>
    <p:sldId id="412" r:id="rId10"/>
    <p:sldId id="406" r:id="rId11"/>
    <p:sldId id="411" r:id="rId12"/>
    <p:sldId id="407" r:id="rId13"/>
    <p:sldId id="396" r:id="rId14"/>
    <p:sldId id="394" r:id="rId15"/>
    <p:sldId id="395" r:id="rId16"/>
    <p:sldId id="408" r:id="rId17"/>
    <p:sldId id="326" r:id="rId18"/>
    <p:sldId id="365" r:id="rId19"/>
    <p:sldId id="413" r:id="rId20"/>
    <p:sldId id="414" r:id="rId21"/>
    <p:sldId id="415" r:id="rId22"/>
    <p:sldId id="416" r:id="rId23"/>
    <p:sldId id="331" r:id="rId24"/>
    <p:sldId id="334" r:id="rId25"/>
    <p:sldId id="333" r:id="rId26"/>
    <p:sldId id="373" r:id="rId27"/>
    <p:sldId id="337" r:id="rId28"/>
    <p:sldId id="338" r:id="rId29"/>
    <p:sldId id="387" r:id="rId30"/>
    <p:sldId id="389" r:id="rId31"/>
    <p:sldId id="390" r:id="rId32"/>
    <p:sldId id="391" r:id="rId33"/>
    <p:sldId id="392" r:id="rId34"/>
    <p:sldId id="393" r:id="rId35"/>
    <p:sldId id="418" r:id="rId36"/>
    <p:sldId id="419" r:id="rId37"/>
    <p:sldId id="38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94626" autoAdjust="0"/>
  </p:normalViewPr>
  <p:slideViewPr>
    <p:cSldViewPr snapToGrid="0">
      <p:cViewPr>
        <p:scale>
          <a:sx n="81" d="100"/>
          <a:sy n="81" d="100"/>
        </p:scale>
        <p:origin x="471" y="99"/>
      </p:cViewPr>
      <p:guideLst>
        <p:guide orient="horz" pos="2160"/>
        <p:guide pos="3840"/>
      </p:guideLst>
    </p:cSldViewPr>
  </p:slideViewPr>
  <p:outlineViewPr>
    <p:cViewPr>
      <p:scale>
        <a:sx n="33" d="100"/>
        <a:sy n="33" d="100"/>
      </p:scale>
      <p:origin x="0" y="0"/>
    </p:cViewPr>
  </p:outlineViewPr>
  <p:notesTextViewPr>
    <p:cViewPr>
      <p:scale>
        <a:sx n="1" d="1"/>
        <a:sy n="1" d="1"/>
      </p:scale>
      <p:origin x="0" y="-4992"/>
    </p:cViewPr>
  </p:notesTextViewPr>
  <p:sorterViewPr>
    <p:cViewPr varScale="1">
      <p:scale>
        <a:sx n="1" d="1"/>
        <a:sy n="1" d="1"/>
      </p:scale>
      <p:origin x="0" y="0"/>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457BDD2-FD8F-DB97-3B52-B87D6F3C20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9B646F6-9457-BD67-7C83-65FAA5E751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49A72A-4651-45C7-9E42-35BFFD46D92F}" type="datetimeFigureOut">
              <a:rPr lang="en-US" smtClean="0"/>
              <a:t>7/11/2024</a:t>
            </a:fld>
            <a:endParaRPr lang="en-US" dirty="0"/>
          </a:p>
        </p:txBody>
      </p:sp>
      <p:sp>
        <p:nvSpPr>
          <p:cNvPr id="4" name="Footer Placeholder 3">
            <a:extLst>
              <a:ext uri="{FF2B5EF4-FFF2-40B4-BE49-F238E27FC236}">
                <a16:creationId xmlns:a16="http://schemas.microsoft.com/office/drawing/2014/main" id="{12D0DE2B-367D-0F52-FAA8-3ACF1E4EAA0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C8C8EAA-C094-412A-F8A7-2165B600C3F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9D88172-A614-444B-9E98-71B10C8CDE5C}" type="slidenum">
              <a:rPr lang="en-US" smtClean="0"/>
              <a:t>‹#›</a:t>
            </a:fld>
            <a:endParaRPr lang="en-US" dirty="0"/>
          </a:p>
        </p:txBody>
      </p:sp>
    </p:spTree>
    <p:extLst>
      <p:ext uri="{BB962C8B-B14F-4D97-AF65-F5344CB8AC3E}">
        <p14:creationId xmlns:p14="http://schemas.microsoft.com/office/powerpoint/2010/main" val="18055805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849352-39CB-486C-AEA5-5D17795DD0C7}" type="datetimeFigureOut">
              <a:rPr lang="en-US" smtClean="0"/>
              <a:t>7/11/2024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0E6F85-6220-421D-9203-84F526C4C605}" type="slidenum">
              <a:rPr lang="en-US" smtClean="0"/>
              <a:t>‹#›</a:t>
            </a:fld>
            <a:endParaRPr lang="en-US" dirty="0"/>
          </a:p>
        </p:txBody>
      </p:sp>
    </p:spTree>
    <p:extLst>
      <p:ext uri="{BB962C8B-B14F-4D97-AF65-F5344CB8AC3E}">
        <p14:creationId xmlns:p14="http://schemas.microsoft.com/office/powerpoint/2010/main" val="2510255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thuvienphapluat.vn/van-ban/Bo-may-hanh-chinh/Luat-ban-hanh-van-ban-quy-pham-phap-luat-2015-282382.aspx"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highlight>
                  <a:srgbClr val="FFFFFF"/>
                </a:highlight>
                <a:latin typeface="Helvetica" panose="020B0604020202020204" pitchFamily="34" charset="0"/>
              </a:rPr>
              <a:t>Museums are currently going through rapid digital transformation. However, museums in the Global South lack sufficient technical, human, and financial resources to ensure timeliness and high-quality digital cultural content creation. Yet, there are many built, tangible, and intangible cultural heritage in Vietnam that requires digitization and making access to in order to ensure its preservation but also to showcase a more comprehensive picture of Vietnamese culture. </a:t>
            </a:r>
          </a:p>
          <a:p>
            <a:pPr algn="l"/>
            <a:endParaRPr lang="en-US" b="0" i="0" dirty="0">
              <a:solidFill>
                <a:srgbClr val="333333"/>
              </a:solidFill>
              <a:effectLst/>
              <a:highlight>
                <a:srgbClr val="FFFFFF"/>
              </a:highlight>
              <a:latin typeface="Helvetica" panose="020B0604020202020204" pitchFamily="34" charset="0"/>
            </a:endParaRPr>
          </a:p>
          <a:p>
            <a:pPr algn="l"/>
            <a:r>
              <a:rPr lang="en-US" b="0" i="0" dirty="0">
                <a:solidFill>
                  <a:srgbClr val="333333"/>
                </a:solidFill>
                <a:effectLst/>
                <a:highlight>
                  <a:srgbClr val="FFFFFF"/>
                </a:highlight>
                <a:latin typeface="Helvetica" panose="020B0604020202020204" pitchFamily="34" charset="0"/>
              </a:rPr>
              <a:t>This means that Vietnamese museums’ route and approach to digitizing collections requires specific digital solutions. These solutions need to be feasible while still being ethical and sustainable. This paper draws on the process of and results from a co-designed digitization project, including interviews, consultations, visits, an audience survey, and the digitization of cultural heritage artefacts at the Vietnamese Women’s Museum (VWM), The Vietnamese National Museum of Fine Arts (VNMFA), and Vietnamese National Museum of History (VNMH) between 2020 and 2023. This project applied museum professionals’ and local audiences’ needs and desires for digital developments in digitization projects, as they aptly shared what they wanted to be digitized and how they wanted it to be digitally presented online – while respecting the local context. This approach can ensure more sustainable and ethical digitization practices and creation of digital museums. </a:t>
            </a:r>
            <a:br>
              <a:rPr lang="en-US" b="0" i="0" dirty="0">
                <a:solidFill>
                  <a:srgbClr val="1F4166"/>
                </a:solidFill>
                <a:effectLst/>
                <a:highlight>
                  <a:srgbClr val="FFFFFF"/>
                </a:highlight>
                <a:latin typeface="Helvetica" panose="020B0604020202020204" pitchFamily="34" charset="0"/>
              </a:rPr>
            </a:br>
            <a:endParaRPr lang="en-US" dirty="0"/>
          </a:p>
        </p:txBody>
      </p:sp>
      <p:sp>
        <p:nvSpPr>
          <p:cNvPr id="4" name="Slide Number Placeholder 3"/>
          <p:cNvSpPr>
            <a:spLocks noGrp="1"/>
          </p:cNvSpPr>
          <p:nvPr>
            <p:ph type="sldNum" sz="quarter" idx="5"/>
          </p:nvPr>
        </p:nvSpPr>
        <p:spPr/>
        <p:txBody>
          <a:bodyPr/>
          <a:lstStyle/>
          <a:p>
            <a:fld id="{C30E6F85-6220-421D-9203-84F526C4C605}" type="slidenum">
              <a:rPr lang="en-US" smtClean="0"/>
              <a:t>2</a:t>
            </a:fld>
            <a:endParaRPr lang="en-US" dirty="0"/>
          </a:p>
        </p:txBody>
      </p:sp>
    </p:spTree>
    <p:extLst>
      <p:ext uri="{BB962C8B-B14F-4D97-AF65-F5344CB8AC3E}">
        <p14:creationId xmlns:p14="http://schemas.microsoft.com/office/powerpoint/2010/main" val="2060848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x-none" sz="1200" dirty="0">
                <a:solidFill>
                  <a:srgbClr val="000000"/>
                </a:solidFill>
              </a:rPr>
              <a:t>Case Study</a:t>
            </a:r>
            <a:r>
              <a:rPr lang="en-US" sz="1200" dirty="0">
                <a:solidFill>
                  <a:srgbClr val="000000"/>
                </a:solidFill>
              </a:rPr>
              <a:t> on </a:t>
            </a:r>
            <a:r>
              <a:rPr lang="en-US" sz="1200" dirty="0" err="1">
                <a:solidFill>
                  <a:srgbClr val="000000"/>
                </a:solidFill>
              </a:rPr>
              <a:t>Matca</a:t>
            </a:r>
            <a:r>
              <a:rPr lang="en-US" sz="1200" dirty="0">
                <a:solidFill>
                  <a:srgbClr val="000000"/>
                </a:solidFill>
              </a:rPr>
              <a:t> Space for Photography </a:t>
            </a:r>
          </a:p>
          <a:p>
            <a:pPr>
              <a:lnSpc>
                <a:spcPct val="90000"/>
              </a:lnSpc>
            </a:pPr>
            <a:r>
              <a:rPr lang="en-US" sz="1200" dirty="0">
                <a:solidFill>
                  <a:srgbClr val="000000"/>
                </a:solidFill>
              </a:rPr>
              <a:t>(</a:t>
            </a:r>
            <a:r>
              <a:rPr lang="en-US" sz="1200" dirty="0"/>
              <a:t>the case study approach provided an in-depth and detailed understanding of </a:t>
            </a:r>
            <a:r>
              <a:rPr lang="en-US" sz="1200" dirty="0" err="1"/>
              <a:t>Matca’s</a:t>
            </a:r>
            <a:r>
              <a:rPr lang="en-US" sz="1200" dirty="0"/>
              <a:t> current state of digitization and how they are digitally displaying this work. The case study approach provided a way of understanding the developments and challenges </a:t>
            </a:r>
            <a:r>
              <a:rPr lang="en-US" sz="1200" dirty="0" err="1"/>
              <a:t>Matca</a:t>
            </a:r>
            <a:r>
              <a:rPr lang="en-US" sz="1200" dirty="0"/>
              <a:t> is currently facing in the process of digitization. This highlights a politics of digitization that is specific to Vietnam. </a:t>
            </a:r>
            <a:r>
              <a:rPr lang="en-US" sz="1200" dirty="0" err="1"/>
              <a:t>Matca</a:t>
            </a:r>
            <a:r>
              <a:rPr lang="en-US" sz="1200" dirty="0"/>
              <a:t> was chosen for the case study because it is an art space that is far ahead in terms of </a:t>
            </a:r>
            <a:r>
              <a:rPr lang="en-US" sz="1200" dirty="0" err="1"/>
              <a:t>digitzation</a:t>
            </a:r>
            <a:r>
              <a:rPr lang="en-US" sz="1200" dirty="0"/>
              <a:t> and use of innovative methods to digitally display</a:t>
            </a:r>
            <a:r>
              <a:rPr lang="en-US" sz="1200" baseline="0" dirty="0"/>
              <a:t> content and interact with the audience.</a:t>
            </a:r>
            <a:r>
              <a:rPr lang="en-GB" sz="1200" dirty="0">
                <a:effectLst/>
              </a:rPr>
              <a:t> ) </a:t>
            </a:r>
          </a:p>
          <a:p>
            <a:pPr>
              <a:lnSpc>
                <a:spcPct val="90000"/>
              </a:lnSpc>
            </a:pPr>
            <a:endParaRPr lang="en-GB" sz="1200" dirty="0"/>
          </a:p>
          <a:p>
            <a:pPr>
              <a:lnSpc>
                <a:spcPct val="90000"/>
              </a:lnSpc>
            </a:pPr>
            <a:r>
              <a:rPr lang="en-GB" sz="1200" dirty="0">
                <a:effectLst/>
              </a:rPr>
              <a:t>Three methods for the case study </a:t>
            </a:r>
            <a:r>
              <a:rPr lang="mr-IN" sz="1200" dirty="0">
                <a:effectLst/>
              </a:rPr>
              <a:t>–</a:t>
            </a:r>
            <a:endParaRPr lang="en-GB" sz="1200" dirty="0">
              <a:effectLst/>
            </a:endParaRPr>
          </a:p>
          <a:p>
            <a:pPr>
              <a:lnSpc>
                <a:spcPct val="90000"/>
              </a:lnSpc>
            </a:pPr>
            <a:endParaRPr lang="en-GB" sz="1200" dirty="0"/>
          </a:p>
          <a:p>
            <a:pPr>
              <a:lnSpc>
                <a:spcPct val="90000"/>
              </a:lnSpc>
            </a:pPr>
            <a:r>
              <a:rPr lang="en-GB" sz="1200" dirty="0">
                <a:effectLst/>
              </a:rPr>
              <a:t>Secondary data analysis </a:t>
            </a:r>
            <a:r>
              <a:rPr lang="mr-IN" sz="1200" dirty="0">
                <a:effectLst/>
              </a:rPr>
              <a:t>–</a:t>
            </a:r>
            <a:r>
              <a:rPr lang="en-GB" sz="1200" dirty="0">
                <a:effectLst/>
              </a:rPr>
              <a:t> </a:t>
            </a:r>
            <a:r>
              <a:rPr lang="en-GB" sz="1000" dirty="0"/>
              <a:t>Secondary data and publications on </a:t>
            </a:r>
            <a:r>
              <a:rPr lang="en-GB" sz="1000" dirty="0" err="1"/>
              <a:t>Matca</a:t>
            </a:r>
            <a:r>
              <a:rPr lang="en-GB" sz="1000" dirty="0"/>
              <a:t> were collected and analysed</a:t>
            </a:r>
            <a:r>
              <a:rPr lang="uz-Cyrl-UZ" sz="1000" dirty="0"/>
              <a:t> from June until August 2020, including newspaper articles, art</a:t>
            </a:r>
            <a:r>
              <a:rPr lang="en-US" sz="1000" dirty="0"/>
              <a:t> and </a:t>
            </a:r>
            <a:r>
              <a:rPr lang="uz-Cyrl-UZ" sz="1000" dirty="0"/>
              <a:t>culture magazine</a:t>
            </a:r>
            <a:r>
              <a:rPr lang="en-US" sz="1000" dirty="0"/>
              <a:t> article</a:t>
            </a:r>
            <a:r>
              <a:rPr lang="uz-Cyrl-UZ" sz="1000" dirty="0"/>
              <a:t>s, past interviews </a:t>
            </a:r>
            <a:r>
              <a:rPr lang="en-US" sz="1000" dirty="0"/>
              <a:t>published online </a:t>
            </a:r>
            <a:r>
              <a:rPr lang="uz-Cyrl-UZ" sz="1000" dirty="0"/>
              <a:t>with the co-founders and content </a:t>
            </a:r>
            <a:r>
              <a:rPr lang="en-US" sz="1000" dirty="0" err="1"/>
              <a:t>fr</a:t>
            </a:r>
            <a:r>
              <a:rPr lang="uz-Cyrl-UZ" sz="1000" dirty="0"/>
              <a:t>o</a:t>
            </a:r>
            <a:r>
              <a:rPr lang="en-US" sz="1000" dirty="0"/>
              <a:t>m</a:t>
            </a:r>
            <a:r>
              <a:rPr lang="uz-Cyrl-UZ" sz="1000" dirty="0"/>
              <a:t> their website. </a:t>
            </a:r>
            <a:endParaRPr lang="en-GB" sz="1200" dirty="0">
              <a:effectLst/>
            </a:endParaRPr>
          </a:p>
          <a:p>
            <a:pPr>
              <a:lnSpc>
                <a:spcPct val="90000"/>
              </a:lnSpc>
            </a:pPr>
            <a:endParaRPr lang="en-US" sz="1200" dirty="0">
              <a:solidFill>
                <a:srgbClr val="000000"/>
              </a:solidFill>
            </a:endParaRPr>
          </a:p>
          <a:p>
            <a:pPr>
              <a:lnSpc>
                <a:spcPct val="90000"/>
              </a:lnSpc>
            </a:pPr>
            <a:r>
              <a:rPr lang="en-US" sz="1200" dirty="0">
                <a:solidFill>
                  <a:srgbClr val="000000"/>
                </a:solidFill>
              </a:rPr>
              <a:t>semi-structured </a:t>
            </a:r>
            <a:r>
              <a:rPr lang="x-none" sz="1200" dirty="0">
                <a:solidFill>
                  <a:srgbClr val="000000"/>
                </a:solidFill>
              </a:rPr>
              <a:t>Interviews</a:t>
            </a:r>
            <a:r>
              <a:rPr lang="en-US" sz="1200" dirty="0">
                <a:solidFill>
                  <a:srgbClr val="000000"/>
                </a:solidFill>
              </a:rPr>
              <a:t> with the two co-founders of </a:t>
            </a:r>
            <a:r>
              <a:rPr lang="en-US" sz="1200" dirty="0" err="1">
                <a:solidFill>
                  <a:srgbClr val="000000"/>
                </a:solidFill>
              </a:rPr>
              <a:t>Matca</a:t>
            </a:r>
            <a:r>
              <a:rPr lang="en-US" sz="1200" dirty="0">
                <a:solidFill>
                  <a:srgbClr val="000000"/>
                </a:solidFill>
              </a:rPr>
              <a:t> in Jan, June and July 2020. Three interviews </a:t>
            </a:r>
            <a:r>
              <a:rPr lang="en-US" sz="1200" dirty="0" err="1">
                <a:solidFill>
                  <a:srgbClr val="000000"/>
                </a:solidFill>
              </a:rPr>
              <a:t>wwere</a:t>
            </a:r>
            <a:r>
              <a:rPr lang="en-US" sz="1200" dirty="0">
                <a:solidFill>
                  <a:srgbClr val="000000"/>
                </a:solidFill>
              </a:rPr>
              <a:t> conducted. As well as 20 semi-</a:t>
            </a:r>
            <a:r>
              <a:rPr lang="en-US" sz="1200" dirty="0" err="1">
                <a:solidFill>
                  <a:srgbClr val="000000"/>
                </a:solidFill>
              </a:rPr>
              <a:t>strucutred</a:t>
            </a:r>
            <a:r>
              <a:rPr lang="en-US" sz="1200" dirty="0">
                <a:solidFill>
                  <a:srgbClr val="000000"/>
                </a:solidFill>
              </a:rPr>
              <a:t> interviews with cultural professionals </a:t>
            </a:r>
            <a:r>
              <a:rPr lang="mr-IN" sz="1200" dirty="0">
                <a:solidFill>
                  <a:srgbClr val="000000"/>
                </a:solidFill>
              </a:rPr>
              <a:t>–</a:t>
            </a:r>
            <a:r>
              <a:rPr lang="en-US" sz="1200" dirty="0">
                <a:solidFill>
                  <a:srgbClr val="000000"/>
                </a:solidFill>
              </a:rPr>
              <a:t> May-October 2020.</a:t>
            </a:r>
          </a:p>
          <a:p>
            <a:pPr>
              <a:lnSpc>
                <a:spcPct val="90000"/>
              </a:lnSpc>
            </a:pPr>
            <a:endParaRPr lang="en-US" sz="1200" dirty="0">
              <a:solidFill>
                <a:srgbClr val="000000"/>
              </a:solidFill>
            </a:endParaRPr>
          </a:p>
          <a:p>
            <a:pPr>
              <a:lnSpc>
                <a:spcPct val="90000"/>
              </a:lnSpc>
            </a:pPr>
            <a:r>
              <a:rPr lang="en-US" sz="1200" dirty="0">
                <a:solidFill>
                  <a:srgbClr val="000000"/>
                </a:solidFill>
              </a:rPr>
              <a:t>Dig </a:t>
            </a:r>
            <a:r>
              <a:rPr lang="en-US" sz="1200" dirty="0" err="1">
                <a:solidFill>
                  <a:srgbClr val="000000"/>
                </a:solidFill>
              </a:rPr>
              <a:t>ethnog</a:t>
            </a:r>
            <a:r>
              <a:rPr lang="en-US" sz="1200" dirty="0">
                <a:solidFill>
                  <a:srgbClr val="000000"/>
                </a:solidFill>
              </a:rPr>
              <a:t> of </a:t>
            </a:r>
            <a:r>
              <a:rPr lang="en-US" sz="1200" dirty="0" err="1">
                <a:solidFill>
                  <a:srgbClr val="000000"/>
                </a:solidFill>
              </a:rPr>
              <a:t>Matca’s</a:t>
            </a:r>
            <a:r>
              <a:rPr lang="en-US" sz="1200" dirty="0">
                <a:solidFill>
                  <a:srgbClr val="000000"/>
                </a:solidFill>
              </a:rPr>
              <a:t> Facebook page from January to April 2020.</a:t>
            </a:r>
            <a:r>
              <a:rPr lang="en-GB" sz="1050" dirty="0"/>
              <a:t> Posts were selected in relation to three themes: (1) emotion/connection, (2) increased digitization and (3) international connection. These Facebook posts were then analysed in terms of how they digitized and displayed art as well as how they used their Facebook page to communicate to local and international audiences. </a:t>
            </a:r>
          </a:p>
          <a:p>
            <a:pPr>
              <a:lnSpc>
                <a:spcPct val="90000"/>
              </a:lnSpc>
            </a:pPr>
            <a:endParaRPr lang="en-GB" sz="1050" dirty="0">
              <a:solidFill>
                <a:srgbClr val="000000"/>
              </a:solidFill>
            </a:endParaRPr>
          </a:p>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50 semi-structured interviews were carried out with cultural professionals between May 2020 and May 2021. 20 interviewees were museum professionals. Initial interviewees were recruited based on RMIT University’s existing industry connections. Subsequent interviewees were recruited through snowball sampling. The aim of the interviews was to find out the nature of digital transition occurring in the culture sector in Vietnam, what opportunities and challenges professionals were facing, how they were using digital technologies, and</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what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Vietnamese museum professionals wanted and needed for further dig developments.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Researchers conducted a systematic review that involved the collection, sorting, and filtering of relevant government laws and policies in relation to the keywords: digitization, culture, museums, digital technology, and digital content. Researchers searched and collected legal documents via public documents published on Vietnam Government online portals, including laws and decrees as well as government strategy documents (including the most recent time period for 2021-2030),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analysed</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to find out what kinds of government provision and legal guidelines are in place to support museum digitization.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An audience</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survey was carried out between July and October 2021. There were 169 survey responses with 46 valid responses. The survey was created, administered, and collected using Qualtrics. Respondents could answer in English or Vietnamese. </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purpose of the audience survey was to address the needs of Vietnamese museums to connect with their target audiences. Survey questions were designed to find out what they want from dig content and dig experiences,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suggestions for improvements for digital content curation at Vietnamese museums, and suggestions on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how to curate online digital content or in-person experiences to attract target audiences.</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Audience analytics were used to identify locally-based national Vietnamese and international expat visitors to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Vietnamese </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museums. Respondents are from across Vietnam. Participants were recruited based on having already visited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Vietnamese </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museums.</a:t>
            </a:r>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audience survey was divided into two groups of visitors to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Vietnamese </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museums: 1. Vietnamese nationals and 2. international expats currently living in Vietnam</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Two groups were included in the survey because the audience-base of Vietnamese museums’ (at that time just after covid) included Vietnamese nationals and international expats living in Vietnam. These two groups were kept separate in the administration, collection, data storage. Analysis combined both groups to highlight the similarities and differences between the two groups. Respondents were provided with information about the survey and research topic before entering the survey online. Respondents were also provided with keywords and definitions to ensure the questions were clear. Respondents gave inferred consent by ticking a box that automatically took them to the survey. All respondents from both groups were asked to answer the same questions. Respondents took slightly different paths through the survey depending on their answers. There were a combination of multiple choice, Likert scale, and open-ended questions.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Cultural professionals included museum staff from various departments such as communications, collections, education, along with museum directors, gallery directors, heads of Vietnam Institute of Arts &amp; Culture Studies, professors at art academies, artists, commercial art galleries, and art auction house workers.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Segoe UI" panose="020B0502040204020203" pitchFamily="34" charset="0"/>
              </a:rPr>
              <a:t>According to the Law (</a:t>
            </a:r>
            <a:r>
              <a:rPr lang="en-US" sz="1800" u="none" strike="noStrike" dirty="0">
                <a:effectLst/>
                <a:latin typeface="Times New Roman" panose="02020603050405020304" pitchFamily="18" charset="0"/>
                <a:ea typeface="Calibri" panose="020F0502020204030204" pitchFamily="34" charset="0"/>
                <a:cs typeface="Segoe UI" panose="020B0502040204020203" pitchFamily="34" charset="0"/>
                <a:hlinkClick r:id="rId3"/>
              </a:rPr>
              <a:t>https://thuvienphapluat.vn/van-ban/Bo-may-hanh-chinh/Luat-ban-hanh-van-ban-quy-pham-phap-luat-2015-282382.aspx</a:t>
            </a:r>
            <a:r>
              <a:rPr lang="en-US" sz="1800" dirty="0">
                <a:effectLst/>
                <a:latin typeface="Times New Roman" panose="02020603050405020304" pitchFamily="18" charset="0"/>
                <a:ea typeface="Calibri" panose="020F0502020204030204" pitchFamily="34" charset="0"/>
                <a:cs typeface="Segoe UI" panose="020B0502040204020203" pitchFamily="34" charset="0"/>
              </a:rPr>
              <a:t>): In terms of legality, Decree ranks higher than Decision of Government.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x-none" sz="1200"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FB766A13-7D28-434A-ACDA-07143130F126}" type="slidenum">
              <a:rPr lang="en-US" smtClean="0"/>
              <a:t>5</a:t>
            </a:fld>
            <a:endParaRPr lang="en-US"/>
          </a:p>
        </p:txBody>
      </p:sp>
    </p:spTree>
    <p:extLst>
      <p:ext uri="{BB962C8B-B14F-4D97-AF65-F5344CB8AC3E}">
        <p14:creationId xmlns:p14="http://schemas.microsoft.com/office/powerpoint/2010/main" val="3184537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Developments in museum digitization across Asia are being led by China, Japan and South Korea with many large-scale, state-funded digitization projects to preserve cultural heritage (Lang, Wang, and Li 2020; Lo et al. 2019; Zhou, Sun, and Huang 2019). For example, China is investing state funding and personnel into digitization projects in a country-wide initiative for the digitization of cultural heritage at state institutions (</a:t>
            </a:r>
            <a:r>
              <a:rPr lang="en-US" sz="18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Zhou, Sun, and Huang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2019; </a:t>
            </a:r>
            <a:r>
              <a:rPr lang="en-US" sz="18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Wanyan</a:t>
            </a:r>
            <a:r>
              <a:rPr lang="en-US" sz="18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and Hu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2020). There have also been digital developments at museums across Japan to create a common archive and standardized procedures for archival data that shares collective memories of national disasters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Togiya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2013). Governments in South East Asia are also supporting digital transformation through the creation of national-level policies to promote the integration of culture and digital technology, creating digital platforms to digitize and display cultural heritage and updating copyright laws for the digital environment. The priorities of digital cultural policies in this region are to ensure the sustainability of digitization projects and to promote ways of using digital culture for developing international connections and economies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Manaf</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and Ismail 2010; Barker and Adrian 2017). For example, the Malaysian Government manage digital resources, standardize procedures and identify areas that need addressing to ensure sustainable and successful implementation of digitization projects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Manaf</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and Ismail 2010). Also, the Cambodian Government has set out a new national policy framework, titled ‘Cambodia Digital Economy and Society Policy Framework 2021-2035’. The aim of this framework is to “build a vibrant digital economy and society by laying the foundations for promoting digital adoption and transformation to promote new economic growth and improve social welfare” (Cambodia Government 2021). However, Cambodia's ability to take up digital technologies is challenging due to limited digital infrastructure, digital skills, and digital leadership (SET 2020). Similarly to Vietnam, this local context does not allow for advanced digital technologies like AI, NFT and Blockchain to be used in digital developments at museums currently.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r>
              <a:rPr lang="en-GB" sz="1800" dirty="0">
                <a:effectLst/>
                <a:latin typeface="Times New Roman" panose="02020603050405020304" pitchFamily="18" charset="0"/>
                <a:ea typeface="Times New Roman" panose="02020603050405020304" pitchFamily="18" charset="0"/>
              </a:rPr>
              <a:t>Even though many museums may seem to be ‘within’ this global digital transformation process, many challenges and limitations are overlooked at a global level. </a:t>
            </a:r>
            <a:r>
              <a:rPr lang="en-US" sz="1800" dirty="0">
                <a:effectLst/>
                <a:latin typeface="Times New Roman" panose="02020603050405020304" pitchFamily="18" charset="0"/>
                <a:ea typeface="Times New Roman" panose="02020603050405020304" pitchFamily="18" charset="0"/>
              </a:rPr>
              <a:t>As Benhamou et al. (2021) argue, there are current disparities in museums between the Global North and </a:t>
            </a:r>
            <a:r>
              <a:rPr lang="en-GB" sz="1800" dirty="0">
                <a:effectLst/>
                <a:latin typeface="Times New Roman" panose="02020603050405020304" pitchFamily="18" charset="0"/>
                <a:ea typeface="Times New Roman" panose="02020603050405020304" pitchFamily="18" charset="0"/>
              </a:rPr>
              <a:t>Global South</a:t>
            </a:r>
            <a:r>
              <a:rPr lang="en-US" sz="1800" dirty="0">
                <a:effectLst/>
                <a:latin typeface="Times New Roman" panose="02020603050405020304" pitchFamily="18" charset="0"/>
                <a:ea typeface="Times New Roman" panose="02020603050405020304" pitchFamily="18" charset="0"/>
              </a:rPr>
              <a:t> regarding the conditions of use of works contained in their collections, which may impact museums’ abilities to become and remain relevant in the global digital environment. Others also argue that </a:t>
            </a:r>
            <a:r>
              <a:rPr lang="en-US" sz="1800" dirty="0">
                <a:effectLst/>
                <a:latin typeface="Segoe UI" panose="020B0502040204020203" pitchFamily="34" charset="0"/>
                <a:ea typeface="Times New Roman" panose="02020603050405020304" pitchFamily="18" charset="0"/>
                <a:cs typeface="Segoe UI" panose="020B0502040204020203" pitchFamily="34" charset="0"/>
              </a:rPr>
              <a:t>digitization has exacerbated colonial biases and North/South inequalities, despite practical changes made at museums to decolonize collections and practices </a:t>
            </a:r>
            <a:r>
              <a:rPr lang="en-US" sz="1800" dirty="0">
                <a:effectLst/>
                <a:latin typeface="Times New Roman" panose="02020603050405020304" pitchFamily="18" charset="0"/>
                <a:ea typeface="Times New Roman" panose="02020603050405020304" pitchFamily="18" charset="0"/>
              </a:rPr>
              <a:t>(</a:t>
            </a:r>
            <a:r>
              <a:rPr lang="en-US" sz="1800" dirty="0" err="1">
                <a:effectLst/>
                <a:latin typeface="Times New Roman" panose="02020603050405020304" pitchFamily="18" charset="0"/>
                <a:ea typeface="Times New Roman" panose="02020603050405020304" pitchFamily="18" charset="0"/>
              </a:rPr>
              <a:t>Tolia</a:t>
            </a:r>
            <a:r>
              <a:rPr lang="en-US" sz="1800" dirty="0">
                <a:effectLst/>
                <a:latin typeface="Times New Roman" panose="02020603050405020304" pitchFamily="18" charset="0"/>
                <a:ea typeface="Times New Roman" panose="02020603050405020304" pitchFamily="18" charset="0"/>
              </a:rPr>
              <a:t>-Kelly and Raymond 2020; </a:t>
            </a:r>
            <a:r>
              <a:rPr lang="en-US" sz="1800" dirty="0" err="1">
                <a:effectLst/>
                <a:latin typeface="Times New Roman" panose="02020603050405020304" pitchFamily="18" charset="0"/>
                <a:ea typeface="Times New Roman" panose="02020603050405020304" pitchFamily="18" charset="0"/>
              </a:rPr>
              <a:t>Prianti</a:t>
            </a:r>
            <a:r>
              <a:rPr lang="en-US" sz="1800" dirty="0">
                <a:effectLst/>
                <a:latin typeface="Times New Roman" panose="02020603050405020304" pitchFamily="18" charset="0"/>
                <a:ea typeface="Times New Roman" panose="02020603050405020304" pitchFamily="18" charset="0"/>
              </a:rPr>
              <a:t> and </a:t>
            </a:r>
            <a:r>
              <a:rPr lang="en-US" sz="1800" dirty="0" err="1">
                <a:effectLst/>
                <a:latin typeface="Times New Roman" panose="02020603050405020304" pitchFamily="18" charset="0"/>
                <a:ea typeface="Times New Roman" panose="02020603050405020304" pitchFamily="18" charset="0"/>
              </a:rPr>
              <a:t>Suyadnya</a:t>
            </a:r>
            <a:r>
              <a:rPr lang="en-US" sz="1800" dirty="0">
                <a:effectLst/>
                <a:latin typeface="Times New Roman" panose="02020603050405020304" pitchFamily="18" charset="0"/>
                <a:ea typeface="Times New Roman" panose="02020603050405020304" pitchFamily="18" charset="0"/>
              </a:rPr>
              <a:t> 2022; </a:t>
            </a:r>
            <a:r>
              <a:rPr lang="en-US" sz="1800" dirty="0" err="1">
                <a:effectLst/>
                <a:latin typeface="Times New Roman" panose="02020603050405020304" pitchFamily="18" charset="0"/>
                <a:ea typeface="Times New Roman" panose="02020603050405020304" pitchFamily="18" charset="0"/>
              </a:rPr>
              <a:t>Abungu</a:t>
            </a:r>
            <a:r>
              <a:rPr lang="en-US" sz="1800" dirty="0">
                <a:effectLst/>
                <a:latin typeface="Times New Roman" panose="02020603050405020304" pitchFamily="18" charset="0"/>
                <a:ea typeface="Times New Roman" panose="02020603050405020304" pitchFamily="18" charset="0"/>
              </a:rPr>
              <a:t> 2019; Vawda 2019). As </a:t>
            </a:r>
            <a:r>
              <a:rPr lang="en-US" sz="1800" dirty="0" err="1">
                <a:effectLst/>
                <a:latin typeface="Times New Roman" panose="02020603050405020304" pitchFamily="18" charset="0"/>
                <a:ea typeface="Times New Roman" panose="02020603050405020304" pitchFamily="18" charset="0"/>
              </a:rPr>
              <a:t>Pickover</a:t>
            </a:r>
            <a:r>
              <a:rPr lang="en-US" sz="1800" dirty="0">
                <a:effectLst/>
                <a:latin typeface="Times New Roman" panose="02020603050405020304" pitchFamily="18" charset="0"/>
                <a:ea typeface="Times New Roman" panose="02020603050405020304" pitchFamily="18" charset="0"/>
              </a:rPr>
              <a:t> (2017) argues, the selection of content for digitization reflects unequalness and creates a new colonialism, stating that digitization projects in the Global South “are fundamentally located in uneven power relations and perspectives which compromise national heritage; do not represent the views and interests of the developing nations; bolster inequities in globalization; and exacerbate historic North/South imbalances. In response, </a:t>
            </a:r>
            <a:r>
              <a:rPr lang="en-US" sz="1800" dirty="0" err="1">
                <a:effectLst/>
                <a:latin typeface="Times New Roman" panose="02020603050405020304" pitchFamily="18" charset="0"/>
                <a:ea typeface="Times New Roman" panose="02020603050405020304" pitchFamily="18" charset="0"/>
              </a:rPr>
              <a:t>Pickover</a:t>
            </a:r>
            <a:r>
              <a:rPr lang="en-US" sz="1800" dirty="0">
                <a:effectLst/>
                <a:latin typeface="Times New Roman" panose="02020603050405020304" pitchFamily="18" charset="0"/>
                <a:ea typeface="Times New Roman" panose="02020603050405020304" pitchFamily="18" charset="0"/>
              </a:rPr>
              <a:t> (2017) argues “digitization projects need to be aligned to local and regional discussions”. As </a:t>
            </a:r>
            <a:r>
              <a:rPr lang="en-US" sz="1800" dirty="0" err="1">
                <a:effectLst/>
                <a:latin typeface="Times New Roman" panose="02020603050405020304" pitchFamily="18" charset="0"/>
                <a:ea typeface="Times New Roman" panose="02020603050405020304" pitchFamily="18" charset="0"/>
              </a:rPr>
              <a:t>Clerken</a:t>
            </a:r>
            <a:r>
              <a:rPr lang="en-US" sz="1800" dirty="0">
                <a:effectLst/>
                <a:latin typeface="Times New Roman" panose="02020603050405020304" pitchFamily="18" charset="0"/>
                <a:ea typeface="Times New Roman" panose="02020603050405020304" pitchFamily="18" charset="0"/>
              </a:rPr>
              <a:t> and Taylor (2021, 170) notice, the issue is that only artefacts with more complete digital profiles will be used at the expense of “unphotographed objects”. This may also apply to artefacts that are digitized at lower quality, slower pace, or without the latest digital technologies. This could, as </a:t>
            </a:r>
            <a:r>
              <a:rPr lang="en-US" sz="1800" dirty="0" err="1">
                <a:effectLst/>
                <a:latin typeface="Times New Roman" panose="02020603050405020304" pitchFamily="18" charset="0"/>
                <a:ea typeface="Times New Roman" panose="02020603050405020304" pitchFamily="18" charset="0"/>
              </a:rPr>
              <a:t>Clerkin</a:t>
            </a:r>
            <a:r>
              <a:rPr lang="en-US" sz="1800" dirty="0">
                <a:effectLst/>
                <a:latin typeface="Times New Roman" panose="02020603050405020304" pitchFamily="18" charset="0"/>
                <a:ea typeface="Times New Roman" panose="02020603050405020304" pitchFamily="18" charset="0"/>
              </a:rPr>
              <a:t> and Taylor (2021: 170) argue, “reinforce problematic canons by making works already engaged in traditional, exclusionary hierarchies of value most accessible”. </a:t>
            </a:r>
          </a:p>
          <a:p>
            <a:pPr marL="0" marR="0">
              <a:lnSpc>
                <a:spcPct val="107000"/>
              </a:lnSpc>
              <a:spcBef>
                <a:spcPts val="0"/>
              </a:spcBef>
              <a:spcAft>
                <a:spcPts val="8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This relates to discussion on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ethical digitization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Džikić</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Radin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2019; Pawelec et al. 2019;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Boumans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2021),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capabilities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of museums in the Global South to digitize cultural heritage (Domingo 2021; Salazar 2006), and </a:t>
            </a: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the ethical and appropriate digitization of artefacts for indigenous communities and intangible cultural heritage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(Pawelec et al. 2019; </a:t>
            </a:r>
            <a:r>
              <a:rPr lang="en-US" sz="1800" dirty="0" err="1">
                <a:effectLst/>
                <a:latin typeface="Times New Roman" panose="02020603050405020304" pitchFamily="18" charset="0"/>
                <a:ea typeface="Arial" panose="020B0604020202020204" pitchFamily="34" charset="0"/>
                <a:cs typeface="Times New Roman" panose="02020603050405020304" pitchFamily="18" charset="0"/>
              </a:rPr>
              <a:t>Boumans</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2021)</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One focal point is the risk of misrepresentation and the need to establish frameworks to mitigate risk. For example,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Manzuch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(2017) discusses the concern of manipulation, copying and repurposing of digital surrogates that may misrepresent local culture and jeopardize objects’ authenticity. Domingo (2021, 111) presents concerns about digitizing heritage sites in the Philippines as the increasing popularity of VR in cultural heritage representation needs to be accompanied by measures to mitigate misrepresentation, such as giving false impressions of heritage sites and distorting historical records. Additionally, there is discussion on ‘ethical challenges’ and ‘ethical questions’ inherent in digitization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Manzuch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2017;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Pickover</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2017;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Schopp</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et al. 2019; Domingo 2021). For example,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Manzuch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(2017) argues that digitization practices create ethical challenges, including biases in selection, interpretation and control. Particularly,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Pickover</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(2014) notices a selection bias towards a Western approach. To overcome such concerns, Anderson (2017) argues that </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important ethical questions need to be included in digitisation projects, including who will do the work, which digital tools will be utilized and where will it be digitally displayed.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term ‘Global South’ is used sparingly here with the acknowledgment of its connotations and limitations. The term is used here as a shorthand expression that refers to world regions outside Europe, North America and Australia. This paper adopts this term to refer to the cultural, economic, and geopolitical hierarchies that structure the world and imbue international cultural relations and cultural policies. Researchers acknowledge that there is a bias inherent in the term as it was generally used in the past to suggest underdevelopment. Researchers also acknowledge its contested character due to the way cultural and economic power balances are shifting globally. For instance, the BRICS countries (Brazil, Russia, India, China, South Africa, Iran, Egypt, Ethiopia and the United Arab Emirates) are emerging as important players internationally.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There are cultural agencies in the Philippines that have partnered with VR development companies to adopt VR technology in their exhibits as well as to digitize important built heritage in the country, such as the National Museum, National Historical Commission of the Philippines (NHCP) and Ayala Museum.</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a:p>
            <a:pPr algn="l"/>
            <a:r>
              <a:rPr lang="en-US" b="0" i="0" dirty="0">
                <a:solidFill>
                  <a:srgbClr val="333333"/>
                </a:solidFill>
                <a:effectLst/>
                <a:highlight>
                  <a:srgbClr val="FFFFFF"/>
                </a:highlight>
                <a:latin typeface="Georgia" panose="02040502050405020303" pitchFamily="18" charset="0"/>
              </a:rPr>
              <a:t>Sustainability is a term which is often used when discussing the future of the museum industry. It is a critical principle with a great value which museums are striving for. </a:t>
            </a:r>
            <a:r>
              <a:rPr lang="en-US" dirty="0"/>
              <a:t>A lot of literature talks about how digitization can enhance museums’ sustainability – not only talking about collections but also about the digitization of business operations. </a:t>
            </a:r>
            <a:r>
              <a:rPr lang="en-US" b="0" i="0" dirty="0">
                <a:solidFill>
                  <a:srgbClr val="333333"/>
                </a:solidFill>
                <a:effectLst/>
                <a:highlight>
                  <a:srgbClr val="FFFFFF"/>
                </a:highlight>
                <a:latin typeface="Georgia" panose="02040502050405020303" pitchFamily="18" charset="0"/>
              </a:rPr>
              <a:t>Based on this research findings a new trend of ‘digital sustainable museum experience’ is trending among museums internationally. While it may have less income on the museums businesses it has for sure maintained the industry during the pandemic situation faced by the entire world. Virtual tourism can also be coined with virtual museum experiences to sustain interest and edutainment experience museums promote.</a:t>
            </a:r>
          </a:p>
          <a:p>
            <a:pPr algn="l"/>
            <a:r>
              <a:rPr lang="en-US" b="0" i="0">
                <a:solidFill>
                  <a:srgbClr val="333333"/>
                </a:solidFill>
                <a:effectLst/>
                <a:highlight>
                  <a:srgbClr val="FFFFFF"/>
                </a:highlight>
                <a:latin typeface="Georgia" panose="02040502050405020303" pitchFamily="18" charset="0"/>
              </a:rPr>
              <a:t>It is therefore advisable for museums to adopt to the current situation and to integrate digital platforms and tools to enhance it sustainable level through two main factors, which are: digitalization helped museum to keep working during pandemic, and furthermore, digitalizing museum as proven in literature has a big impact on increasing visitor’s interaction level.</a:t>
            </a:r>
          </a:p>
          <a:p>
            <a:endParaRPr lang="en-US" dirty="0"/>
          </a:p>
        </p:txBody>
      </p:sp>
      <p:sp>
        <p:nvSpPr>
          <p:cNvPr id="4" name="Slide Number Placeholder 3"/>
          <p:cNvSpPr>
            <a:spLocks noGrp="1"/>
          </p:cNvSpPr>
          <p:nvPr>
            <p:ph type="sldNum" sz="quarter" idx="5"/>
          </p:nvPr>
        </p:nvSpPr>
        <p:spPr/>
        <p:txBody>
          <a:bodyPr/>
          <a:lstStyle/>
          <a:p>
            <a:fld id="{C30E6F85-6220-421D-9203-84F526C4C605}" type="slidenum">
              <a:rPr lang="en-US" smtClean="0"/>
              <a:t>6</a:t>
            </a:fld>
            <a:endParaRPr lang="en-US" dirty="0"/>
          </a:p>
        </p:txBody>
      </p:sp>
    </p:spTree>
    <p:extLst>
      <p:ext uri="{BB962C8B-B14F-4D97-AF65-F5344CB8AC3E}">
        <p14:creationId xmlns:p14="http://schemas.microsoft.com/office/powerpoint/2010/main" val="1859455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Digitization projects at Vietnamese museums have been taking place across Vietnam since the early 2010s, predominantly in the larger cities of Hanoi, Ho Chi Minh City, Da Nang, and Hue. The purpose of digitization projects has been for the preservation of cultural heritage and storage in closed digital archives. Government priority areas include folk arts and intangible cultural heritage funded by the Ministry of Culture, Sport, and Tourism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MoCST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As you can see in the top image here, with examples of digitized woodblock carvings and musical performances.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Museums predominantly use 4 types of in-person digital technologies: audio guides;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iMuseum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apps; headsets for audio, video, or VR; video display screens. Museums predominantly use 3 digitization routes to display content online: 3D images of artefacts; online exhibitions; 360 virtual tours. These adoptions are feasible in Vietnam currently. Immersive exhibition environments are often too heavy for websites. However, Vietnamese museums want robust websites for attracting international audiences and to engage audiences with content that is comparable to international standards. Mobile devices are the main way of accessing online content and for some in-person content like audio guide apps.</a:t>
            </a:r>
            <a:r>
              <a:rPr lang="en-US" sz="1200" dirty="0">
                <a:solidFill>
                  <a:srgbClr val="333333"/>
                </a:solidFill>
                <a:effectLst/>
                <a:highlight>
                  <a:srgbClr val="FCFCFC"/>
                </a:highlight>
                <a:latin typeface="Times New Roman" panose="02020603050405020304" pitchFamily="18" charset="0"/>
                <a:ea typeface="Calibri" panose="020F0502020204030204" pitchFamily="34" charset="0"/>
                <a:cs typeface="Times New Roman" panose="02020603050405020304" pitchFamily="18" charset="0"/>
              </a:rPr>
              <a:t>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C30E6F85-6220-421D-9203-84F526C4C605}" type="slidenum">
              <a:rPr lang="en-US" smtClean="0"/>
              <a:t>10</a:t>
            </a:fld>
            <a:endParaRPr lang="en-US" dirty="0"/>
          </a:p>
        </p:txBody>
      </p:sp>
    </p:spTree>
    <p:extLst>
      <p:ext uri="{BB962C8B-B14F-4D97-AF65-F5344CB8AC3E}">
        <p14:creationId xmlns:p14="http://schemas.microsoft.com/office/powerpoint/2010/main" val="2574633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0E6F85-6220-421D-9203-84F526C4C605}" type="slidenum">
              <a:rPr lang="en-US" smtClean="0"/>
              <a:t>11</a:t>
            </a:fld>
            <a:endParaRPr lang="en-US" dirty="0"/>
          </a:p>
        </p:txBody>
      </p:sp>
    </p:spTree>
    <p:extLst>
      <p:ext uri="{BB962C8B-B14F-4D97-AF65-F5344CB8AC3E}">
        <p14:creationId xmlns:p14="http://schemas.microsoft.com/office/powerpoint/2010/main" val="2171597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pPr/>
              <a:t>‹#›</a:t>
            </a:fld>
            <a:endParaRPr lang="en-US" dirty="0"/>
          </a:p>
        </p:txBody>
      </p:sp>
    </p:spTree>
    <p:extLst>
      <p:ext uri="{BB962C8B-B14F-4D97-AF65-F5344CB8AC3E}">
        <p14:creationId xmlns:p14="http://schemas.microsoft.com/office/powerpoint/2010/main" val="222755605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pPr/>
              <a:t>‹#›</a:t>
            </a:fld>
            <a:endParaRPr lang="en-US" dirty="0"/>
          </a:p>
        </p:txBody>
      </p:sp>
    </p:spTree>
    <p:extLst>
      <p:ext uri="{BB962C8B-B14F-4D97-AF65-F5344CB8AC3E}">
        <p14:creationId xmlns:p14="http://schemas.microsoft.com/office/powerpoint/2010/main" val="342153996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pPr/>
              <a:t>‹#›</a:t>
            </a:fld>
            <a:endParaRPr lang="en-US" dirty="0"/>
          </a:p>
        </p:txBody>
      </p:sp>
    </p:spTree>
    <p:extLst>
      <p:ext uri="{BB962C8B-B14F-4D97-AF65-F5344CB8AC3E}">
        <p14:creationId xmlns:p14="http://schemas.microsoft.com/office/powerpoint/2010/main" val="206851952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58121AD-8518-1695-111E-C8CFF8A3D0D4}"/>
              </a:ext>
              <a:ext uri="{C183D7F6-B498-43B3-948B-1728B52AA6E4}">
                <adec:decorative xmlns:adec="http://schemas.microsoft.com/office/drawing/2017/decorative" val="1"/>
              </a:ext>
            </a:extLst>
          </p:cNvPr>
          <p:cNvGrpSpPr/>
          <p:nvPr userDrawn="1"/>
        </p:nvGrpSpPr>
        <p:grpSpPr>
          <a:xfrm>
            <a:off x="-4" y="0"/>
            <a:ext cx="12192004" cy="6858000"/>
            <a:chOff x="-4" y="0"/>
            <a:chExt cx="12192004" cy="6858000"/>
          </a:xfrm>
        </p:grpSpPr>
        <p:sp useBgFill="1">
          <p:nvSpPr>
            <p:cNvPr id="15" name="Rectangle 14">
              <a:extLst>
                <a:ext uri="{FF2B5EF4-FFF2-40B4-BE49-F238E27FC236}">
                  <a16:creationId xmlns:a16="http://schemas.microsoft.com/office/drawing/2014/main" id="{52728D19-281F-4946-9684-65A557653DDA}"/>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412D4F2-D8CF-48D7-8E93-9342D2AE3950}"/>
                </a:ext>
              </a:extLst>
            </p:cNvPr>
            <p:cNvSpPr/>
            <p:nvPr userDrawn="1"/>
          </p:nvSpPr>
          <p:spPr>
            <a:xfrm rot="10800000" flipH="1">
              <a:off x="0" y="0"/>
              <a:ext cx="12191999" cy="6858000"/>
            </a:xfrm>
            <a:prstGeom prst="rect">
              <a:avLst/>
            </a:prstGeom>
            <a:gradFill>
              <a:gsLst>
                <a:gs pos="0">
                  <a:schemeClr val="accent5">
                    <a:alpha val="75000"/>
                  </a:schemeClr>
                </a:gs>
                <a:gs pos="100000">
                  <a:schemeClr val="tx2">
                    <a:lumMod val="50000"/>
                    <a:lumOff val="50000"/>
                    <a:alpha val="48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81071F9-5F9E-43AF-B1F9-8F94CCA0D1D0}"/>
                </a:ext>
              </a:extLst>
            </p:cNvPr>
            <p:cNvSpPr/>
            <p:nvPr userDrawn="1"/>
          </p:nvSpPr>
          <p:spPr>
            <a:xfrm rot="10800000">
              <a:off x="-4" y="456773"/>
              <a:ext cx="12191999" cy="6400800"/>
            </a:xfrm>
            <a:prstGeom prst="rect">
              <a:avLst/>
            </a:prstGeom>
            <a:gradFill>
              <a:gsLst>
                <a:gs pos="0">
                  <a:schemeClr val="accent5">
                    <a:alpha val="37000"/>
                  </a:schemeClr>
                </a:gs>
                <a:gs pos="92000">
                  <a:schemeClr val="accent2">
                    <a:alpha val="7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954D1A4-E8FD-4E5A-A528-35498A356680}"/>
                </a:ext>
              </a:extLst>
            </p:cNvPr>
            <p:cNvSpPr/>
            <p:nvPr userDrawn="1"/>
          </p:nvSpPr>
          <p:spPr>
            <a:xfrm rot="10800000" flipH="1">
              <a:off x="-2" y="0"/>
              <a:ext cx="6096001" cy="6858000"/>
            </a:xfrm>
            <a:prstGeom prst="rect">
              <a:avLst/>
            </a:prstGeom>
            <a:gradFill>
              <a:gsLst>
                <a:gs pos="13000">
                  <a:schemeClr val="accent2">
                    <a:alpha val="61000"/>
                  </a:schemeClr>
                </a:gs>
                <a:gs pos="99000">
                  <a:schemeClr val="accent4"/>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dirty="0"/>
            </a:p>
          </p:txBody>
        </p:sp>
        <p:sp>
          <p:nvSpPr>
            <p:cNvPr id="20" name="Freeform: Shape 19">
              <a:extLst>
                <a:ext uri="{FF2B5EF4-FFF2-40B4-BE49-F238E27FC236}">
                  <a16:creationId xmlns:a16="http://schemas.microsoft.com/office/drawing/2014/main" id="{230DFABF-2A96-46EC-8C35-1C4A9D0A0739}"/>
                </a:ext>
              </a:extLst>
            </p:cNvPr>
            <p:cNvSpPr>
              <a:spLocks noChangeAspect="1"/>
            </p:cNvSpPr>
            <p:nvPr userDrawn="1"/>
          </p:nvSpPr>
          <p:spPr>
            <a:xfrm rot="16200000" flipH="1">
              <a:off x="3489960" y="822961"/>
              <a:ext cx="5212080" cy="5212080"/>
            </a:xfrm>
            <a:prstGeom prst="ellipse">
              <a:avLst/>
            </a:prstGeom>
            <a:gradFill flip="none" rotWithShape="1">
              <a:gsLst>
                <a:gs pos="7000">
                  <a:schemeClr val="accent4">
                    <a:lumMod val="60000"/>
                    <a:lumOff val="40000"/>
                    <a:alpha val="3000"/>
                  </a:schemeClr>
                </a:gs>
                <a:gs pos="100000">
                  <a:schemeClr val="bg1">
                    <a:alpha val="16000"/>
                  </a:scheme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 name="Freeform: Shape 19">
            <a:extLst>
              <a:ext uri="{FF2B5EF4-FFF2-40B4-BE49-F238E27FC236}">
                <a16:creationId xmlns:a16="http://schemas.microsoft.com/office/drawing/2014/main" id="{9829D3BA-2CE1-52FA-09B7-96BDEAF530CE}"/>
              </a:ext>
              <a:ext uri="{C183D7F6-B498-43B3-948B-1728B52AA6E4}">
                <adec:decorative xmlns:adec="http://schemas.microsoft.com/office/drawing/2017/decorative" val="1"/>
              </a:ext>
            </a:extLst>
          </p:cNvPr>
          <p:cNvSpPr>
            <a:spLocks noChangeAspect="1"/>
          </p:cNvSpPr>
          <p:nvPr userDrawn="1"/>
        </p:nvSpPr>
        <p:spPr>
          <a:xfrm>
            <a:off x="3124200" y="459028"/>
            <a:ext cx="5943600" cy="5939944"/>
          </a:xfrm>
          <a:prstGeom prst="ellipse">
            <a:avLst/>
          </a:prstGeom>
          <a:gradFill flip="none" rotWithShape="1">
            <a:gsLst>
              <a:gs pos="7000">
                <a:schemeClr val="accent5">
                  <a:alpha val="30000"/>
                </a:schemeClr>
              </a:gs>
              <a:gs pos="100000">
                <a:schemeClr val="accent3">
                  <a:alpha val="20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55BA1B2-362C-9BE1-25F7-1E3A86E2667F}"/>
              </a:ext>
            </a:extLst>
          </p:cNvPr>
          <p:cNvSpPr>
            <a:spLocks noGrp="1"/>
          </p:cNvSpPr>
          <p:nvPr>
            <p:ph type="title" hasCustomPrompt="1"/>
          </p:nvPr>
        </p:nvSpPr>
        <p:spPr>
          <a:xfrm>
            <a:off x="975360" y="1731702"/>
            <a:ext cx="10241280" cy="3394596"/>
          </a:xfrm>
        </p:spPr>
        <p:txBody>
          <a:bodyPr anchor="ctr" anchorCtr="0"/>
          <a:lstStyle>
            <a:lvl1pPr algn="ctr">
              <a:defRPr baseline="0"/>
            </a:lvl1pPr>
          </a:lstStyle>
          <a:p>
            <a:r>
              <a:rPr lang="en-US" dirty="0"/>
              <a:t>Click to add title</a:t>
            </a:r>
          </a:p>
        </p:txBody>
      </p:sp>
      <p:sp>
        <p:nvSpPr>
          <p:cNvPr id="3" name="Rectangle 2">
            <a:extLst>
              <a:ext uri="{FF2B5EF4-FFF2-40B4-BE49-F238E27FC236}">
                <a16:creationId xmlns:a16="http://schemas.microsoft.com/office/drawing/2014/main" id="{4253DD31-8C23-CEA0-7016-E263E3AE4D48}"/>
              </a:ext>
              <a:ext uri="{C183D7F6-B498-43B3-948B-1728B52AA6E4}">
                <adec:decorative xmlns:adec="http://schemas.microsoft.com/office/drawing/2017/decorative" val="1"/>
              </a:ext>
            </a:extLst>
          </p:cNvPr>
          <p:cNvSpPr/>
          <p:nvPr userDrawn="1"/>
        </p:nvSpPr>
        <p:spPr>
          <a:xfrm>
            <a:off x="1" y="6401228"/>
            <a:ext cx="12192000" cy="456772"/>
          </a:xfrm>
          <a:prstGeom prst="rect">
            <a:avLst/>
          </a:prstGeom>
          <a:gradFill>
            <a:gsLst>
              <a:gs pos="0">
                <a:schemeClr val="accent5">
                  <a:alpha val="75000"/>
                </a:schemeClr>
              </a:gs>
              <a:gs pos="100000">
                <a:schemeClr val="tx2">
                  <a:lumMod val="50000"/>
                  <a:lumOff val="50000"/>
                  <a:alpha val="48000"/>
                </a:schemeClr>
              </a:gs>
            </a:gsLst>
            <a:lin ang="13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75860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_option 1">
    <p:spTree>
      <p:nvGrpSpPr>
        <p:cNvPr id="1" name=""/>
        <p:cNvGrpSpPr/>
        <p:nvPr/>
      </p:nvGrpSpPr>
      <p:grpSpPr>
        <a:xfrm>
          <a:off x="0" y="0"/>
          <a:ext cx="0" cy="0"/>
          <a:chOff x="0" y="0"/>
          <a:chExt cx="0" cy="0"/>
        </a:xfrm>
      </p:grpSpPr>
      <p:sp>
        <p:nvSpPr>
          <p:cNvPr id="9" name="Google Shape;16;p19">
            <a:extLst>
              <a:ext uri="{FF2B5EF4-FFF2-40B4-BE49-F238E27FC236}">
                <a16:creationId xmlns:a16="http://schemas.microsoft.com/office/drawing/2014/main" id="{3DA84001-35E7-C04E-BD7E-AA2C0E3047EB}"/>
              </a:ext>
            </a:extLst>
          </p:cNvPr>
          <p:cNvSpPr/>
          <p:nvPr userDrawn="1"/>
        </p:nvSpPr>
        <p:spPr>
          <a:xfrm>
            <a:off x="0" y="0"/>
            <a:ext cx="12192000" cy="6858000"/>
          </a:xfrm>
          <a:prstGeom prst="rect">
            <a:avLst/>
          </a:prstGeom>
          <a:solidFill>
            <a:schemeClr val="accent1"/>
          </a:solidFill>
          <a:ln>
            <a:noFill/>
          </a:ln>
        </p:spPr>
        <p:txBody>
          <a:bodyPr spcFirstLastPara="1" wrap="square" lIns="121884" tIns="60925" rIns="121884" bIns="60925" anchor="ctr" anchorCtr="0">
            <a:noAutofit/>
          </a:bodyPr>
          <a:lstStyle/>
          <a:p>
            <a:pPr marL="0" marR="0" lvl="0" indent="0" algn="ctr" rtl="0">
              <a:spcBef>
                <a:spcPts val="0"/>
              </a:spcBef>
              <a:spcAft>
                <a:spcPts val="0"/>
              </a:spcAft>
              <a:buNone/>
            </a:pPr>
            <a:r>
              <a:rPr lang="en-US" sz="2400" dirty="0">
                <a:solidFill>
                  <a:schemeClr val="accent1"/>
                </a:solidFill>
                <a:latin typeface="Calibri"/>
                <a:ea typeface="Calibri"/>
                <a:cs typeface="Calibri"/>
                <a:sym typeface="Calibri"/>
              </a:rPr>
              <a:t>   </a:t>
            </a:r>
            <a:endParaRPr sz="2400" dirty="0">
              <a:solidFill>
                <a:schemeClr val="accent1"/>
              </a:solidFill>
              <a:latin typeface="Calibri"/>
              <a:ea typeface="Calibri"/>
              <a:cs typeface="Calibri"/>
              <a:sym typeface="Calibri"/>
            </a:endParaRPr>
          </a:p>
        </p:txBody>
      </p:sp>
      <p:sp>
        <p:nvSpPr>
          <p:cNvPr id="3" name="Subtitle 2"/>
          <p:cNvSpPr>
            <a:spLocks noGrp="1"/>
          </p:cNvSpPr>
          <p:nvPr>
            <p:ph type="subTitle" idx="1"/>
          </p:nvPr>
        </p:nvSpPr>
        <p:spPr>
          <a:xfrm>
            <a:off x="616052" y="2052226"/>
            <a:ext cx="5781324" cy="3037593"/>
          </a:xfrm>
        </p:spPr>
        <p:txBody>
          <a:bodyPr lIns="0" anchor="t" anchorCtr="0"/>
          <a:lstStyle>
            <a:lvl1pPr marL="0" indent="0" algn="l">
              <a:buNone/>
              <a:defRPr sz="3800">
                <a:solidFill>
                  <a:schemeClr val="bg1"/>
                </a:solidFill>
                <a:latin typeface="+mn-lt"/>
              </a:defRPr>
            </a:lvl1pPr>
            <a:lvl2pPr marL="457143" indent="0" algn="ctr">
              <a:buNone/>
              <a:defRPr sz="2000"/>
            </a:lvl2pPr>
            <a:lvl3pPr marL="914286" indent="0" algn="ctr">
              <a:buNone/>
              <a:defRPr sz="1800"/>
            </a:lvl3pPr>
            <a:lvl4pPr marL="1371429" indent="0" algn="ctr">
              <a:buNone/>
              <a:defRPr sz="1600"/>
            </a:lvl4pPr>
            <a:lvl5pPr marL="1828571" indent="0" algn="ctr">
              <a:buNone/>
              <a:defRPr sz="1600"/>
            </a:lvl5pPr>
            <a:lvl6pPr marL="2285714" indent="0" algn="ctr">
              <a:buNone/>
              <a:defRPr sz="1600"/>
            </a:lvl6pPr>
            <a:lvl7pPr marL="2742857" indent="0" algn="ctr">
              <a:buNone/>
              <a:defRPr sz="1600"/>
            </a:lvl7pPr>
            <a:lvl8pPr marL="3200000" indent="0" algn="ctr">
              <a:buNone/>
              <a:defRPr sz="1600"/>
            </a:lvl8pPr>
            <a:lvl9pPr marL="3657143" indent="0" algn="ctr">
              <a:buNone/>
              <a:defRPr sz="1600"/>
            </a:lvl9pPr>
          </a:lstStyle>
          <a:p>
            <a:r>
              <a:rPr lang="en-US"/>
              <a:t>Click to edit Master subtitle style</a:t>
            </a:r>
            <a:endParaRPr lang="en-US" dirty="0"/>
          </a:p>
        </p:txBody>
      </p:sp>
      <p:pic>
        <p:nvPicPr>
          <p:cNvPr id="11" name="Picture 10" descr="A house with trees in the background&#10;&#10;Description automatically generated">
            <a:extLst>
              <a:ext uri="{FF2B5EF4-FFF2-40B4-BE49-F238E27FC236}">
                <a16:creationId xmlns:a16="http://schemas.microsoft.com/office/drawing/2014/main" id="{4CB43B69-6DA7-DF42-BA59-8D8560E07112}"/>
              </a:ext>
            </a:extLst>
          </p:cNvPr>
          <p:cNvPicPr>
            <a:picLocks noChangeAspect="1"/>
          </p:cNvPicPr>
          <p:nvPr userDrawn="1"/>
        </p:nvPicPr>
        <p:blipFill rotWithShape="1">
          <a:blip r:embed="rId2"/>
          <a:srcRect l="23622" r="27292"/>
          <a:stretch/>
        </p:blipFill>
        <p:spPr>
          <a:xfrm>
            <a:off x="7125416" y="0"/>
            <a:ext cx="5059933" cy="6858000"/>
          </a:xfrm>
          <a:prstGeom prst="rect">
            <a:avLst/>
          </a:prstGeom>
        </p:spPr>
      </p:pic>
      <p:pic>
        <p:nvPicPr>
          <p:cNvPr id="13" name="Picture 12" descr="A close up of a logo&#10;&#10;Description automatically generated">
            <a:extLst>
              <a:ext uri="{FF2B5EF4-FFF2-40B4-BE49-F238E27FC236}">
                <a16:creationId xmlns:a16="http://schemas.microsoft.com/office/drawing/2014/main" id="{9C9E4671-8DFA-C545-8FBF-A0A6AF845D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95278" y="3971612"/>
            <a:ext cx="4996721" cy="2886389"/>
          </a:xfrm>
          <a:prstGeom prst="rect">
            <a:avLst/>
          </a:prstGeom>
        </p:spPr>
      </p:pic>
      <p:pic>
        <p:nvPicPr>
          <p:cNvPr id="14" name="Google Shape;8;p21">
            <a:extLst>
              <a:ext uri="{FF2B5EF4-FFF2-40B4-BE49-F238E27FC236}">
                <a16:creationId xmlns:a16="http://schemas.microsoft.com/office/drawing/2014/main" id="{398F896E-5E4E-504E-B75E-DF140D1FBC04}"/>
              </a:ext>
            </a:extLst>
          </p:cNvPr>
          <p:cNvPicPr preferRelativeResize="0"/>
          <p:nvPr userDrawn="1"/>
        </p:nvPicPr>
        <p:blipFill>
          <a:blip r:embed="rId4" cstate="screen">
            <a:extLst>
              <a:ext uri="{28A0092B-C50C-407E-A947-70E740481C1C}">
                <a14:useLocalDpi xmlns:a14="http://schemas.microsoft.com/office/drawing/2010/main"/>
              </a:ext>
            </a:extLst>
          </a:blip>
          <a:srcRect/>
          <a:stretch/>
        </p:blipFill>
        <p:spPr>
          <a:xfrm>
            <a:off x="10282982" y="5821551"/>
            <a:ext cx="1692860" cy="757840"/>
          </a:xfrm>
          <a:prstGeom prst="rect">
            <a:avLst/>
          </a:prstGeom>
          <a:noFill/>
          <a:ln>
            <a:noFill/>
          </a:ln>
        </p:spPr>
      </p:pic>
      <p:sp>
        <p:nvSpPr>
          <p:cNvPr id="12" name="Title 6">
            <a:extLst>
              <a:ext uri="{FF2B5EF4-FFF2-40B4-BE49-F238E27FC236}">
                <a16:creationId xmlns:a16="http://schemas.microsoft.com/office/drawing/2014/main" id="{6089E51F-EB02-A143-BF0E-6D4F2506DE36}"/>
              </a:ext>
            </a:extLst>
          </p:cNvPr>
          <p:cNvSpPr>
            <a:spLocks noGrp="1"/>
          </p:cNvSpPr>
          <p:nvPr>
            <p:ph type="title" hasCustomPrompt="1"/>
          </p:nvPr>
        </p:nvSpPr>
        <p:spPr>
          <a:xfrm>
            <a:off x="616052" y="1197602"/>
            <a:ext cx="5741956" cy="615553"/>
          </a:xfrm>
          <a:solidFill>
            <a:schemeClr val="tx2"/>
          </a:solidFill>
        </p:spPr>
        <p:txBody>
          <a:bodyPr wrap="none">
            <a:spAutoFit/>
          </a:bodyPr>
          <a:lstStyle>
            <a:lvl1pPr>
              <a:defRPr sz="4000">
                <a:solidFill>
                  <a:schemeClr val="bg1"/>
                </a:solidFill>
              </a:defRPr>
            </a:lvl1pPr>
          </a:lstStyle>
          <a:p>
            <a:r>
              <a:rPr lang="en-GB" dirty="0"/>
              <a:t>Title goes here</a:t>
            </a:r>
            <a:endParaRPr lang="en-AU" dirty="0"/>
          </a:p>
        </p:txBody>
      </p:sp>
    </p:spTree>
    <p:extLst>
      <p:ext uri="{BB962C8B-B14F-4D97-AF65-F5344CB8AC3E}">
        <p14:creationId xmlns:p14="http://schemas.microsoft.com/office/powerpoint/2010/main" val="25259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ontent_option 3">
    <p:spTree>
      <p:nvGrpSpPr>
        <p:cNvPr id="1" name=""/>
        <p:cNvGrpSpPr/>
        <p:nvPr/>
      </p:nvGrpSpPr>
      <p:grpSpPr>
        <a:xfrm>
          <a:off x="0" y="0"/>
          <a:ext cx="0" cy="0"/>
          <a:chOff x="0" y="0"/>
          <a:chExt cx="0" cy="0"/>
        </a:xfrm>
      </p:grpSpPr>
      <p:sp>
        <p:nvSpPr>
          <p:cNvPr id="3" name="Rectangle 2"/>
          <p:cNvSpPr>
            <a:spLocks/>
          </p:cNvSpPr>
          <p:nvPr userDrawn="1"/>
        </p:nvSpPr>
        <p:spPr>
          <a:xfrm>
            <a:off x="0" y="0"/>
            <a:ext cx="6096000" cy="6667500"/>
          </a:xfrm>
          <a:prstGeom prst="rect">
            <a:avLst/>
          </a:prstGeom>
          <a:solidFill>
            <a:srgbClr val="E61E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uFillTx/>
            </a:endParaRPr>
          </a:p>
        </p:txBody>
      </p:sp>
      <p:sp>
        <p:nvSpPr>
          <p:cNvPr id="16" name="Content Placeholder 2"/>
          <p:cNvSpPr>
            <a:spLocks noGrp="1"/>
          </p:cNvSpPr>
          <p:nvPr>
            <p:ph idx="1"/>
          </p:nvPr>
        </p:nvSpPr>
        <p:spPr>
          <a:xfrm>
            <a:off x="609601" y="2209078"/>
            <a:ext cx="5155993" cy="4156553"/>
          </a:xfrm>
        </p:spPr>
        <p:txBody>
          <a:bodyPr>
            <a:normAutofit/>
          </a:bodyPr>
          <a:lstStyle>
            <a:lvl1pPr marL="0" indent="0">
              <a:buNone/>
              <a:defRPr sz="1800" b="0">
                <a:solidFill>
                  <a:schemeClr val="bg1"/>
                </a:solidFill>
                <a:uFillTx/>
              </a:defRPr>
            </a:lvl1pPr>
            <a:lvl2pPr marL="609524" indent="0">
              <a:buNone/>
              <a:defRPr>
                <a:solidFill>
                  <a:srgbClr val="000000"/>
                </a:solidFill>
                <a:uFillTx/>
              </a:defRPr>
            </a:lvl2pPr>
            <a:lvl3pPr marL="1219048" indent="0">
              <a:buNone/>
              <a:defRPr>
                <a:solidFill>
                  <a:srgbClr val="000000"/>
                </a:solidFill>
                <a:uFillTx/>
              </a:defRPr>
            </a:lvl3pPr>
            <a:lvl4pPr marL="1828571" indent="0">
              <a:buNone/>
              <a:defRPr>
                <a:solidFill>
                  <a:srgbClr val="000000"/>
                </a:solidFill>
                <a:uFillTx/>
              </a:defRPr>
            </a:lvl4pPr>
            <a:lvl5pPr marL="2438095" indent="0">
              <a:buNone/>
              <a:defRPr>
                <a:solidFill>
                  <a:srgbClr val="000000"/>
                </a:solidFill>
                <a:uFillTx/>
              </a:defRPr>
            </a:lvl5pPr>
          </a:lstStyle>
          <a:p>
            <a:pPr lvl="0"/>
            <a:r>
              <a:rPr lang="en-US">
                <a:uFillTx/>
              </a:rPr>
              <a:t>Click to edit Master text styles</a:t>
            </a:r>
          </a:p>
        </p:txBody>
      </p:sp>
      <p:sp>
        <p:nvSpPr>
          <p:cNvPr id="18" name="Text Placeholder 17"/>
          <p:cNvSpPr>
            <a:spLocks noGrp="1"/>
          </p:cNvSpPr>
          <p:nvPr>
            <p:ph type="body" sz="quarter" idx="11"/>
          </p:nvPr>
        </p:nvSpPr>
        <p:spPr>
          <a:xfrm>
            <a:off x="609601" y="663576"/>
            <a:ext cx="5020532" cy="1069511"/>
          </a:xfrm>
        </p:spPr>
        <p:txBody>
          <a:bodyPr/>
          <a:lstStyle>
            <a:lvl1pPr>
              <a:defRPr>
                <a:solidFill>
                  <a:schemeClr val="bg1"/>
                </a:solidFill>
                <a:uFillTx/>
              </a:defRPr>
            </a:lvl1pPr>
          </a:lstStyle>
          <a:p>
            <a:pPr lvl="0"/>
            <a:r>
              <a:rPr lang="en-US">
                <a:uFillTx/>
              </a:rPr>
              <a:t>Click to edit Master text styles</a:t>
            </a:r>
          </a:p>
        </p:txBody>
      </p:sp>
      <p:sp>
        <p:nvSpPr>
          <p:cNvPr id="19" name="Rectangle 18"/>
          <p:cNvSpPr>
            <a:spLocks/>
          </p:cNvSpPr>
          <p:nvPr userDrawn="1"/>
        </p:nvSpPr>
        <p:spPr>
          <a:xfrm>
            <a:off x="0" y="6657655"/>
            <a:ext cx="12192000" cy="200347"/>
          </a:xfrm>
          <a:prstGeom prst="rect">
            <a:avLst/>
          </a:prstGeom>
          <a:solidFill>
            <a:srgbClr val="2221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uFillTx/>
            </a:endParaRPr>
          </a:p>
        </p:txBody>
      </p:sp>
      <p:sp>
        <p:nvSpPr>
          <p:cNvPr id="23" name="Rectangle 22"/>
          <p:cNvSpPr>
            <a:spLocks/>
          </p:cNvSpPr>
          <p:nvPr userDrawn="1"/>
        </p:nvSpPr>
        <p:spPr>
          <a:xfrm>
            <a:off x="9381930" y="5885161"/>
            <a:ext cx="2810071" cy="68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uFillTx/>
            </a:endParaRPr>
          </a:p>
        </p:txBody>
      </p:sp>
      <p:sp>
        <p:nvSpPr>
          <p:cNvPr id="17" name="Content Placeholder 2"/>
          <p:cNvSpPr>
            <a:spLocks noGrp="1"/>
          </p:cNvSpPr>
          <p:nvPr>
            <p:ph idx="14"/>
          </p:nvPr>
        </p:nvSpPr>
        <p:spPr>
          <a:xfrm>
            <a:off x="6705601" y="2209078"/>
            <a:ext cx="5155993" cy="4156553"/>
          </a:xfrm>
        </p:spPr>
        <p:txBody>
          <a:bodyPr>
            <a:normAutofit/>
          </a:bodyPr>
          <a:lstStyle>
            <a:lvl1pPr marL="185719" indent="-174608">
              <a:buClr>
                <a:schemeClr val="tx2"/>
              </a:buClr>
              <a:buFont typeface="Wingdings" pitchFamily="2" charset="2"/>
              <a:buChar char="§"/>
              <a:defRPr sz="1800" b="0">
                <a:solidFill>
                  <a:srgbClr val="000000"/>
                </a:solidFill>
                <a:uFillTx/>
              </a:defRPr>
            </a:lvl1pPr>
            <a:lvl2pPr marL="231752" indent="-220641">
              <a:buNone/>
              <a:defRPr sz="1800" b="0">
                <a:solidFill>
                  <a:srgbClr val="000000"/>
                </a:solidFill>
                <a:uFillTx/>
              </a:defRPr>
            </a:lvl2pPr>
            <a:lvl3pPr marL="1219048" indent="0">
              <a:buNone/>
              <a:defRPr>
                <a:solidFill>
                  <a:srgbClr val="000000"/>
                </a:solidFill>
                <a:uFillTx/>
              </a:defRPr>
            </a:lvl3pPr>
            <a:lvl4pPr marL="1828571" indent="0">
              <a:buNone/>
              <a:defRPr>
                <a:solidFill>
                  <a:srgbClr val="000000"/>
                </a:solidFill>
                <a:uFillTx/>
              </a:defRPr>
            </a:lvl4pPr>
            <a:lvl5pPr marL="2438095" indent="0">
              <a:buNone/>
              <a:defRPr>
                <a:solidFill>
                  <a:srgbClr val="000000"/>
                </a:solidFill>
                <a:uFillTx/>
              </a:defRPr>
            </a:lvl5pPr>
          </a:lstStyle>
          <a:p>
            <a:pPr lvl="0"/>
            <a:r>
              <a:rPr lang="en-US">
                <a:uFillTx/>
              </a:rPr>
              <a:t>Click to edit Master text styles</a:t>
            </a:r>
          </a:p>
        </p:txBody>
      </p:sp>
      <p:pic>
        <p:nvPicPr>
          <p:cNvPr id="11" name="Picture 10" descr="A picture containing clock&#10;&#10;Description automatically generated">
            <a:extLst>
              <a:ext uri="{FF2B5EF4-FFF2-40B4-BE49-F238E27FC236}">
                <a16:creationId xmlns:a16="http://schemas.microsoft.com/office/drawing/2014/main" id="{93DA0CDA-B668-044C-8CEB-6BCC13566901}"/>
              </a:ext>
            </a:extLst>
          </p:cNvPr>
          <p:cNvPicPr>
            <a:picLocks noChangeAspect="1"/>
          </p:cNvPicPr>
          <p:nvPr userDrawn="1"/>
        </p:nvPicPr>
        <p:blipFill>
          <a:blip r:embed="rId2"/>
          <a:stretch>
            <a:fillRect/>
          </a:stretch>
        </p:blipFill>
        <p:spPr>
          <a:xfrm>
            <a:off x="11176703" y="203704"/>
            <a:ext cx="684891" cy="669139"/>
          </a:xfrm>
          <a:prstGeom prst="rect">
            <a:avLst/>
          </a:prstGeom>
        </p:spPr>
      </p:pic>
    </p:spTree>
    <p:extLst>
      <p:ext uri="{BB962C8B-B14F-4D97-AF65-F5344CB8AC3E}">
        <p14:creationId xmlns:p14="http://schemas.microsoft.com/office/powerpoint/2010/main" val="11223236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ontent_table_option 5">
    <p:spTree>
      <p:nvGrpSpPr>
        <p:cNvPr id="1" name=""/>
        <p:cNvGrpSpPr/>
        <p:nvPr/>
      </p:nvGrpSpPr>
      <p:grpSpPr>
        <a:xfrm>
          <a:off x="0" y="0"/>
          <a:ext cx="0" cy="0"/>
          <a:chOff x="0" y="0"/>
          <a:chExt cx="0" cy="0"/>
        </a:xfrm>
      </p:grpSpPr>
      <p:sp>
        <p:nvSpPr>
          <p:cNvPr id="18" name="Text Placeholder 17"/>
          <p:cNvSpPr>
            <a:spLocks noGrp="1"/>
          </p:cNvSpPr>
          <p:nvPr>
            <p:ph type="body" sz="quarter" idx="11"/>
          </p:nvPr>
        </p:nvSpPr>
        <p:spPr>
          <a:xfrm>
            <a:off x="609601" y="663576"/>
            <a:ext cx="9644412" cy="1069511"/>
          </a:xfrm>
        </p:spPr>
        <p:txBody>
          <a:bodyPr/>
          <a:lstStyle>
            <a:lvl1pPr>
              <a:defRPr>
                <a:solidFill>
                  <a:srgbClr val="E61E2A"/>
                </a:solidFill>
                <a:uFillTx/>
              </a:defRPr>
            </a:lvl1pPr>
          </a:lstStyle>
          <a:p>
            <a:pPr lvl="0"/>
            <a:r>
              <a:rPr lang="en-US">
                <a:uFillTx/>
              </a:rPr>
              <a:t>Click to edit Master text styles</a:t>
            </a:r>
          </a:p>
        </p:txBody>
      </p:sp>
      <p:sp>
        <p:nvSpPr>
          <p:cNvPr id="8" name="Rectangle 7"/>
          <p:cNvSpPr>
            <a:spLocks/>
          </p:cNvSpPr>
          <p:nvPr userDrawn="1"/>
        </p:nvSpPr>
        <p:spPr>
          <a:xfrm>
            <a:off x="0" y="6657655"/>
            <a:ext cx="12192000" cy="200347"/>
          </a:xfrm>
          <a:prstGeom prst="rect">
            <a:avLst/>
          </a:prstGeom>
          <a:solidFill>
            <a:srgbClr val="2221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uFillTx/>
            </a:endParaRPr>
          </a:p>
        </p:txBody>
      </p:sp>
      <p:sp>
        <p:nvSpPr>
          <p:cNvPr id="15" name="Rectangle 14"/>
          <p:cNvSpPr>
            <a:spLocks/>
          </p:cNvSpPr>
          <p:nvPr userDrawn="1"/>
        </p:nvSpPr>
        <p:spPr>
          <a:xfrm>
            <a:off x="9381930" y="5885161"/>
            <a:ext cx="2810071" cy="68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uFillTx/>
            </a:endParaRPr>
          </a:p>
        </p:txBody>
      </p:sp>
      <p:sp>
        <p:nvSpPr>
          <p:cNvPr id="3" name="Table Placeholder 2"/>
          <p:cNvSpPr>
            <a:spLocks noGrp="1"/>
          </p:cNvSpPr>
          <p:nvPr>
            <p:ph type="tbl" sz="quarter" idx="12"/>
          </p:nvPr>
        </p:nvSpPr>
        <p:spPr>
          <a:xfrm>
            <a:off x="609521" y="1843088"/>
            <a:ext cx="11079209" cy="4351337"/>
          </a:xfrm>
        </p:spPr>
        <p:txBody>
          <a:bodyPr/>
          <a:lstStyle>
            <a:lvl1pPr>
              <a:defRPr>
                <a:solidFill>
                  <a:srgbClr val="222160"/>
                </a:solidFill>
                <a:uFillTx/>
              </a:defRPr>
            </a:lvl1pPr>
          </a:lstStyle>
          <a:p>
            <a:r>
              <a:rPr lang="en-US">
                <a:uFillTx/>
              </a:rPr>
              <a:t>Click icon to add table</a:t>
            </a:r>
            <a:endParaRPr lang="en-US" dirty="0">
              <a:uFillTx/>
            </a:endParaRPr>
          </a:p>
        </p:txBody>
      </p:sp>
      <p:pic>
        <p:nvPicPr>
          <p:cNvPr id="9" name="Picture 8" descr="A picture containing clock&#10;&#10;Description automatically generated">
            <a:extLst>
              <a:ext uri="{FF2B5EF4-FFF2-40B4-BE49-F238E27FC236}">
                <a16:creationId xmlns:a16="http://schemas.microsoft.com/office/drawing/2014/main" id="{614CB681-F326-A749-88FA-51C2C7EEBABF}"/>
              </a:ext>
            </a:extLst>
          </p:cNvPr>
          <p:cNvPicPr>
            <a:picLocks noChangeAspect="1"/>
          </p:cNvPicPr>
          <p:nvPr userDrawn="1"/>
        </p:nvPicPr>
        <p:blipFill>
          <a:blip r:embed="rId2"/>
          <a:stretch>
            <a:fillRect/>
          </a:stretch>
        </p:blipFill>
        <p:spPr>
          <a:xfrm>
            <a:off x="11176703" y="203704"/>
            <a:ext cx="684891" cy="669139"/>
          </a:xfrm>
          <a:prstGeom prst="rect">
            <a:avLst/>
          </a:prstGeom>
        </p:spPr>
      </p:pic>
    </p:spTree>
    <p:extLst>
      <p:ext uri="{BB962C8B-B14F-4D97-AF65-F5344CB8AC3E}">
        <p14:creationId xmlns:p14="http://schemas.microsoft.com/office/powerpoint/2010/main" val="693350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Content_option 4">
    <p:spTree>
      <p:nvGrpSpPr>
        <p:cNvPr id="1" name=""/>
        <p:cNvGrpSpPr/>
        <p:nvPr/>
      </p:nvGrpSpPr>
      <p:grpSpPr>
        <a:xfrm>
          <a:off x="0" y="0"/>
          <a:ext cx="0" cy="0"/>
          <a:chOff x="0" y="0"/>
          <a:chExt cx="0" cy="0"/>
        </a:xfrm>
      </p:grpSpPr>
      <p:sp>
        <p:nvSpPr>
          <p:cNvPr id="3" name="Rectangle 2"/>
          <p:cNvSpPr>
            <a:spLocks/>
          </p:cNvSpPr>
          <p:nvPr userDrawn="1"/>
        </p:nvSpPr>
        <p:spPr>
          <a:xfrm>
            <a:off x="0" y="0"/>
            <a:ext cx="6096000" cy="6667500"/>
          </a:xfrm>
          <a:prstGeom prst="rect">
            <a:avLst/>
          </a:prstGeom>
          <a:solidFill>
            <a:srgbClr val="222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uFillTx/>
            </a:endParaRPr>
          </a:p>
        </p:txBody>
      </p:sp>
      <p:sp>
        <p:nvSpPr>
          <p:cNvPr id="16" name="Content Placeholder 2"/>
          <p:cNvSpPr>
            <a:spLocks noGrp="1"/>
          </p:cNvSpPr>
          <p:nvPr>
            <p:ph idx="1"/>
          </p:nvPr>
        </p:nvSpPr>
        <p:spPr>
          <a:xfrm>
            <a:off x="609601" y="2209078"/>
            <a:ext cx="5155993" cy="4156553"/>
          </a:xfrm>
        </p:spPr>
        <p:txBody>
          <a:bodyPr>
            <a:normAutofit/>
          </a:bodyPr>
          <a:lstStyle>
            <a:lvl1pPr marL="0" indent="0">
              <a:buNone/>
              <a:defRPr sz="1800" b="0">
                <a:solidFill>
                  <a:schemeClr val="bg1"/>
                </a:solidFill>
                <a:uFillTx/>
              </a:defRPr>
            </a:lvl1pPr>
            <a:lvl2pPr marL="609524" indent="0">
              <a:buNone/>
              <a:defRPr>
                <a:solidFill>
                  <a:srgbClr val="000000"/>
                </a:solidFill>
                <a:uFillTx/>
              </a:defRPr>
            </a:lvl2pPr>
            <a:lvl3pPr marL="1219048" indent="0">
              <a:buNone/>
              <a:defRPr>
                <a:solidFill>
                  <a:srgbClr val="000000"/>
                </a:solidFill>
                <a:uFillTx/>
              </a:defRPr>
            </a:lvl3pPr>
            <a:lvl4pPr marL="1828571" indent="0">
              <a:buNone/>
              <a:defRPr>
                <a:solidFill>
                  <a:srgbClr val="000000"/>
                </a:solidFill>
                <a:uFillTx/>
              </a:defRPr>
            </a:lvl4pPr>
            <a:lvl5pPr marL="2438095" indent="0">
              <a:buNone/>
              <a:defRPr>
                <a:solidFill>
                  <a:srgbClr val="000000"/>
                </a:solidFill>
                <a:uFillTx/>
              </a:defRPr>
            </a:lvl5pPr>
          </a:lstStyle>
          <a:p>
            <a:pPr lvl="0"/>
            <a:r>
              <a:rPr lang="en-US">
                <a:uFillTx/>
              </a:rPr>
              <a:t>Click to edit Master text styles</a:t>
            </a:r>
          </a:p>
        </p:txBody>
      </p:sp>
      <p:sp>
        <p:nvSpPr>
          <p:cNvPr id="18" name="Text Placeholder 17"/>
          <p:cNvSpPr>
            <a:spLocks noGrp="1"/>
          </p:cNvSpPr>
          <p:nvPr>
            <p:ph type="body" sz="quarter" idx="11"/>
          </p:nvPr>
        </p:nvSpPr>
        <p:spPr>
          <a:xfrm>
            <a:off x="609601" y="663576"/>
            <a:ext cx="5020532" cy="1069511"/>
          </a:xfrm>
        </p:spPr>
        <p:txBody>
          <a:bodyPr/>
          <a:lstStyle>
            <a:lvl1pPr>
              <a:defRPr>
                <a:solidFill>
                  <a:schemeClr val="bg1"/>
                </a:solidFill>
                <a:uFillTx/>
              </a:defRPr>
            </a:lvl1pPr>
          </a:lstStyle>
          <a:p>
            <a:pPr lvl="0"/>
            <a:r>
              <a:rPr lang="en-US">
                <a:uFillTx/>
              </a:rPr>
              <a:t>Click to edit Master text styles</a:t>
            </a:r>
          </a:p>
        </p:txBody>
      </p:sp>
      <p:sp>
        <p:nvSpPr>
          <p:cNvPr id="8" name="Rectangle 7"/>
          <p:cNvSpPr>
            <a:spLocks/>
          </p:cNvSpPr>
          <p:nvPr userDrawn="1"/>
        </p:nvSpPr>
        <p:spPr>
          <a:xfrm>
            <a:off x="0" y="6657655"/>
            <a:ext cx="12192000" cy="200347"/>
          </a:xfrm>
          <a:prstGeom prst="rect">
            <a:avLst/>
          </a:prstGeom>
          <a:solidFill>
            <a:srgbClr val="E61E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uFillTx/>
            </a:endParaRPr>
          </a:p>
        </p:txBody>
      </p:sp>
      <p:sp>
        <p:nvSpPr>
          <p:cNvPr id="15" name="Rectangle 14"/>
          <p:cNvSpPr>
            <a:spLocks/>
          </p:cNvSpPr>
          <p:nvPr userDrawn="1"/>
        </p:nvSpPr>
        <p:spPr>
          <a:xfrm>
            <a:off x="9381930" y="5885161"/>
            <a:ext cx="2810071" cy="68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uFillTx/>
            </a:endParaRPr>
          </a:p>
        </p:txBody>
      </p:sp>
      <p:sp>
        <p:nvSpPr>
          <p:cNvPr id="17" name="Content Placeholder 2"/>
          <p:cNvSpPr>
            <a:spLocks noGrp="1"/>
          </p:cNvSpPr>
          <p:nvPr>
            <p:ph idx="14"/>
          </p:nvPr>
        </p:nvSpPr>
        <p:spPr>
          <a:xfrm>
            <a:off x="6705601" y="2209078"/>
            <a:ext cx="5155993" cy="4156553"/>
          </a:xfrm>
        </p:spPr>
        <p:txBody>
          <a:bodyPr>
            <a:normAutofit/>
          </a:bodyPr>
          <a:lstStyle>
            <a:lvl1pPr marL="185719" indent="-174608">
              <a:buClr>
                <a:schemeClr val="tx2"/>
              </a:buClr>
              <a:buFont typeface="Wingdings" pitchFamily="2" charset="2"/>
              <a:buChar char="§"/>
              <a:defRPr sz="1800" b="0">
                <a:solidFill>
                  <a:srgbClr val="000000"/>
                </a:solidFill>
                <a:uFillTx/>
              </a:defRPr>
            </a:lvl1pPr>
            <a:lvl2pPr marL="231752" indent="-220641">
              <a:buNone/>
              <a:defRPr sz="1800" b="0">
                <a:solidFill>
                  <a:srgbClr val="000000"/>
                </a:solidFill>
                <a:uFillTx/>
              </a:defRPr>
            </a:lvl2pPr>
            <a:lvl3pPr marL="1219048" indent="0">
              <a:buNone/>
              <a:defRPr>
                <a:solidFill>
                  <a:srgbClr val="000000"/>
                </a:solidFill>
                <a:uFillTx/>
              </a:defRPr>
            </a:lvl3pPr>
            <a:lvl4pPr marL="1828571" indent="0">
              <a:buNone/>
              <a:defRPr>
                <a:solidFill>
                  <a:srgbClr val="000000"/>
                </a:solidFill>
                <a:uFillTx/>
              </a:defRPr>
            </a:lvl4pPr>
            <a:lvl5pPr marL="2438095" indent="0">
              <a:buNone/>
              <a:defRPr>
                <a:solidFill>
                  <a:srgbClr val="000000"/>
                </a:solidFill>
                <a:uFillTx/>
              </a:defRPr>
            </a:lvl5pPr>
          </a:lstStyle>
          <a:p>
            <a:pPr lvl="0"/>
            <a:r>
              <a:rPr lang="en-US">
                <a:uFillTx/>
              </a:rPr>
              <a:t>Click to edit Master text styles</a:t>
            </a:r>
          </a:p>
        </p:txBody>
      </p:sp>
      <p:pic>
        <p:nvPicPr>
          <p:cNvPr id="10" name="Picture 9" descr="A picture containing clock&#10;&#10;Description automatically generated">
            <a:extLst>
              <a:ext uri="{FF2B5EF4-FFF2-40B4-BE49-F238E27FC236}">
                <a16:creationId xmlns:a16="http://schemas.microsoft.com/office/drawing/2014/main" id="{87A0C926-9427-6042-971E-BF22D9278007}"/>
              </a:ext>
            </a:extLst>
          </p:cNvPr>
          <p:cNvPicPr>
            <a:picLocks noChangeAspect="1"/>
          </p:cNvPicPr>
          <p:nvPr userDrawn="1"/>
        </p:nvPicPr>
        <p:blipFill>
          <a:blip r:embed="rId2"/>
          <a:stretch>
            <a:fillRect/>
          </a:stretch>
        </p:blipFill>
        <p:spPr>
          <a:xfrm>
            <a:off x="11176703" y="203704"/>
            <a:ext cx="684891" cy="669139"/>
          </a:xfrm>
          <a:prstGeom prst="rect">
            <a:avLst/>
          </a:prstGeom>
        </p:spPr>
      </p:pic>
    </p:spTree>
    <p:extLst>
      <p:ext uri="{BB962C8B-B14F-4D97-AF65-F5344CB8AC3E}">
        <p14:creationId xmlns:p14="http://schemas.microsoft.com/office/powerpoint/2010/main" val="2337205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ection_option 3">
    <p:spTree>
      <p:nvGrpSpPr>
        <p:cNvPr id="1" name=""/>
        <p:cNvGrpSpPr/>
        <p:nvPr/>
      </p:nvGrpSpPr>
      <p:grpSpPr>
        <a:xfrm>
          <a:off x="0" y="0"/>
          <a:ext cx="0" cy="0"/>
          <a:chOff x="0" y="0"/>
          <a:chExt cx="0" cy="0"/>
        </a:xfrm>
      </p:grpSpPr>
      <p:sp>
        <p:nvSpPr>
          <p:cNvPr id="3" name="Rectangle 2"/>
          <p:cNvSpPr>
            <a:spLocks noChangeAspect="1"/>
          </p:cNvSpPr>
          <p:nvPr userDrawn="1"/>
        </p:nvSpPr>
        <p:spPr>
          <a:xfrm>
            <a:off x="0" y="0"/>
            <a:ext cx="12192000" cy="6858000"/>
          </a:xfrm>
          <a:prstGeom prst="rect">
            <a:avLst/>
          </a:prstGeom>
          <a:solidFill>
            <a:srgbClr val="222160"/>
          </a:solidFill>
          <a:ln>
            <a:no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uFillTx/>
              </a:defRPr>
            </a:pPr>
            <a:endParaRPr lang="en-US" sz="1800" dirty="0">
              <a:uFillTx/>
            </a:endParaRPr>
          </a:p>
        </p:txBody>
      </p:sp>
      <p:sp>
        <p:nvSpPr>
          <p:cNvPr id="2" name="Title 1"/>
          <p:cNvSpPr>
            <a:spLocks noGrp="1"/>
          </p:cNvSpPr>
          <p:nvPr>
            <p:ph type="title"/>
          </p:nvPr>
        </p:nvSpPr>
        <p:spPr>
          <a:xfrm>
            <a:off x="609600" y="2535810"/>
            <a:ext cx="10173260" cy="970961"/>
          </a:xfrm>
          <a:solidFill>
            <a:schemeClr val="accent2"/>
          </a:solidFill>
        </p:spPr>
        <p:txBody>
          <a:bodyPr anchor="ctr">
            <a:normAutofit/>
          </a:bodyPr>
          <a:lstStyle>
            <a:lvl1pPr>
              <a:lnSpc>
                <a:spcPct val="100000"/>
              </a:lnSpc>
              <a:defRPr sz="5999">
                <a:solidFill>
                  <a:schemeClr val="bg1"/>
                </a:solidFill>
                <a:uFillTx/>
              </a:defRPr>
            </a:lvl1pPr>
          </a:lstStyle>
          <a:p>
            <a:r>
              <a:rPr lang="en-US">
                <a:uFillTx/>
              </a:rPr>
              <a:t>Click to edit Master title style</a:t>
            </a:r>
            <a:endParaRPr lang="en-US" dirty="0">
              <a:uFillTx/>
            </a:endParaRPr>
          </a:p>
        </p:txBody>
      </p:sp>
      <p:pic>
        <p:nvPicPr>
          <p:cNvPr id="6" name="Picture 5" descr="A picture containing drawing&#10;&#10;Description automatically generated">
            <a:extLst>
              <a:ext uri="{FF2B5EF4-FFF2-40B4-BE49-F238E27FC236}">
                <a16:creationId xmlns:a16="http://schemas.microsoft.com/office/drawing/2014/main" id="{27CFE0D1-670A-594A-B5E3-587ED3DB3A53}"/>
              </a:ext>
            </a:extLst>
          </p:cNvPr>
          <p:cNvPicPr>
            <a:picLocks noChangeAspect="1"/>
          </p:cNvPicPr>
          <p:nvPr userDrawn="1"/>
        </p:nvPicPr>
        <p:blipFill>
          <a:blip r:embed="rId2"/>
          <a:stretch>
            <a:fillRect/>
          </a:stretch>
        </p:blipFill>
        <p:spPr>
          <a:xfrm>
            <a:off x="10365163" y="6036379"/>
            <a:ext cx="1492803" cy="516270"/>
          </a:xfrm>
          <a:prstGeom prst="rect">
            <a:avLst/>
          </a:prstGeom>
        </p:spPr>
      </p:pic>
    </p:spTree>
    <p:extLst>
      <p:ext uri="{BB962C8B-B14F-4D97-AF65-F5344CB8AC3E}">
        <p14:creationId xmlns:p14="http://schemas.microsoft.com/office/powerpoint/2010/main" val="79755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3B4A7-7B64-BF49-87D3-78649E37FCAC}"/>
              </a:ext>
            </a:extLst>
          </p:cNvPr>
          <p:cNvSpPr>
            <a:spLocks noGrp="1"/>
          </p:cNvSpPr>
          <p:nvPr>
            <p:ph type="title"/>
          </p:nvPr>
        </p:nvSpPr>
        <p:spPr/>
        <p:txBody>
          <a:bodyPr/>
          <a:lstStyle/>
          <a:p>
            <a:r>
              <a:rPr lang="en-US"/>
              <a:t>Click to edit Master title style</a:t>
            </a:r>
            <a:endParaRPr lang="en-VN"/>
          </a:p>
        </p:txBody>
      </p:sp>
      <p:sp>
        <p:nvSpPr>
          <p:cNvPr id="3" name="Rectangle 2">
            <a:extLst>
              <a:ext uri="{FF2B5EF4-FFF2-40B4-BE49-F238E27FC236}">
                <a16:creationId xmlns:a16="http://schemas.microsoft.com/office/drawing/2014/main" id="{F894541F-54F2-B846-BFFE-A8CA42258376}"/>
              </a:ext>
            </a:extLst>
          </p:cNvPr>
          <p:cNvSpPr/>
          <p:nvPr userDrawn="1"/>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VN" sz="1800" dirty="0">
              <a:uFillTx/>
            </a:endParaRPr>
          </a:p>
        </p:txBody>
      </p:sp>
      <p:pic>
        <p:nvPicPr>
          <p:cNvPr id="4" name="Picture 3">
            <a:extLst>
              <a:ext uri="{FF2B5EF4-FFF2-40B4-BE49-F238E27FC236}">
                <a16:creationId xmlns:a16="http://schemas.microsoft.com/office/drawing/2014/main" id="{48612D12-D067-A242-A7F4-DB0FC0008615}"/>
              </a:ext>
            </a:extLst>
          </p:cNvPr>
          <p:cNvPicPr>
            <a:picLocks noChangeAspect="1"/>
          </p:cNvPicPr>
          <p:nvPr userDrawn="1"/>
        </p:nvPicPr>
        <p:blipFill>
          <a:blip r:embed="rId2"/>
          <a:stretch>
            <a:fillRect/>
          </a:stretch>
        </p:blipFill>
        <p:spPr>
          <a:xfrm>
            <a:off x="-28949" y="-19878"/>
            <a:ext cx="1587178" cy="6858000"/>
          </a:xfrm>
          <a:prstGeom prst="rect">
            <a:avLst/>
          </a:prstGeom>
        </p:spPr>
      </p:pic>
      <p:pic>
        <p:nvPicPr>
          <p:cNvPr id="5" name="Picture 4">
            <a:extLst>
              <a:ext uri="{FF2B5EF4-FFF2-40B4-BE49-F238E27FC236}">
                <a16:creationId xmlns:a16="http://schemas.microsoft.com/office/drawing/2014/main" id="{25CFE602-8EAD-5243-AA1D-736318380066}"/>
              </a:ext>
            </a:extLst>
          </p:cNvPr>
          <p:cNvPicPr>
            <a:picLocks noChangeAspect="1"/>
          </p:cNvPicPr>
          <p:nvPr userDrawn="1"/>
        </p:nvPicPr>
        <p:blipFill>
          <a:blip r:embed="rId3"/>
          <a:stretch>
            <a:fillRect/>
          </a:stretch>
        </p:blipFill>
        <p:spPr>
          <a:xfrm>
            <a:off x="0" y="6655618"/>
            <a:ext cx="12192000" cy="202383"/>
          </a:xfrm>
          <a:prstGeom prst="rect">
            <a:avLst/>
          </a:prstGeom>
        </p:spPr>
      </p:pic>
      <p:pic>
        <p:nvPicPr>
          <p:cNvPr id="6" name="Picture 5">
            <a:extLst>
              <a:ext uri="{FF2B5EF4-FFF2-40B4-BE49-F238E27FC236}">
                <a16:creationId xmlns:a16="http://schemas.microsoft.com/office/drawing/2014/main" id="{8592F9AA-DEF8-E54B-8564-8D30EE6F5BD8}"/>
              </a:ext>
            </a:extLst>
          </p:cNvPr>
          <p:cNvPicPr>
            <a:picLocks noChangeAspect="1"/>
          </p:cNvPicPr>
          <p:nvPr userDrawn="1"/>
        </p:nvPicPr>
        <p:blipFill>
          <a:blip r:embed="rId4"/>
          <a:stretch>
            <a:fillRect/>
          </a:stretch>
        </p:blipFill>
        <p:spPr>
          <a:xfrm>
            <a:off x="11148589" y="347133"/>
            <a:ext cx="533331" cy="520700"/>
          </a:xfrm>
          <a:prstGeom prst="rect">
            <a:avLst/>
          </a:prstGeom>
        </p:spPr>
      </p:pic>
    </p:spTree>
    <p:extLst>
      <p:ext uri="{BB962C8B-B14F-4D97-AF65-F5344CB8AC3E}">
        <p14:creationId xmlns:p14="http://schemas.microsoft.com/office/powerpoint/2010/main" val="1805745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pPr/>
              <a:t>‹#›</a:t>
            </a:fld>
            <a:endParaRPr lang="en-US" dirty="0"/>
          </a:p>
        </p:txBody>
      </p:sp>
    </p:spTree>
    <p:extLst>
      <p:ext uri="{BB962C8B-B14F-4D97-AF65-F5344CB8AC3E}">
        <p14:creationId xmlns:p14="http://schemas.microsoft.com/office/powerpoint/2010/main" val="1356178239"/>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pPr/>
              <a:t>‹#›</a:t>
            </a:fld>
            <a:endParaRPr lang="en-US" dirty="0"/>
          </a:p>
        </p:txBody>
      </p:sp>
    </p:spTree>
    <p:extLst>
      <p:ext uri="{BB962C8B-B14F-4D97-AF65-F5344CB8AC3E}">
        <p14:creationId xmlns:p14="http://schemas.microsoft.com/office/powerpoint/2010/main" val="87877098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pPr/>
              <a:t>‹#›</a:t>
            </a:fld>
            <a:endParaRPr lang="en-US" dirty="0"/>
          </a:p>
        </p:txBody>
      </p:sp>
    </p:spTree>
    <p:extLst>
      <p:ext uri="{BB962C8B-B14F-4D97-AF65-F5344CB8AC3E}">
        <p14:creationId xmlns:p14="http://schemas.microsoft.com/office/powerpoint/2010/main" val="378217176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pPr/>
              <a:t>‹#›</a:t>
            </a:fld>
            <a:endParaRPr lang="en-US" dirty="0"/>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0746999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pPr/>
              <a:t>‹#›</a:t>
            </a:fld>
            <a:endParaRPr lang="en-US" dirty="0"/>
          </a:p>
        </p:txBody>
      </p:sp>
    </p:spTree>
    <p:extLst>
      <p:ext uri="{BB962C8B-B14F-4D97-AF65-F5344CB8AC3E}">
        <p14:creationId xmlns:p14="http://schemas.microsoft.com/office/powerpoint/2010/main" val="2098064609"/>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r>
              <a:rPr lang="en-US"/>
              <a:t>20XX</a:t>
            </a:r>
            <a:endParaRPr lang="en-US" dirty="0"/>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pPr/>
              <a:t>‹#›</a:t>
            </a:fld>
            <a:endParaRPr lang="en-US" dirty="0"/>
          </a:p>
        </p:txBody>
      </p:sp>
    </p:spTree>
    <p:extLst>
      <p:ext uri="{BB962C8B-B14F-4D97-AF65-F5344CB8AC3E}">
        <p14:creationId xmlns:p14="http://schemas.microsoft.com/office/powerpoint/2010/main" val="288382709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pPr/>
              <a:t>‹#›</a:t>
            </a:fld>
            <a:endParaRPr lang="en-US" dirty="0"/>
          </a:p>
        </p:txBody>
      </p:sp>
    </p:spTree>
    <p:extLst>
      <p:ext uri="{BB962C8B-B14F-4D97-AF65-F5344CB8AC3E}">
        <p14:creationId xmlns:p14="http://schemas.microsoft.com/office/powerpoint/2010/main" val="93153492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pPr/>
              <a:t>‹#›</a:t>
            </a:fld>
            <a:endParaRPr lang="en-US" dirty="0"/>
          </a:p>
        </p:txBody>
      </p:sp>
    </p:spTree>
    <p:extLst>
      <p:ext uri="{BB962C8B-B14F-4D97-AF65-F5344CB8AC3E}">
        <p14:creationId xmlns:p14="http://schemas.microsoft.com/office/powerpoint/2010/main" val="303488026"/>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800" cap="all" spc="300" baseline="0">
                <a:solidFill>
                  <a:srgbClr val="FFFFFF"/>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800" b="1">
                <a:solidFill>
                  <a:schemeClr val="tx1"/>
                </a:solidFill>
                <a:latin typeface="+mj-lt"/>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800">
                <a:solidFill>
                  <a:srgbClr val="FFFFFF"/>
                </a:solidFill>
              </a:defRPr>
            </a:lvl1pPr>
          </a:lstStyle>
          <a:p>
            <a:fld id="{C01389E6-C847-4AD0-B56D-D205B2EAB1EE}" type="slidenum">
              <a:rPr lang="en-US" smtClean="0"/>
              <a:pPr/>
              <a:t>‹#›</a:t>
            </a:fld>
            <a:endParaRPr lang="en-US" dirty="0"/>
          </a:p>
        </p:txBody>
      </p:sp>
      <p:grpSp>
        <p:nvGrpSpPr>
          <p:cNvPr id="7" name="Group 6">
            <a:extLst>
              <a:ext uri="{FF2B5EF4-FFF2-40B4-BE49-F238E27FC236}">
                <a16:creationId xmlns:a16="http://schemas.microsoft.com/office/drawing/2014/main" id="{4B858A11-CF78-F0C2-6CC5-E8D3303968BF}"/>
              </a:ext>
              <a:ext uri="{C183D7F6-B498-43B3-948B-1728B52AA6E4}">
                <adec:decorative xmlns:adec="http://schemas.microsoft.com/office/drawing/2017/decorative" val="1"/>
              </a:ext>
            </a:extLst>
          </p:cNvPr>
          <p:cNvGrpSpPr/>
          <p:nvPr userDrawn="1"/>
        </p:nvGrpSpPr>
        <p:grpSpPr>
          <a:xfrm>
            <a:off x="0" y="6409177"/>
            <a:ext cx="12192000" cy="456774"/>
            <a:chOff x="0" y="6401226"/>
            <a:chExt cx="12192000" cy="456774"/>
          </a:xfrm>
        </p:grpSpPr>
        <p:sp>
          <p:nvSpPr>
            <p:cNvPr id="9" name="Rectangle 8">
              <a:extLst>
                <a:ext uri="{FF2B5EF4-FFF2-40B4-BE49-F238E27FC236}">
                  <a16:creationId xmlns:a16="http://schemas.microsoft.com/office/drawing/2014/main" id="{F1180C09-F568-5879-8C5F-E0BE933A89FD}"/>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9213324-86C8-E3DF-9718-A525F6A309D2}"/>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01486316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53" r:id="rId13"/>
    <p:sldLayoutId id="2147483754" r:id="rId14"/>
    <p:sldLayoutId id="2147483755" r:id="rId15"/>
    <p:sldLayoutId id="2147483756" r:id="rId16"/>
    <p:sldLayoutId id="2147483758" r:id="rId17"/>
    <p:sldLayoutId id="2147483759" r:id="rId18"/>
  </p:sldLayoutIdLst>
  <p:hf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hyperlink" Target="https://www.statista.com/statistics/539395/smartphone-penetration-worldwide-by-country/" TargetMode="Externa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0.jpe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7.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hyperlink" Target="https://sketchfab.com/vietnamesewomensmuseum" TargetMode="External"/><Relationship Id="rId1" Type="http://schemas.openxmlformats.org/officeDocument/2006/relationships/slideLayout" Target="../slideLayouts/slideLayout16.xml"/><Relationship Id="rId5" Type="http://schemas.openxmlformats.org/officeDocument/2006/relationships/image" Target="../media/image37.JPG"/><Relationship Id="rId4" Type="http://schemas.openxmlformats.org/officeDocument/2006/relationships/image" Target="../media/image36.JP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sketchfab.com/vnfam.vn" TargetMode="External"/><Relationship Id="rId1" Type="http://schemas.openxmlformats.org/officeDocument/2006/relationships/slideLayout" Target="../slideLayouts/slideLayout16.xml"/><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8.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hyperlink" Target="https://sketchfab.com/vnfam.vn" TargetMode="External"/><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66AD774-9471-4744-84D2-B03AD9B57721}"/>
              </a:ext>
            </a:extLst>
          </p:cNvPr>
          <p:cNvSpPr>
            <a:spLocks noGrp="1"/>
          </p:cNvSpPr>
          <p:nvPr>
            <p:ph type="subTitle" idx="4294967295"/>
          </p:nvPr>
        </p:nvSpPr>
        <p:spPr>
          <a:xfrm>
            <a:off x="7422356" y="257987"/>
            <a:ext cx="4769644" cy="1064894"/>
          </a:xfrm>
        </p:spPr>
        <p:txBody>
          <a:bodyPr vert="horz" lIns="0" tIns="0" rIns="0" bIns="0" rtlCol="0" anchor="ctr">
            <a:noAutofit/>
          </a:bodyPr>
          <a:lstStyle/>
          <a:p>
            <a:pPr marL="0" indent="0">
              <a:lnSpc>
                <a:spcPct val="150000"/>
              </a:lnSpc>
              <a:buNone/>
            </a:pPr>
            <a:r>
              <a:rPr lang="en-US" sz="1200" b="1" cap="all" spc="600" dirty="0">
                <a:latin typeface="Times New Roman" panose="02020603050405020304" pitchFamily="18" charset="0"/>
                <a:cs typeface="Times New Roman" panose="02020603050405020304" pitchFamily="18" charset="0"/>
              </a:rPr>
              <a:t>Dr. Emma </a:t>
            </a:r>
            <a:r>
              <a:rPr lang="en-US" sz="1200" b="1" cap="all" spc="600" dirty="0" err="1">
                <a:latin typeface="Times New Roman" panose="02020603050405020304" pitchFamily="18" charset="0"/>
                <a:cs typeface="Times New Roman" panose="02020603050405020304" pitchFamily="18" charset="0"/>
              </a:rPr>
              <a:t>Duester</a:t>
            </a:r>
            <a:endParaRPr lang="en-US" sz="1200" b="1" cap="all" spc="600" dirty="0">
              <a:latin typeface="Times New Roman" panose="02020603050405020304" pitchFamily="18" charset="0"/>
              <a:cs typeface="Times New Roman" panose="02020603050405020304" pitchFamily="18" charset="0"/>
            </a:endParaRPr>
          </a:p>
          <a:p>
            <a:pPr marL="0" indent="0">
              <a:lnSpc>
                <a:spcPct val="150000"/>
              </a:lnSpc>
              <a:buNone/>
            </a:pPr>
            <a:r>
              <a:rPr lang="en-US" sz="1200" b="1" cap="all" spc="600" dirty="0">
                <a:latin typeface="Times New Roman" panose="02020603050405020304" pitchFamily="18" charset="0"/>
                <a:cs typeface="Times New Roman" panose="02020603050405020304" pitchFamily="18" charset="0"/>
              </a:rPr>
              <a:t>Institute of Cultural and Creative industries, Shanghai Jiao Tong University </a:t>
            </a:r>
          </a:p>
        </p:txBody>
      </p:sp>
      <p:pic>
        <p:nvPicPr>
          <p:cNvPr id="4" name="Picture 2" descr="A statue of a person with many arms&#10;&#10;Description automatically generated">
            <a:extLst>
              <a:ext uri="{FF2B5EF4-FFF2-40B4-BE49-F238E27FC236}">
                <a16:creationId xmlns:a16="http://schemas.microsoft.com/office/drawing/2014/main" id="{B604FEC6-3024-E916-57CC-BD67B40F82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57" r="11586" b="-4"/>
          <a:stretch/>
        </p:blipFill>
        <p:spPr bwMode="auto">
          <a:xfrm>
            <a:off x="8135858" y="1646608"/>
            <a:ext cx="4083426" cy="530578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est Places to Visit in Vietnam - Hue Countryside Tour">
            <a:extLst>
              <a:ext uri="{FF2B5EF4-FFF2-40B4-BE49-F238E27FC236}">
                <a16:creationId xmlns:a16="http://schemas.microsoft.com/office/drawing/2014/main" id="{888D4C7A-DF62-6904-03ED-129721F9DA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2215"/>
          <a:stretch/>
        </p:blipFill>
        <p:spPr bwMode="auto">
          <a:xfrm>
            <a:off x="-447148" y="1646608"/>
            <a:ext cx="8128755" cy="53057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6CC2FD1-DE92-7B44-89E0-5E9B81BCE47C}"/>
              </a:ext>
            </a:extLst>
          </p:cNvPr>
          <p:cNvSpPr txBox="1"/>
          <p:nvPr/>
        </p:nvSpPr>
        <p:spPr>
          <a:xfrm>
            <a:off x="0" y="88490"/>
            <a:ext cx="8047702" cy="1754326"/>
          </a:xfrm>
          <a:prstGeom prst="rect">
            <a:avLst/>
          </a:prstGeom>
          <a:noFill/>
        </p:spPr>
        <p:txBody>
          <a:bodyPr wrap="square">
            <a:spAutoFit/>
          </a:bodyPr>
          <a:lstStyle/>
          <a:p>
            <a:pPr algn="l"/>
            <a:r>
              <a:rPr lang="en-US" sz="1800" b="1" i="0" dirty="0">
                <a:solidFill>
                  <a:srgbClr val="1F4166"/>
                </a:solidFill>
                <a:effectLst/>
                <a:highlight>
                  <a:srgbClr val="FFFFFF"/>
                </a:highlight>
                <a:latin typeface="Times New Roman" panose="02020603050405020304" pitchFamily="18" charset="0"/>
                <a:cs typeface="Times New Roman" panose="02020603050405020304" pitchFamily="18" charset="0"/>
              </a:rPr>
              <a:t>Creating Ethical and Sustainable Digital Museums in the Global South: </a:t>
            </a:r>
            <a:br>
              <a:rPr lang="en-US" sz="1800" b="1" i="0" dirty="0">
                <a:solidFill>
                  <a:srgbClr val="1F4166"/>
                </a:solidFill>
                <a:effectLst/>
                <a:highlight>
                  <a:srgbClr val="FFFFFF"/>
                </a:highlight>
                <a:latin typeface="Times New Roman" panose="02020603050405020304" pitchFamily="18" charset="0"/>
                <a:cs typeface="Times New Roman" panose="02020603050405020304" pitchFamily="18" charset="0"/>
              </a:rPr>
            </a:br>
            <a:br>
              <a:rPr lang="en-US" sz="1800" b="1" i="0" dirty="0">
                <a:solidFill>
                  <a:srgbClr val="1F4166"/>
                </a:solidFill>
                <a:effectLst/>
                <a:highlight>
                  <a:srgbClr val="FFFFFF"/>
                </a:highlight>
                <a:latin typeface="Times New Roman" panose="02020603050405020304" pitchFamily="18" charset="0"/>
                <a:cs typeface="Times New Roman" panose="02020603050405020304" pitchFamily="18" charset="0"/>
              </a:rPr>
            </a:br>
            <a:r>
              <a:rPr lang="en-US" sz="1800" b="1" i="0" dirty="0">
                <a:solidFill>
                  <a:srgbClr val="1F4166"/>
                </a:solidFill>
                <a:effectLst/>
                <a:highlight>
                  <a:srgbClr val="FFFFFF"/>
                </a:highlight>
                <a:latin typeface="Times New Roman" panose="02020603050405020304" pitchFamily="18" charset="0"/>
                <a:cs typeface="Times New Roman" panose="02020603050405020304" pitchFamily="18" charset="0"/>
              </a:rPr>
              <a:t>Applying Needs</a:t>
            </a:r>
            <a:r>
              <a:rPr lang="en-US" b="1" dirty="0">
                <a:solidFill>
                  <a:srgbClr val="1F4166"/>
                </a:solidFill>
                <a:highlight>
                  <a:srgbClr val="FFFFFF"/>
                </a:highlight>
                <a:latin typeface="Times New Roman" panose="02020603050405020304" pitchFamily="18" charset="0"/>
                <a:cs typeface="Times New Roman" panose="02020603050405020304" pitchFamily="18" charset="0"/>
              </a:rPr>
              <a:t> </a:t>
            </a:r>
            <a:r>
              <a:rPr lang="en-US" sz="1800" b="1" i="0" dirty="0">
                <a:solidFill>
                  <a:srgbClr val="1F4166"/>
                </a:solidFill>
                <a:effectLst/>
                <a:highlight>
                  <a:srgbClr val="FFFFFF"/>
                </a:highlight>
                <a:latin typeface="Times New Roman" panose="02020603050405020304" pitchFamily="18" charset="0"/>
                <a:cs typeface="Times New Roman" panose="02020603050405020304" pitchFamily="18" charset="0"/>
              </a:rPr>
              <a:t>and Suggestions of Vietnamese Museum Professionals </a:t>
            </a:r>
          </a:p>
          <a:p>
            <a:pPr algn="l"/>
            <a:r>
              <a:rPr lang="en-US" sz="1800" b="1" i="0" dirty="0">
                <a:solidFill>
                  <a:srgbClr val="1F4166"/>
                </a:solidFill>
                <a:effectLst/>
                <a:highlight>
                  <a:srgbClr val="FFFFFF"/>
                </a:highlight>
                <a:latin typeface="Times New Roman" panose="02020603050405020304" pitchFamily="18" charset="0"/>
                <a:cs typeface="Times New Roman" panose="02020603050405020304" pitchFamily="18" charset="0"/>
              </a:rPr>
              <a:t>and Audiences to Digitize Cultural Heritage</a:t>
            </a:r>
            <a:br>
              <a:rPr lang="en-US" sz="1800" b="1" i="0" dirty="0">
                <a:solidFill>
                  <a:srgbClr val="1F4166"/>
                </a:solidFill>
                <a:effectLst/>
                <a:highlight>
                  <a:srgbClr val="FFFFFF"/>
                </a:highlight>
                <a:latin typeface="Times New Roman" panose="02020603050405020304" pitchFamily="18" charset="0"/>
                <a:cs typeface="Times New Roman" panose="02020603050405020304" pitchFamily="18" charset="0"/>
              </a:rPr>
            </a:br>
            <a:br>
              <a:rPr lang="en-US" sz="1800" b="0" i="0" dirty="0">
                <a:solidFill>
                  <a:srgbClr val="1F4166"/>
                </a:solidFill>
                <a:effectLst/>
                <a:highlight>
                  <a:srgbClr val="FFFFFF"/>
                </a:highlight>
                <a:latin typeface="Times New Roman" panose="02020603050405020304" pitchFamily="18" charset="0"/>
                <a:cs typeface="Times New Roman" panose="02020603050405020304" pitchFamily="18" charset="0"/>
              </a:rPr>
            </a:br>
            <a:endParaRPr lang="en-US" sz="1800" spc="7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8618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A46AA9-8579-4555-E3FF-C7C4B266B48A}"/>
              </a:ext>
            </a:extLst>
          </p:cNvPr>
          <p:cNvSpPr>
            <a:spLocks noGrp="1"/>
          </p:cNvSpPr>
          <p:nvPr>
            <p:ph idx="1"/>
          </p:nvPr>
        </p:nvSpPr>
        <p:spPr/>
        <p:txBody>
          <a:bodyPr>
            <a:normAutofit/>
          </a:bodyPr>
          <a:lstStyle/>
          <a:p>
            <a:endParaRPr lang="en-US" dirty="0"/>
          </a:p>
        </p:txBody>
      </p:sp>
      <p:sp>
        <p:nvSpPr>
          <p:cNvPr id="3" name="Text Placeholder 2">
            <a:extLst>
              <a:ext uri="{FF2B5EF4-FFF2-40B4-BE49-F238E27FC236}">
                <a16:creationId xmlns:a16="http://schemas.microsoft.com/office/drawing/2014/main" id="{F6C49D47-C518-FA3D-E5C9-5AD91CC746AD}"/>
              </a:ext>
            </a:extLst>
          </p:cNvPr>
          <p:cNvSpPr>
            <a:spLocks noGrp="1"/>
          </p:cNvSpPr>
          <p:nvPr>
            <p:ph type="body" sz="quarter" idx="11"/>
          </p:nvPr>
        </p:nvSpPr>
        <p:spPr>
          <a:xfrm>
            <a:off x="365949" y="148305"/>
            <a:ext cx="5020532" cy="1069511"/>
          </a:xfrm>
        </p:spPr>
        <p:txBody>
          <a:bodyPr>
            <a:normAutofit/>
          </a:bodyPr>
          <a:lstStyle/>
          <a:p>
            <a:pPr marL="0" indent="0">
              <a:buNone/>
            </a:pPr>
            <a:r>
              <a:rPr lang="en-US" sz="2500" b="1" dirty="0"/>
              <a:t>What does digital culture look like in Vietnam?</a:t>
            </a:r>
          </a:p>
        </p:txBody>
      </p:sp>
      <p:pic>
        <p:nvPicPr>
          <p:cNvPr id="6" name="Content Placeholder 5" descr="A screenshot of a video&#10;&#10;Description automatically generated">
            <a:extLst>
              <a:ext uri="{FF2B5EF4-FFF2-40B4-BE49-F238E27FC236}">
                <a16:creationId xmlns:a16="http://schemas.microsoft.com/office/drawing/2014/main" id="{FB983D29-E14E-9E7B-B0DE-0EDE878A30D8}"/>
              </a:ext>
            </a:extLst>
          </p:cNvPr>
          <p:cNvPicPr>
            <a:picLocks noGrp="1" noChangeAspect="1"/>
          </p:cNvPicPr>
          <p:nvPr>
            <p:ph idx="14"/>
          </p:nvPr>
        </p:nvPicPr>
        <p:blipFill>
          <a:blip r:embed="rId3"/>
          <a:stretch>
            <a:fillRect/>
          </a:stretch>
        </p:blipFill>
        <p:spPr>
          <a:xfrm>
            <a:off x="5534857" y="0"/>
            <a:ext cx="9287079" cy="6836696"/>
          </a:xfrm>
        </p:spPr>
      </p:pic>
      <p:pic>
        <p:nvPicPr>
          <p:cNvPr id="9" name="Picture 8">
            <a:extLst>
              <a:ext uri="{FF2B5EF4-FFF2-40B4-BE49-F238E27FC236}">
                <a16:creationId xmlns:a16="http://schemas.microsoft.com/office/drawing/2014/main" id="{90452435-C7A8-85B8-C57D-D25766C138CE}"/>
              </a:ext>
            </a:extLst>
          </p:cNvPr>
          <p:cNvPicPr>
            <a:picLocks noChangeAspect="1"/>
          </p:cNvPicPr>
          <p:nvPr/>
        </p:nvPicPr>
        <p:blipFill>
          <a:blip r:embed="rId4"/>
          <a:stretch>
            <a:fillRect/>
          </a:stretch>
        </p:blipFill>
        <p:spPr>
          <a:xfrm>
            <a:off x="365950" y="3899502"/>
            <a:ext cx="4802955" cy="2701661"/>
          </a:xfrm>
          <a:prstGeom prst="rect">
            <a:avLst/>
          </a:prstGeom>
        </p:spPr>
      </p:pic>
      <p:pic>
        <p:nvPicPr>
          <p:cNvPr id="5124" name="Picture 4" descr="Oops! | Flickr">
            <a:extLst>
              <a:ext uri="{FF2B5EF4-FFF2-40B4-BE49-F238E27FC236}">
                <a16:creationId xmlns:a16="http://schemas.microsoft.com/office/drawing/2014/main" id="{6FECD1CB-5448-D937-4A28-138CE18FBB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7514" y="1887673"/>
            <a:ext cx="4187514" cy="2604928"/>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5" descr="A screenshot of a website&#10;&#10;Description automatically generated">
            <a:extLst>
              <a:ext uri="{FF2B5EF4-FFF2-40B4-BE49-F238E27FC236}">
                <a16:creationId xmlns:a16="http://schemas.microsoft.com/office/drawing/2014/main" id="{7A9C3E9C-55FA-1D05-CCAC-2467D18DA398}"/>
              </a:ext>
            </a:extLst>
          </p:cNvPr>
          <p:cNvPicPr>
            <a:picLocks noChangeAspect="1"/>
          </p:cNvPicPr>
          <p:nvPr/>
        </p:nvPicPr>
        <p:blipFill>
          <a:blip r:embed="rId6"/>
          <a:stretch>
            <a:fillRect/>
          </a:stretch>
        </p:blipFill>
        <p:spPr>
          <a:xfrm>
            <a:off x="365949" y="1141015"/>
            <a:ext cx="4802954" cy="2566795"/>
          </a:xfrm>
          <a:prstGeom prst="rect">
            <a:avLst/>
          </a:prstGeom>
        </p:spPr>
      </p:pic>
    </p:spTree>
    <p:extLst>
      <p:ext uri="{BB962C8B-B14F-4D97-AF65-F5344CB8AC3E}">
        <p14:creationId xmlns:p14="http://schemas.microsoft.com/office/powerpoint/2010/main" val="2148606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380012-9688-B69D-C2E2-1F0E6C295309}"/>
              </a:ext>
            </a:extLst>
          </p:cNvPr>
          <p:cNvSpPr>
            <a:spLocks noGrp="1"/>
          </p:cNvSpPr>
          <p:nvPr>
            <p:ph type="body" sz="quarter" idx="11"/>
          </p:nvPr>
        </p:nvSpPr>
        <p:spPr>
          <a:xfrm>
            <a:off x="241300" y="285679"/>
            <a:ext cx="5622068" cy="1069511"/>
          </a:xfrm>
        </p:spPr>
        <p:txBody>
          <a:bodyPr>
            <a:normAutofit/>
          </a:bodyPr>
          <a:lstStyle/>
          <a:p>
            <a:pPr marL="0" indent="0">
              <a:buNone/>
            </a:pPr>
            <a:r>
              <a:rPr lang="en-US" sz="2500" b="1" dirty="0"/>
              <a:t>Vietnam National Museum of Fine Arts</a:t>
            </a:r>
          </a:p>
        </p:txBody>
      </p:sp>
      <p:pic>
        <p:nvPicPr>
          <p:cNvPr id="8" name="Content Placeholder 7" descr="A person sitting at a desk&#10;&#10;Description automatically generated">
            <a:extLst>
              <a:ext uri="{FF2B5EF4-FFF2-40B4-BE49-F238E27FC236}">
                <a16:creationId xmlns:a16="http://schemas.microsoft.com/office/drawing/2014/main" id="{A28FA64A-D9D3-2DEC-4CB5-3AE475D373D1}"/>
              </a:ext>
            </a:extLst>
          </p:cNvPr>
          <p:cNvPicPr>
            <a:picLocks noGrp="1" noChangeAspect="1"/>
          </p:cNvPicPr>
          <p:nvPr>
            <p:ph idx="14"/>
          </p:nvPr>
        </p:nvPicPr>
        <p:blipFill>
          <a:blip r:embed="rId3"/>
          <a:stretch>
            <a:fillRect/>
          </a:stretch>
        </p:blipFill>
        <p:spPr>
          <a:xfrm>
            <a:off x="6313124" y="181360"/>
            <a:ext cx="5582393" cy="3146256"/>
          </a:xfrm>
        </p:spPr>
      </p:pic>
      <p:sp>
        <p:nvSpPr>
          <p:cNvPr id="12" name="TextBox 11">
            <a:extLst>
              <a:ext uri="{FF2B5EF4-FFF2-40B4-BE49-F238E27FC236}">
                <a16:creationId xmlns:a16="http://schemas.microsoft.com/office/drawing/2014/main" id="{30977584-9151-C2D0-005C-865BAEA46A1A}"/>
              </a:ext>
            </a:extLst>
          </p:cNvPr>
          <p:cNvSpPr txBox="1"/>
          <p:nvPr/>
        </p:nvSpPr>
        <p:spPr>
          <a:xfrm>
            <a:off x="71764" y="1306142"/>
            <a:ext cx="6096000" cy="4731423"/>
          </a:xfrm>
          <a:prstGeom prst="rect">
            <a:avLst/>
          </a:prstGeom>
          <a:noFill/>
        </p:spPr>
        <p:txBody>
          <a:bodyPr wrap="square">
            <a:spAutoFit/>
          </a:bodyPr>
          <a:lstStyle/>
          <a:p>
            <a:pPr marL="0" marR="0">
              <a:lnSpc>
                <a:spcPct val="107000"/>
              </a:lnSpc>
              <a:spcBef>
                <a:spcPts val="0"/>
              </a:spcBef>
              <a:spcAft>
                <a:spcPts val="800"/>
              </a:spcAft>
            </a:pPr>
            <a:r>
              <a:rPr lang="en-US" sz="2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Between 2015-2020, VNMFA </a:t>
            </a:r>
            <a:r>
              <a:rPr lang="en-US" sz="2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carried out several activities using digital technologies:</a:t>
            </a:r>
          </a:p>
          <a:p>
            <a:pPr marL="342900" marR="0" indent="-342900">
              <a:lnSpc>
                <a:spcPct val="107000"/>
              </a:lnSpc>
              <a:spcBef>
                <a:spcPts val="0"/>
              </a:spcBef>
              <a:spcAft>
                <a:spcPts val="800"/>
              </a:spcAft>
              <a:buAutoNum type="arabicPeriod"/>
            </a:pPr>
            <a:r>
              <a:rPr lang="en-US" sz="2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It diversified its activities and attracted more types of audiences. </a:t>
            </a:r>
          </a:p>
          <a:p>
            <a:pPr marL="342900" marR="0" indent="-342900">
              <a:lnSpc>
                <a:spcPct val="107000"/>
              </a:lnSpc>
              <a:spcBef>
                <a:spcPts val="0"/>
              </a:spcBef>
              <a:spcAft>
                <a:spcPts val="800"/>
              </a:spcAft>
              <a:buAutoNum type="arabicPeriod"/>
            </a:pPr>
            <a:r>
              <a:rPr lang="en-US" sz="2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They researched other museums’ websites internationally and, subsequently, upgraded their website. </a:t>
            </a:r>
          </a:p>
          <a:p>
            <a:pPr marL="342900" marR="0" indent="-342900">
              <a:lnSpc>
                <a:spcPct val="107000"/>
              </a:lnSpc>
              <a:spcBef>
                <a:spcPts val="0"/>
              </a:spcBef>
              <a:spcAft>
                <a:spcPts val="800"/>
              </a:spcAft>
              <a:buAutoNum type="arabicPeriod"/>
            </a:pPr>
            <a:r>
              <a:rPr lang="en-US" sz="2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They digitized and published approximately 400 images of artworks on their website. They also developed a multimedia guide app called </a:t>
            </a:r>
            <a:r>
              <a:rPr lang="en-US" sz="2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iMuseumVFA</a:t>
            </a:r>
            <a:r>
              <a:rPr lang="en-US" sz="2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in English, Vietnamese, and French for in-person visits.</a:t>
            </a:r>
          </a:p>
        </p:txBody>
      </p:sp>
      <p:sp>
        <p:nvSpPr>
          <p:cNvPr id="14" name="Content Placeholder 13">
            <a:extLst>
              <a:ext uri="{FF2B5EF4-FFF2-40B4-BE49-F238E27FC236}">
                <a16:creationId xmlns:a16="http://schemas.microsoft.com/office/drawing/2014/main" id="{B5806068-2B1E-208C-BB5C-B4747C19825C}"/>
              </a:ext>
            </a:extLst>
          </p:cNvPr>
          <p:cNvSpPr>
            <a:spLocks noGrp="1"/>
          </p:cNvSpPr>
          <p:nvPr>
            <p:ph idx="1"/>
          </p:nvPr>
        </p:nvSpPr>
        <p:spPr/>
        <p:txBody>
          <a:bodyPr/>
          <a:lstStyle/>
          <a:p>
            <a:endParaRPr lang="en-US"/>
          </a:p>
        </p:txBody>
      </p:sp>
      <p:pic>
        <p:nvPicPr>
          <p:cNvPr id="15" name="Picture 14" descr="A phone with a picture of a group of people&#10;&#10;Description automatically generated">
            <a:extLst>
              <a:ext uri="{FF2B5EF4-FFF2-40B4-BE49-F238E27FC236}">
                <a16:creationId xmlns:a16="http://schemas.microsoft.com/office/drawing/2014/main" id="{84DA4610-386D-2BFB-9366-B9804BA431EC}"/>
              </a:ext>
            </a:extLst>
          </p:cNvPr>
          <p:cNvPicPr>
            <a:picLocks noChangeAspect="1"/>
          </p:cNvPicPr>
          <p:nvPr/>
        </p:nvPicPr>
        <p:blipFill>
          <a:blip r:embed="rId4"/>
          <a:stretch>
            <a:fillRect/>
          </a:stretch>
        </p:blipFill>
        <p:spPr>
          <a:xfrm>
            <a:off x="6303431" y="3398388"/>
            <a:ext cx="5592087" cy="2639177"/>
          </a:xfrm>
          <a:prstGeom prst="rect">
            <a:avLst/>
          </a:prstGeom>
        </p:spPr>
      </p:pic>
    </p:spTree>
    <p:extLst>
      <p:ext uri="{BB962C8B-B14F-4D97-AF65-F5344CB8AC3E}">
        <p14:creationId xmlns:p14="http://schemas.microsoft.com/office/powerpoint/2010/main" val="3143727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old statue in front of a wall of pictures&#10;&#10;Description automatically generated">
            <a:extLst>
              <a:ext uri="{FF2B5EF4-FFF2-40B4-BE49-F238E27FC236}">
                <a16:creationId xmlns:a16="http://schemas.microsoft.com/office/drawing/2014/main" id="{6144B628-267F-8A4E-8CD5-AA21B479E274}"/>
              </a:ext>
            </a:extLst>
          </p:cNvPr>
          <p:cNvPicPr>
            <a:picLocks noGrp="1" noChangeAspect="1"/>
          </p:cNvPicPr>
          <p:nvPr>
            <p:ph idx="1"/>
          </p:nvPr>
        </p:nvPicPr>
        <p:blipFill>
          <a:blip r:embed="rId2"/>
          <a:stretch>
            <a:fillRect/>
          </a:stretch>
        </p:blipFill>
        <p:spPr>
          <a:xfrm>
            <a:off x="117142" y="1733087"/>
            <a:ext cx="5826459" cy="3285851"/>
          </a:xfrm>
        </p:spPr>
      </p:pic>
      <p:sp>
        <p:nvSpPr>
          <p:cNvPr id="3" name="Text Placeholder 2">
            <a:extLst>
              <a:ext uri="{FF2B5EF4-FFF2-40B4-BE49-F238E27FC236}">
                <a16:creationId xmlns:a16="http://schemas.microsoft.com/office/drawing/2014/main" id="{9626185C-AA04-9094-62BD-4A9150133C45}"/>
              </a:ext>
            </a:extLst>
          </p:cNvPr>
          <p:cNvSpPr>
            <a:spLocks noGrp="1"/>
          </p:cNvSpPr>
          <p:nvPr>
            <p:ph type="body" sz="quarter" idx="11"/>
          </p:nvPr>
        </p:nvSpPr>
        <p:spPr/>
        <p:txBody>
          <a:bodyPr>
            <a:normAutofit/>
          </a:bodyPr>
          <a:lstStyle/>
          <a:p>
            <a:pPr marL="0" indent="0">
              <a:buNone/>
            </a:pPr>
            <a:r>
              <a:rPr lang="en-US" sz="2500" b="1" dirty="0"/>
              <a:t>Vietnamese Women’s Museum </a:t>
            </a:r>
          </a:p>
        </p:txBody>
      </p:sp>
      <p:sp>
        <p:nvSpPr>
          <p:cNvPr id="4" name="Content Placeholder 3">
            <a:extLst>
              <a:ext uri="{FF2B5EF4-FFF2-40B4-BE49-F238E27FC236}">
                <a16:creationId xmlns:a16="http://schemas.microsoft.com/office/drawing/2014/main" id="{D7023933-56AA-E092-6E52-D287576131D1}"/>
              </a:ext>
            </a:extLst>
          </p:cNvPr>
          <p:cNvSpPr>
            <a:spLocks noGrp="1"/>
          </p:cNvSpPr>
          <p:nvPr>
            <p:ph idx="14"/>
          </p:nvPr>
        </p:nvSpPr>
        <p:spPr>
          <a:xfrm>
            <a:off x="6426406" y="1198331"/>
            <a:ext cx="5155993" cy="4156553"/>
          </a:xfrm>
        </p:spPr>
        <p:txBody>
          <a:bodyPr>
            <a:noAutofit/>
          </a:bodyPr>
          <a:lstStyle/>
          <a:p>
            <a:pPr marL="11111" indent="0">
              <a:buNone/>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Between 2015-2020, VWM carried out several activities using digital technologies:</a:t>
            </a:r>
          </a:p>
          <a:p>
            <a:pPr marL="11111" indent="0">
              <a:buNone/>
            </a:pP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p>
            <a:pPr marL="354011" indent="-342900">
              <a:buAutoNum type="arabicPeriod"/>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They digitized and coded museum artifacts for archival and communication purposes. </a:t>
            </a:r>
          </a:p>
          <a:p>
            <a:pPr marL="354011" indent="-342900">
              <a:buAutoNum type="arabicPeriod"/>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They introduced a ‘museum artifact story’ on YouTube, Facebook, Twitter, Instagram, and the museum website. </a:t>
            </a:r>
          </a:p>
          <a:p>
            <a:pPr marL="354011" indent="-342900">
              <a:buAutoNum type="arabicPeriod"/>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They upgraded their website with a new interface.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200" dirty="0"/>
          </a:p>
        </p:txBody>
      </p:sp>
    </p:spTree>
    <p:extLst>
      <p:ext uri="{BB962C8B-B14F-4D97-AF65-F5344CB8AC3E}">
        <p14:creationId xmlns:p14="http://schemas.microsoft.com/office/powerpoint/2010/main" val="3683141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13898-C3D1-31EA-09B9-CF77E7B47009}"/>
              </a:ext>
            </a:extLst>
          </p:cNvPr>
          <p:cNvSpPr>
            <a:spLocks noGrp="1"/>
          </p:cNvSpPr>
          <p:nvPr>
            <p:ph type="title"/>
          </p:nvPr>
        </p:nvSpPr>
        <p:spPr>
          <a:xfrm>
            <a:off x="1055298" y="214683"/>
            <a:ext cx="10241280" cy="1234440"/>
          </a:xfrm>
        </p:spPr>
        <p:txBody>
          <a:bodyPr/>
          <a:lstStyle/>
          <a:p>
            <a:r>
              <a:rPr lang="en-US" dirty="0"/>
              <a:t>What the museums needed and desired?</a:t>
            </a:r>
          </a:p>
        </p:txBody>
      </p:sp>
      <p:sp>
        <p:nvSpPr>
          <p:cNvPr id="3" name="Content Placeholder 2">
            <a:extLst>
              <a:ext uri="{FF2B5EF4-FFF2-40B4-BE49-F238E27FC236}">
                <a16:creationId xmlns:a16="http://schemas.microsoft.com/office/drawing/2014/main" id="{1A435F5C-64DC-1F02-4E26-0001CE0C15E0}"/>
              </a:ext>
            </a:extLst>
          </p:cNvPr>
          <p:cNvSpPr>
            <a:spLocks noGrp="1"/>
          </p:cNvSpPr>
          <p:nvPr>
            <p:ph sz="half" idx="1"/>
          </p:nvPr>
        </p:nvSpPr>
        <p:spPr>
          <a:xfrm>
            <a:off x="837913" y="1836217"/>
            <a:ext cx="4948686" cy="4397805"/>
          </a:xfrm>
        </p:spPr>
        <p:txBody>
          <a:bodyPr>
            <a:normAutofit fontScale="92500"/>
          </a:bodyPr>
          <a:lstStyle/>
          <a:p>
            <a:r>
              <a:rPr lang="en-US" sz="2000" i="1" dirty="0">
                <a:latin typeface="Times New Roman" panose="02020603050405020304" pitchFamily="18" charset="0"/>
                <a:ea typeface="Times New Roman" panose="02020603050405020304" pitchFamily="18" charset="0"/>
                <a:cs typeface="Times New Roman" panose="02020603050405020304" pitchFamily="18" charset="0"/>
              </a:rPr>
              <a:t>Overall N</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eeds</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 technical, financial, and human resources.</a:t>
            </a:r>
          </a:p>
          <a:p>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ea typeface="Times New Roman" panose="02020603050405020304" pitchFamily="18" charset="0"/>
                <a:cs typeface="Times New Roman" panose="02020603050405020304" pitchFamily="18" charset="0"/>
              </a:rPr>
              <a:t>Particular needs -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technical equipment, digitally trained staff, internet infrastructure, robust websites, finances and how to attract audiences. they needed to connect more with young, family, and international audiences. They particularly wanted to know how to connect with these audiences using dig tech. and didn’t know what these audiences wanted.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Content Placeholder 3">
            <a:extLst>
              <a:ext uri="{FF2B5EF4-FFF2-40B4-BE49-F238E27FC236}">
                <a16:creationId xmlns:a16="http://schemas.microsoft.com/office/drawing/2014/main" id="{347267C7-4091-87B1-1997-D6C9312FFFEC}"/>
              </a:ext>
            </a:extLst>
          </p:cNvPr>
          <p:cNvSpPr>
            <a:spLocks noGrp="1"/>
          </p:cNvSpPr>
          <p:nvPr>
            <p:ph sz="half" idx="2"/>
          </p:nvPr>
        </p:nvSpPr>
        <p:spPr>
          <a:xfrm>
            <a:off x="6507766" y="1836218"/>
            <a:ext cx="5159977" cy="4573726"/>
          </a:xfrm>
        </p:spPr>
        <p:txBody>
          <a:bodyPr>
            <a:normAutofit fontScale="92500"/>
          </a:bodyPr>
          <a:lstStyle/>
          <a:p>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Overall </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desires</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 to do more digitization and to do it comprehensively and systematically.</a:t>
            </a:r>
          </a:p>
          <a:p>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Particular desires - further developing digitization projects even though the above challenges. They want to showcase Vietnamese culture and history properly via digital technologies and they also </a:t>
            </a: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want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to have more digital literacy to know how to attract audiences, how to create engaging content, and produce digital stories. Teams dedicated to digital content creation, publication, and maintenance.</a:t>
            </a:r>
          </a:p>
          <a:p>
            <a:endParaRPr lang="en-US" dirty="0"/>
          </a:p>
          <a:p>
            <a:endParaRPr lang="en-US" dirty="0"/>
          </a:p>
        </p:txBody>
      </p:sp>
      <p:sp>
        <p:nvSpPr>
          <p:cNvPr id="5" name="Slide Number Placeholder 4">
            <a:extLst>
              <a:ext uri="{FF2B5EF4-FFF2-40B4-BE49-F238E27FC236}">
                <a16:creationId xmlns:a16="http://schemas.microsoft.com/office/drawing/2014/main" id="{D7FACD7D-2EEB-A0B8-B5BC-C08E9543C4BF}"/>
              </a:ext>
            </a:extLst>
          </p:cNvPr>
          <p:cNvSpPr>
            <a:spLocks noGrp="1"/>
          </p:cNvSpPr>
          <p:nvPr>
            <p:ph type="sldNum" sz="quarter" idx="12"/>
          </p:nvPr>
        </p:nvSpPr>
        <p:spPr/>
        <p:txBody>
          <a:bodyPr/>
          <a:lstStyle/>
          <a:p>
            <a:fld id="{C01389E6-C847-4AD0-B56D-D205B2EAB1EE}" type="slidenum">
              <a:rPr lang="en-US" smtClean="0"/>
              <a:pPr/>
              <a:t>13</a:t>
            </a:fld>
            <a:endParaRPr lang="en-US" dirty="0"/>
          </a:p>
        </p:txBody>
      </p:sp>
    </p:spTree>
    <p:extLst>
      <p:ext uri="{BB962C8B-B14F-4D97-AF65-F5344CB8AC3E}">
        <p14:creationId xmlns:p14="http://schemas.microsoft.com/office/powerpoint/2010/main" val="2001603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p:txBody>
          <a:bodyPr>
            <a:noAutofit/>
          </a:bodyPr>
          <a:lstStyle/>
          <a:p>
            <a:endParaRPr lang="en-US" sz="2400" dirty="0"/>
          </a:p>
          <a:p>
            <a:endParaRPr lang="en-US" sz="2400" dirty="0"/>
          </a:p>
        </p:txBody>
      </p:sp>
      <p:sp>
        <p:nvSpPr>
          <p:cNvPr id="2" name="Title 1"/>
          <p:cNvSpPr>
            <a:spLocks noGrp="1"/>
          </p:cNvSpPr>
          <p:nvPr>
            <p:ph type="title" idx="4294967295"/>
          </p:nvPr>
        </p:nvSpPr>
        <p:spPr>
          <a:xfrm>
            <a:off x="533528" y="-190577"/>
            <a:ext cx="12869786" cy="1147614"/>
          </a:xfrm>
          <a:ln>
            <a:solidFill>
              <a:schemeClr val="bg1"/>
            </a:solidFill>
          </a:ln>
        </p:spPr>
        <p:style>
          <a:lnRef idx="2">
            <a:schemeClr val="accent2"/>
          </a:lnRef>
          <a:fillRef idx="1">
            <a:schemeClr val="lt1"/>
          </a:fillRef>
          <a:effectRef idx="0">
            <a:schemeClr val="accent2"/>
          </a:effectRef>
          <a:fontRef idx="minor">
            <a:schemeClr val="dk1"/>
          </a:fontRef>
        </p:style>
        <p:txBody>
          <a:bodyPr>
            <a:normAutofit/>
          </a:bodyPr>
          <a:lstStyle/>
          <a:p>
            <a:r>
              <a:rPr lang="en-US" sz="2400" dirty="0">
                <a:solidFill>
                  <a:srgbClr val="002060"/>
                </a:solidFill>
              </a:rPr>
              <a:t>Findings show many Challenges in digitizing museum collections</a:t>
            </a:r>
          </a:p>
        </p:txBody>
      </p:sp>
      <p:sp>
        <p:nvSpPr>
          <p:cNvPr id="8" name="Rectangle 7"/>
          <p:cNvSpPr/>
          <p:nvPr/>
        </p:nvSpPr>
        <p:spPr>
          <a:xfrm>
            <a:off x="533528" y="1559369"/>
            <a:ext cx="7934019" cy="4185749"/>
          </a:xfrm>
          <a:prstGeom prst="rect">
            <a:avLst/>
          </a:prstGeom>
        </p:spPr>
        <p:txBody>
          <a:bodyPr wrap="square" lIns="91428" tIns="45714" rIns="91428" bIns="45714" anchor="t">
            <a:spAutoFit/>
          </a:bodyPr>
          <a:lstStyle/>
          <a:p>
            <a:r>
              <a:rPr lang="en-US" sz="2400" dirty="0">
                <a:solidFill>
                  <a:srgbClr val="002060"/>
                </a:solidFill>
                <a:latin typeface="+mj-lt"/>
                <a:ea typeface="ＭＳ Ｐゴシック"/>
              </a:rPr>
              <a:t>Lack of human, technical and financial resources. </a:t>
            </a:r>
            <a:br>
              <a:rPr lang="en-US" sz="2400" dirty="0">
                <a:solidFill>
                  <a:srgbClr val="002060"/>
                </a:solidFill>
                <a:latin typeface="+mj-lt"/>
                <a:ea typeface="ＭＳ Ｐゴシック"/>
              </a:rPr>
            </a:br>
            <a:endParaRPr lang="en-US" sz="2400" dirty="0">
              <a:solidFill>
                <a:srgbClr val="002060"/>
              </a:solidFill>
              <a:latin typeface="+mj-lt"/>
              <a:ea typeface="ＭＳ Ｐゴシック"/>
            </a:endParaRPr>
          </a:p>
          <a:p>
            <a:endParaRPr lang="en-GB" sz="2200" dirty="0">
              <a:solidFill>
                <a:srgbClr val="002060"/>
              </a:solidFill>
              <a:latin typeface="+mj-lt"/>
              <a:ea typeface="ＭＳ Ｐゴシック"/>
            </a:endParaRPr>
          </a:p>
          <a:p>
            <a:endParaRPr lang="en-GB" sz="2000" dirty="0"/>
          </a:p>
          <a:p>
            <a:r>
              <a:rPr lang="en-GB" sz="2200" b="1" i="1" dirty="0">
                <a:solidFill>
                  <a:srgbClr val="00B0F0"/>
                </a:solidFill>
                <a:latin typeface="Calibri"/>
                <a:ea typeface="ＭＳ Ｐゴシック"/>
              </a:rPr>
              <a:t>“digitization is a big job, there is lack of funding and lack of resources.”</a:t>
            </a:r>
            <a:r>
              <a:rPr lang="en-GB" sz="2200" i="1" dirty="0">
                <a:latin typeface="Calibri"/>
                <a:ea typeface="ＭＳ Ｐゴシック"/>
              </a:rPr>
              <a:t> (Participant 15 from Song Hong)</a:t>
            </a:r>
          </a:p>
          <a:p>
            <a:endParaRPr lang="en-GB" sz="2200" i="1" dirty="0"/>
          </a:p>
          <a:p>
            <a:r>
              <a:rPr lang="en-GB" sz="2200" b="1" i="1" dirty="0">
                <a:solidFill>
                  <a:srgbClr val="0070C0"/>
                </a:solidFill>
                <a:latin typeface="Calibri"/>
                <a:ea typeface="ＭＳ Ｐゴシック"/>
              </a:rPr>
              <a:t>“the challenge is a lack of human resources, and so a lack of time to spend developing platforms.”</a:t>
            </a:r>
            <a:r>
              <a:rPr lang="en-GB" sz="2200" i="1" dirty="0">
                <a:latin typeface="Calibri"/>
                <a:ea typeface="ＭＳ Ｐゴシック"/>
              </a:rPr>
              <a:t> (</a:t>
            </a:r>
            <a:r>
              <a:rPr lang="en-US" sz="2200" i="1" dirty="0">
                <a:latin typeface="Calibri"/>
                <a:ea typeface="ＭＳ Ｐゴシック"/>
              </a:rPr>
              <a:t>Participant 2 from </a:t>
            </a:r>
            <a:r>
              <a:rPr lang="en-US" sz="2200" i="1" dirty="0" err="1">
                <a:latin typeface="Calibri"/>
                <a:ea typeface="ＭＳ Ｐゴシック"/>
              </a:rPr>
              <a:t>Phò</a:t>
            </a:r>
            <a:r>
              <a:rPr lang="en-US" sz="2200" i="1" dirty="0">
                <a:latin typeface="Calibri"/>
                <a:ea typeface="ＭＳ Ｐゴシック"/>
              </a:rPr>
              <a:t> </a:t>
            </a:r>
            <a:r>
              <a:rPr lang="en-US" sz="2200" i="1" dirty="0" err="1">
                <a:latin typeface="Calibri"/>
                <a:ea typeface="ＭＳ Ｐゴシック"/>
              </a:rPr>
              <a:t>Dày</a:t>
            </a:r>
            <a:r>
              <a:rPr lang="en-US" sz="2200" i="1" dirty="0">
                <a:latin typeface="Calibri"/>
                <a:ea typeface="ＭＳ Ｐゴシック"/>
              </a:rPr>
              <a:t>)</a:t>
            </a:r>
            <a:endParaRPr lang="en-GB" sz="2200" i="1" dirty="0"/>
          </a:p>
          <a:p>
            <a:endParaRPr lang="en-GB" sz="2200" i="1" dirty="0"/>
          </a:p>
          <a:p>
            <a:r>
              <a:rPr lang="en-GB" sz="2200" b="1" i="1" dirty="0">
                <a:solidFill>
                  <a:schemeClr val="accent1">
                    <a:lumMod val="75000"/>
                    <a:lumOff val="25000"/>
                  </a:schemeClr>
                </a:solidFill>
                <a:latin typeface="Calibri"/>
                <a:ea typeface="ＭＳ Ｐゴシック"/>
              </a:rPr>
              <a:t>“there are difficulties in getting the best technical equipment for scanning.”</a:t>
            </a:r>
            <a:r>
              <a:rPr lang="en-GB" sz="2200" i="1" dirty="0">
                <a:latin typeface="Calibri"/>
                <a:ea typeface="ＭＳ Ｐゴシック"/>
              </a:rPr>
              <a:t> (</a:t>
            </a:r>
            <a:r>
              <a:rPr lang="en-US" sz="2200" i="1" dirty="0">
                <a:latin typeface="Calibri"/>
                <a:ea typeface="ＭＳ Ｐゴシック"/>
              </a:rPr>
              <a:t>Participant 6 from Luc Nam</a:t>
            </a:r>
            <a:r>
              <a:rPr lang="en-GB" sz="2200" i="1" dirty="0">
                <a:latin typeface="Calibri"/>
                <a:ea typeface="ＭＳ Ｐゴシック"/>
              </a:rPr>
              <a:t>)</a:t>
            </a:r>
          </a:p>
        </p:txBody>
      </p:sp>
      <p:pic>
        <p:nvPicPr>
          <p:cNvPr id="6" name="Picture 5">
            <a:extLst>
              <a:ext uri="{FF2B5EF4-FFF2-40B4-BE49-F238E27FC236}">
                <a16:creationId xmlns:a16="http://schemas.microsoft.com/office/drawing/2014/main" id="{4C2E0AC0-AC5D-7520-1F29-6F29A45C9B53}"/>
              </a:ext>
            </a:extLst>
          </p:cNvPr>
          <p:cNvPicPr>
            <a:picLocks noChangeAspect="1"/>
          </p:cNvPicPr>
          <p:nvPr/>
        </p:nvPicPr>
        <p:blipFill>
          <a:blip r:embed="rId2"/>
          <a:stretch>
            <a:fillRect/>
          </a:stretch>
        </p:blipFill>
        <p:spPr>
          <a:xfrm>
            <a:off x="8467547" y="1157814"/>
            <a:ext cx="3572931" cy="2009773"/>
          </a:xfrm>
          <a:prstGeom prst="rect">
            <a:avLst/>
          </a:prstGeom>
        </p:spPr>
      </p:pic>
      <p:pic>
        <p:nvPicPr>
          <p:cNvPr id="9" name="Picture 8" descr="Graphical user interface, website, timeline&#10;&#10;Description automatically generated">
            <a:extLst>
              <a:ext uri="{FF2B5EF4-FFF2-40B4-BE49-F238E27FC236}">
                <a16:creationId xmlns:a16="http://schemas.microsoft.com/office/drawing/2014/main" id="{B4654423-FF81-0D3F-4F61-B460479B1FD4}"/>
              </a:ext>
            </a:extLst>
          </p:cNvPr>
          <p:cNvPicPr>
            <a:picLocks noChangeAspect="1"/>
          </p:cNvPicPr>
          <p:nvPr/>
        </p:nvPicPr>
        <p:blipFill>
          <a:blip r:embed="rId3"/>
          <a:stretch>
            <a:fillRect/>
          </a:stretch>
        </p:blipFill>
        <p:spPr>
          <a:xfrm>
            <a:off x="8353262" y="3691918"/>
            <a:ext cx="4804482" cy="2234349"/>
          </a:xfrm>
          <a:prstGeom prst="rect">
            <a:avLst/>
          </a:prstGeom>
        </p:spPr>
      </p:pic>
    </p:spTree>
    <p:extLst>
      <p:ext uri="{BB962C8B-B14F-4D97-AF65-F5344CB8AC3E}">
        <p14:creationId xmlns:p14="http://schemas.microsoft.com/office/powerpoint/2010/main" val="2562903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p:txBody>
          <a:bodyPr>
            <a:noAutofit/>
          </a:bodyPr>
          <a:lstStyle/>
          <a:p>
            <a:endParaRPr lang="en-US" sz="2400" dirty="0"/>
          </a:p>
          <a:p>
            <a:endParaRPr lang="en-US" sz="2400" dirty="0"/>
          </a:p>
        </p:txBody>
      </p:sp>
      <p:sp>
        <p:nvSpPr>
          <p:cNvPr id="6" name="TextBox 5">
            <a:extLst>
              <a:ext uri="{FF2B5EF4-FFF2-40B4-BE49-F238E27FC236}">
                <a16:creationId xmlns:a16="http://schemas.microsoft.com/office/drawing/2014/main" id="{DE30D4F2-A3EB-CE6B-5161-0E0346667A80}"/>
              </a:ext>
            </a:extLst>
          </p:cNvPr>
          <p:cNvSpPr txBox="1"/>
          <p:nvPr/>
        </p:nvSpPr>
        <p:spPr>
          <a:xfrm>
            <a:off x="848189" y="2192155"/>
            <a:ext cx="4583618" cy="3108531"/>
          </a:xfrm>
          <a:prstGeom prst="rect">
            <a:avLst/>
          </a:prstGeom>
          <a:noFill/>
        </p:spPr>
        <p:txBody>
          <a:bodyPr rot="0" spcFirstLastPara="0" vertOverflow="overflow" horzOverflow="overflow" vert="horz" wrap="square" lIns="91428" tIns="45714" rIns="91428" bIns="45714" numCol="1" spcCol="0" rtlCol="0" fromWordArt="0" anchor="t" anchorCtr="0" forceAA="0" compatLnSpc="1">
            <a:prstTxWarp prst="textNoShape">
              <a:avLst/>
            </a:prstTxWarp>
            <a:spAutoFit/>
          </a:bodyPr>
          <a:lstStyle/>
          <a:p>
            <a:r>
              <a:rPr lang="en-GB" sz="2200" b="1" i="1" dirty="0">
                <a:solidFill>
                  <a:srgbClr val="0070C0"/>
                </a:solidFill>
                <a:latin typeface="Calibri"/>
                <a:ea typeface="Segoe UI"/>
                <a:cs typeface="Segoe UI"/>
              </a:rPr>
              <a:t>“we cannot develop digital platforms due to challenges in human resources and budget, so platforms are limited and there is a challenge in resources which means we cannot exploit international </a:t>
            </a:r>
            <a:br>
              <a:rPr lang="en-GB" sz="2200" b="1" i="1" dirty="0">
                <a:solidFill>
                  <a:srgbClr val="0070C0"/>
                </a:solidFill>
                <a:latin typeface="Calibri"/>
                <a:ea typeface="Segoe UI"/>
                <a:cs typeface="Segoe UI"/>
              </a:rPr>
            </a:br>
            <a:r>
              <a:rPr lang="en-GB" sz="2200" b="1" i="1" dirty="0">
                <a:solidFill>
                  <a:srgbClr val="0070C0"/>
                </a:solidFill>
                <a:latin typeface="Calibri"/>
                <a:ea typeface="Segoe UI"/>
                <a:cs typeface="Segoe UI"/>
              </a:rPr>
              <a:t>connections.”</a:t>
            </a:r>
            <a:r>
              <a:rPr lang="en-GB" sz="2200" dirty="0">
                <a:solidFill>
                  <a:srgbClr val="0070C0"/>
                </a:solidFill>
                <a:latin typeface="Calibri"/>
                <a:ea typeface="Segoe UI"/>
                <a:cs typeface="Segoe UI"/>
              </a:rPr>
              <a:t> (</a:t>
            </a:r>
            <a:r>
              <a:rPr lang="en-US" sz="2200" dirty="0">
                <a:solidFill>
                  <a:srgbClr val="0070C0"/>
                </a:solidFill>
                <a:latin typeface="Calibri"/>
                <a:ea typeface="Segoe UI"/>
                <a:cs typeface="Segoe UI"/>
              </a:rPr>
              <a:t>Participant 5 from Ba Thin</a:t>
            </a:r>
            <a:r>
              <a:rPr lang="en-GB" sz="2200" dirty="0">
                <a:solidFill>
                  <a:srgbClr val="0070C0"/>
                </a:solidFill>
                <a:latin typeface="Calibri"/>
                <a:ea typeface="Segoe UI"/>
                <a:cs typeface="Segoe UI"/>
              </a:rPr>
              <a:t>)</a:t>
            </a:r>
            <a:r>
              <a:rPr lang="en-US" sz="2200" dirty="0">
                <a:solidFill>
                  <a:srgbClr val="0070C0"/>
                </a:solidFill>
                <a:latin typeface="Calibri"/>
                <a:ea typeface="Segoe UI"/>
                <a:cs typeface="Segoe UI"/>
              </a:rPr>
              <a:t>​</a:t>
            </a:r>
          </a:p>
          <a:p>
            <a:pPr rtl="0"/>
            <a:r>
              <a:rPr lang="en-GB" sz="2000" dirty="0">
                <a:solidFill>
                  <a:schemeClr val="tx1">
                    <a:lumMod val="90000"/>
                    <a:lumOff val="10000"/>
                  </a:schemeClr>
                </a:solidFill>
                <a:latin typeface="Calibri"/>
                <a:ea typeface="Segoe UI"/>
                <a:cs typeface="Segoe UI"/>
              </a:rPr>
              <a:t>​</a:t>
            </a:r>
          </a:p>
        </p:txBody>
      </p:sp>
      <p:sp>
        <p:nvSpPr>
          <p:cNvPr id="7" name="TextBox 6">
            <a:extLst>
              <a:ext uri="{FF2B5EF4-FFF2-40B4-BE49-F238E27FC236}">
                <a16:creationId xmlns:a16="http://schemas.microsoft.com/office/drawing/2014/main" id="{80552776-5912-FB3D-CD08-26D3488846E8}"/>
              </a:ext>
            </a:extLst>
          </p:cNvPr>
          <p:cNvSpPr txBox="1"/>
          <p:nvPr/>
        </p:nvSpPr>
        <p:spPr>
          <a:xfrm>
            <a:off x="6394801" y="2222928"/>
            <a:ext cx="4696506" cy="2800755"/>
          </a:xfrm>
          <a:prstGeom prst="rect">
            <a:avLst/>
          </a:prstGeom>
          <a:noFill/>
        </p:spPr>
        <p:txBody>
          <a:bodyPr rot="0" spcFirstLastPara="0" vertOverflow="overflow" horzOverflow="overflow" vert="horz" wrap="square" lIns="91428" tIns="45714" rIns="91428" bIns="45714" numCol="1" spcCol="0" rtlCol="0" fromWordArt="0" anchor="t" anchorCtr="0" forceAA="0" compatLnSpc="1">
            <a:prstTxWarp prst="textNoShape">
              <a:avLst/>
            </a:prstTxWarp>
            <a:spAutoFit/>
          </a:bodyPr>
          <a:lstStyle/>
          <a:p>
            <a:pPr rtl="0"/>
            <a:r>
              <a:rPr lang="en-GB" sz="2200" b="1" i="1" dirty="0">
                <a:solidFill>
                  <a:srgbClr val="00B050"/>
                </a:solidFill>
                <a:latin typeface="Calibri"/>
                <a:ea typeface="Segoe UI"/>
                <a:cs typeface="Segoe UI"/>
              </a:rPr>
              <a:t>“We do things on the basis of availability of people and/or money. If there is no personnel, or volunteer or money, we would not do anything… home-grown style, depending on the availability of personnel and platforms.”</a:t>
            </a:r>
            <a:r>
              <a:rPr lang="en-GB" sz="2200" dirty="0">
                <a:solidFill>
                  <a:srgbClr val="00B050"/>
                </a:solidFill>
                <a:latin typeface="Calibri"/>
                <a:ea typeface="Segoe UI"/>
                <a:cs typeface="Segoe UI"/>
              </a:rPr>
              <a:t> (Participant 31 from Thuy Khoi)</a:t>
            </a:r>
            <a:endParaRPr lang="en-US" sz="2200" dirty="0">
              <a:solidFill>
                <a:srgbClr val="00B050"/>
              </a:solidFill>
            </a:endParaRPr>
          </a:p>
        </p:txBody>
      </p:sp>
      <p:sp>
        <p:nvSpPr>
          <p:cNvPr id="9" name="Content Placeholder 2">
            <a:extLst>
              <a:ext uri="{FF2B5EF4-FFF2-40B4-BE49-F238E27FC236}">
                <a16:creationId xmlns:a16="http://schemas.microsoft.com/office/drawing/2014/main" id="{95387E51-5A83-B8D2-2A80-C7E7743BD59F}"/>
              </a:ext>
            </a:extLst>
          </p:cNvPr>
          <p:cNvSpPr txBox="1">
            <a:spLocks/>
          </p:cNvSpPr>
          <p:nvPr/>
        </p:nvSpPr>
        <p:spPr>
          <a:xfrm>
            <a:off x="605743" y="927501"/>
            <a:ext cx="11982211" cy="2387892"/>
          </a:xfrm>
          <a:prstGeom prst="rect">
            <a:avLst/>
          </a:prstGeom>
        </p:spPr>
        <p:txBody>
          <a:bodyPr anchor="t">
            <a:normAutofit/>
          </a:bodyPr>
          <a:lstStyle>
            <a:lvl1pPr algn="l" defTabSz="609585" rtl="0" eaLnBrk="1" fontAlgn="base" hangingPunct="1">
              <a:lnSpc>
                <a:spcPts val="4000"/>
              </a:lnSpc>
              <a:spcBef>
                <a:spcPct val="0"/>
              </a:spcBef>
              <a:spcAft>
                <a:spcPct val="0"/>
              </a:spcAft>
              <a:defRPr sz="4000" b="1" kern="1200" spc="-133">
                <a:solidFill>
                  <a:schemeClr val="tx1"/>
                </a:solidFill>
                <a:uFillTx/>
                <a:latin typeface="Arial"/>
                <a:ea typeface="ＭＳ Ｐゴシック" charset="0"/>
                <a:cs typeface="Arial"/>
              </a:defRPr>
            </a:lvl1pPr>
            <a:lvl2pPr algn="l" defTabSz="609585" rtl="0" eaLnBrk="1" fontAlgn="base" hangingPunct="1">
              <a:lnSpc>
                <a:spcPts val="4000"/>
              </a:lnSpc>
              <a:spcBef>
                <a:spcPct val="0"/>
              </a:spcBef>
              <a:spcAft>
                <a:spcPct val="0"/>
              </a:spcAft>
              <a:defRPr sz="4000" b="1">
                <a:solidFill>
                  <a:schemeClr val="tx1"/>
                </a:solidFill>
                <a:uFillTx/>
                <a:latin typeface="Arial" charset="0"/>
                <a:ea typeface="ＭＳ Ｐゴシック" charset="0"/>
              </a:defRPr>
            </a:lvl2pPr>
            <a:lvl3pPr algn="l" defTabSz="609585" rtl="0" eaLnBrk="1" fontAlgn="base" hangingPunct="1">
              <a:lnSpc>
                <a:spcPts val="4000"/>
              </a:lnSpc>
              <a:spcBef>
                <a:spcPct val="0"/>
              </a:spcBef>
              <a:spcAft>
                <a:spcPct val="0"/>
              </a:spcAft>
              <a:defRPr sz="4000" b="1">
                <a:solidFill>
                  <a:schemeClr val="tx1"/>
                </a:solidFill>
                <a:uFillTx/>
                <a:latin typeface="Arial" charset="0"/>
                <a:ea typeface="ＭＳ Ｐゴシック" charset="0"/>
              </a:defRPr>
            </a:lvl3pPr>
            <a:lvl4pPr algn="l" defTabSz="609585" rtl="0" eaLnBrk="1" fontAlgn="base" hangingPunct="1">
              <a:lnSpc>
                <a:spcPts val="4000"/>
              </a:lnSpc>
              <a:spcBef>
                <a:spcPct val="0"/>
              </a:spcBef>
              <a:spcAft>
                <a:spcPct val="0"/>
              </a:spcAft>
              <a:defRPr sz="4000" b="1">
                <a:solidFill>
                  <a:schemeClr val="tx1"/>
                </a:solidFill>
                <a:uFillTx/>
                <a:latin typeface="Arial" charset="0"/>
                <a:ea typeface="ＭＳ Ｐゴシック" charset="0"/>
              </a:defRPr>
            </a:lvl4pPr>
            <a:lvl5pPr algn="l" defTabSz="609585" rtl="0" eaLnBrk="1" fontAlgn="base" hangingPunct="1">
              <a:lnSpc>
                <a:spcPts val="4000"/>
              </a:lnSpc>
              <a:spcBef>
                <a:spcPct val="0"/>
              </a:spcBef>
              <a:spcAft>
                <a:spcPct val="0"/>
              </a:spcAft>
              <a:defRPr sz="4000" b="1">
                <a:solidFill>
                  <a:schemeClr val="tx1"/>
                </a:solidFill>
                <a:uFillTx/>
                <a:latin typeface="Arial" charset="0"/>
                <a:ea typeface="ＭＳ Ｐゴシック" charset="0"/>
              </a:defRPr>
            </a:lvl5pPr>
            <a:lvl6pPr marL="609585" algn="l" defTabSz="609585" rtl="0" eaLnBrk="1" fontAlgn="base" hangingPunct="1">
              <a:lnSpc>
                <a:spcPts val="4000"/>
              </a:lnSpc>
              <a:spcBef>
                <a:spcPct val="0"/>
              </a:spcBef>
              <a:spcAft>
                <a:spcPct val="0"/>
              </a:spcAft>
              <a:defRPr sz="4000" b="1">
                <a:solidFill>
                  <a:schemeClr val="tx1"/>
                </a:solidFill>
                <a:uFillTx/>
                <a:latin typeface="Arial" charset="0"/>
                <a:ea typeface="ＭＳ Ｐゴシック" charset="0"/>
              </a:defRPr>
            </a:lvl6pPr>
            <a:lvl7pPr marL="1219170" algn="l" defTabSz="609585" rtl="0" eaLnBrk="1" fontAlgn="base" hangingPunct="1">
              <a:lnSpc>
                <a:spcPts val="4000"/>
              </a:lnSpc>
              <a:spcBef>
                <a:spcPct val="0"/>
              </a:spcBef>
              <a:spcAft>
                <a:spcPct val="0"/>
              </a:spcAft>
              <a:defRPr sz="4000" b="1">
                <a:solidFill>
                  <a:schemeClr val="tx1"/>
                </a:solidFill>
                <a:uFillTx/>
                <a:latin typeface="Arial" charset="0"/>
                <a:ea typeface="ＭＳ Ｐゴシック" charset="0"/>
              </a:defRPr>
            </a:lvl7pPr>
            <a:lvl8pPr marL="1828754" algn="l" defTabSz="609585" rtl="0" eaLnBrk="1" fontAlgn="base" hangingPunct="1">
              <a:lnSpc>
                <a:spcPts val="4000"/>
              </a:lnSpc>
              <a:spcBef>
                <a:spcPct val="0"/>
              </a:spcBef>
              <a:spcAft>
                <a:spcPct val="0"/>
              </a:spcAft>
              <a:defRPr sz="4000" b="1">
                <a:solidFill>
                  <a:schemeClr val="tx1"/>
                </a:solidFill>
                <a:uFillTx/>
                <a:latin typeface="Arial" charset="0"/>
                <a:ea typeface="ＭＳ Ｐゴシック" charset="0"/>
              </a:defRPr>
            </a:lvl8pPr>
            <a:lvl9pPr marL="2438339" algn="l" defTabSz="609585" rtl="0" eaLnBrk="1" fontAlgn="base" hangingPunct="1">
              <a:lnSpc>
                <a:spcPts val="4000"/>
              </a:lnSpc>
              <a:spcBef>
                <a:spcPct val="0"/>
              </a:spcBef>
              <a:spcAft>
                <a:spcPct val="0"/>
              </a:spcAft>
              <a:defRPr sz="4000" b="1">
                <a:solidFill>
                  <a:schemeClr val="tx1"/>
                </a:solidFill>
                <a:uFillTx/>
                <a:latin typeface="Arial" charset="0"/>
                <a:ea typeface="ＭＳ Ｐゴシック" charset="0"/>
              </a:defRPr>
            </a:lvl9pPr>
          </a:lstStyle>
          <a:p>
            <a:r>
              <a:rPr lang="en-GB" sz="3100" dirty="0">
                <a:solidFill>
                  <a:srgbClr val="002060"/>
                </a:solidFill>
                <a:ea typeface="ＭＳ Ｐゴシック"/>
              </a:rPr>
              <a:t>Challenges preventing Vietnam from developing digital museums</a:t>
            </a:r>
          </a:p>
          <a:p>
            <a:pPr>
              <a:lnSpc>
                <a:spcPct val="90000"/>
              </a:lnSpc>
            </a:pPr>
            <a:endParaRPr lang="en-GB" sz="3100" dirty="0"/>
          </a:p>
          <a:p>
            <a:pPr>
              <a:lnSpc>
                <a:spcPct val="90000"/>
              </a:lnSpc>
            </a:pPr>
            <a:endParaRPr lang="en-GB" sz="3100" b="0" dirty="0"/>
          </a:p>
          <a:p>
            <a:pPr>
              <a:lnSpc>
                <a:spcPct val="90000"/>
              </a:lnSpc>
            </a:pPr>
            <a:endParaRPr lang="en-US" sz="3100" dirty="0"/>
          </a:p>
        </p:txBody>
      </p:sp>
    </p:spTree>
    <p:extLst>
      <p:ext uri="{BB962C8B-B14F-4D97-AF65-F5344CB8AC3E}">
        <p14:creationId xmlns:p14="http://schemas.microsoft.com/office/powerpoint/2010/main" val="8524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3E9D1E-18B6-82A6-96AB-BD7A868CE72F}"/>
              </a:ext>
            </a:extLst>
          </p:cNvPr>
          <p:cNvSpPr>
            <a:spLocks noGrp="1"/>
          </p:cNvSpPr>
          <p:nvPr>
            <p:ph type="body" sz="quarter" idx="11"/>
          </p:nvPr>
        </p:nvSpPr>
        <p:spPr/>
        <p:txBody>
          <a:bodyPr/>
          <a:lstStyle/>
          <a:p>
            <a:r>
              <a:rPr lang="en-US" dirty="0"/>
              <a:t>What the audience needs and wants</a:t>
            </a:r>
          </a:p>
        </p:txBody>
      </p:sp>
      <p:sp>
        <p:nvSpPr>
          <p:cNvPr id="3" name="Table Placeholder 2">
            <a:extLst>
              <a:ext uri="{FF2B5EF4-FFF2-40B4-BE49-F238E27FC236}">
                <a16:creationId xmlns:a16="http://schemas.microsoft.com/office/drawing/2014/main" id="{E528E8AF-9B7F-57A5-2F15-14325ED7985B}"/>
              </a:ext>
            </a:extLst>
          </p:cNvPr>
          <p:cNvSpPr>
            <a:spLocks noGrp="1"/>
          </p:cNvSpPr>
          <p:nvPr>
            <p:ph type="tbl" sz="quarter" idx="12"/>
          </p:nvPr>
        </p:nvSpPr>
        <p:spPr/>
        <p:txBody>
          <a:bodyPr/>
          <a:lstStyle/>
          <a:p>
            <a:endParaRPr lang="en-US"/>
          </a:p>
        </p:txBody>
      </p:sp>
      <p:pic>
        <p:nvPicPr>
          <p:cNvPr id="5" name="Picture 4" descr="A graph with blue and white text&#10;&#10;Description automatically generated">
            <a:extLst>
              <a:ext uri="{FF2B5EF4-FFF2-40B4-BE49-F238E27FC236}">
                <a16:creationId xmlns:a16="http://schemas.microsoft.com/office/drawing/2014/main" id="{34D894C6-EED2-4FB1-86C3-DC7AB745F0E2}"/>
              </a:ext>
            </a:extLst>
          </p:cNvPr>
          <p:cNvPicPr>
            <a:picLocks noChangeAspect="1"/>
          </p:cNvPicPr>
          <p:nvPr/>
        </p:nvPicPr>
        <p:blipFill>
          <a:blip r:embed="rId2"/>
          <a:stretch>
            <a:fillRect/>
          </a:stretch>
        </p:blipFill>
        <p:spPr>
          <a:xfrm>
            <a:off x="6365405" y="1261291"/>
            <a:ext cx="5365981" cy="3280857"/>
          </a:xfrm>
          <a:prstGeom prst="rect">
            <a:avLst/>
          </a:prstGeom>
        </p:spPr>
      </p:pic>
      <p:pic>
        <p:nvPicPr>
          <p:cNvPr id="8" name="Picture 7" descr="A graph with blue and white text&#10;&#10;Description automatically generated with medium confidence">
            <a:extLst>
              <a:ext uri="{FF2B5EF4-FFF2-40B4-BE49-F238E27FC236}">
                <a16:creationId xmlns:a16="http://schemas.microsoft.com/office/drawing/2014/main" id="{9C595459-BDD6-274E-A5CB-1031A0E24D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521" y="1198331"/>
            <a:ext cx="4753744" cy="3292614"/>
          </a:xfrm>
          <a:prstGeom prst="rect">
            <a:avLst/>
          </a:prstGeom>
          <a:noFill/>
          <a:ln>
            <a:noFill/>
          </a:ln>
        </p:spPr>
      </p:pic>
    </p:spTree>
    <p:extLst>
      <p:ext uri="{BB962C8B-B14F-4D97-AF65-F5344CB8AC3E}">
        <p14:creationId xmlns:p14="http://schemas.microsoft.com/office/powerpoint/2010/main" val="316944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DD1EBE-EDEE-255B-753A-F1BCB135F1D2}"/>
              </a:ext>
            </a:extLst>
          </p:cNvPr>
          <p:cNvSpPr>
            <a:spLocks noGrp="1"/>
          </p:cNvSpPr>
          <p:nvPr>
            <p:ph type="body" sz="quarter" idx="11"/>
          </p:nvPr>
        </p:nvSpPr>
        <p:spPr/>
        <p:txBody>
          <a:bodyPr/>
          <a:lstStyle/>
          <a:p>
            <a:r>
              <a:rPr lang="en-US" dirty="0"/>
              <a:t>Local audiences’ </a:t>
            </a:r>
            <a:r>
              <a:rPr lang="en-US" sz="2000" b="1" dirty="0">
                <a:solidFill>
                  <a:srgbClr val="000000"/>
                </a:solidFill>
                <a:effectLst/>
                <a:latin typeface="Times New Roman" panose="02020603050405020304" pitchFamily="18" charset="0"/>
                <a:ea typeface="Times New Roman" panose="02020603050405020304" pitchFamily="18" charset="0"/>
              </a:rPr>
              <a:t>suggestions to develop uses of digital technologies and digital experiences for in-person visits</a:t>
            </a:r>
            <a:r>
              <a:rPr lang="en-US" sz="2000" dirty="0">
                <a:solidFill>
                  <a:srgbClr val="000000"/>
                </a:solidFill>
                <a:effectLst/>
                <a:latin typeface="Times New Roman" panose="02020603050405020304" pitchFamily="18" charset="0"/>
                <a:ea typeface="Times New Roman" panose="02020603050405020304" pitchFamily="18" charset="0"/>
              </a:rPr>
              <a:t> </a:t>
            </a:r>
            <a:endParaRPr lang="en-US" dirty="0"/>
          </a:p>
        </p:txBody>
      </p:sp>
      <p:sp>
        <p:nvSpPr>
          <p:cNvPr id="3" name="Table Placeholder 2">
            <a:extLst>
              <a:ext uri="{FF2B5EF4-FFF2-40B4-BE49-F238E27FC236}">
                <a16:creationId xmlns:a16="http://schemas.microsoft.com/office/drawing/2014/main" id="{E47B2574-E5B0-C713-BF28-668EC0F9B218}"/>
              </a:ext>
            </a:extLst>
          </p:cNvPr>
          <p:cNvSpPr>
            <a:spLocks noGrp="1"/>
          </p:cNvSpPr>
          <p:nvPr>
            <p:ph type="tbl" sz="quarter" idx="12"/>
          </p:nvPr>
        </p:nvSpPr>
        <p:spPr/>
        <p:txBody>
          <a:bodyPr>
            <a:normAutofit fontScale="55000" lnSpcReduction="20000"/>
          </a:bodyPr>
          <a:lstStyle/>
          <a:p>
            <a:pPr marL="0" marR="0">
              <a:spcBef>
                <a:spcPts val="0"/>
              </a:spcBef>
              <a:spcAft>
                <a:spcPts val="800"/>
              </a:spcAft>
            </a:pPr>
            <a:r>
              <a:rPr lang="en-US" sz="1800" dirty="0">
                <a:solidFill>
                  <a:srgbClr val="000000"/>
                </a:solidFill>
                <a:effectLst/>
                <a:latin typeface="Times New Roman" panose="02020603050405020304" pitchFamily="18" charset="0"/>
                <a:ea typeface="Times New Roman" panose="02020603050405020304" pitchFamily="18" charset="0"/>
              </a:rPr>
              <a:t>There are 3 main </a:t>
            </a:r>
            <a:r>
              <a:rPr lang="en-US" sz="1800" b="1" dirty="0">
                <a:solidFill>
                  <a:srgbClr val="000000"/>
                </a:solidFill>
                <a:effectLst/>
                <a:latin typeface="Times New Roman" panose="02020603050405020304" pitchFamily="18" charset="0"/>
                <a:ea typeface="Times New Roman" panose="02020603050405020304" pitchFamily="18" charset="0"/>
              </a:rPr>
              <a:t>suggestions to develop uses of digital technologies and digital experiences for in-person visits</a:t>
            </a:r>
            <a:r>
              <a:rPr lang="en-US" sz="1800" dirty="0">
                <a:solidFill>
                  <a:srgbClr val="000000"/>
                </a:solidFill>
                <a:effectLst/>
                <a:latin typeface="Times New Roman" panose="02020603050405020304" pitchFamily="18" charset="0"/>
                <a:ea typeface="Times New Roman" panose="02020603050405020304" pitchFamily="18" charset="0"/>
              </a:rPr>
              <a:t> were: 1. the physical and digital should be more closely, logically, and clearly connected. Respondents said "</a:t>
            </a:r>
            <a:r>
              <a:rPr lang="en-US" sz="1800" b="1" dirty="0">
                <a:solidFill>
                  <a:srgbClr val="000000"/>
                </a:solidFill>
                <a:effectLst/>
                <a:latin typeface="Times New Roman" panose="02020603050405020304" pitchFamily="18" charset="0"/>
                <a:ea typeface="Times New Roman" panose="02020603050405020304" pitchFamily="18" charset="0"/>
              </a:rPr>
              <a:t>we didn’t understand the story</a:t>
            </a:r>
            <a:r>
              <a:rPr lang="en-US" sz="1800" dirty="0">
                <a:solidFill>
                  <a:srgbClr val="000000"/>
                </a:solidFill>
                <a:effectLst/>
                <a:latin typeface="Times New Roman" panose="02020603050405020304" pitchFamily="18" charset="0"/>
                <a:ea typeface="Times New Roman" panose="02020603050405020304" pitchFamily="18" charset="0"/>
              </a:rPr>
              <a:t> being told [with digital technologies]" and "not easy to follow the path [in the physical space], so it’s difficult to follow the story [via digital technologies]". 2. digital experiences should be realistic rather than sensational or detached from reality. “I enjoy mundane things so much more as it feels more genuine. Videos of city walks or even just personal exchanges of culture via digital technologies could really provide a chance for these museums to grow.” 3. digital storytelling could be more clearly related to the physical. Survey respondents want Vietnamese museum collection displays to connect to the local culture, customs, and area. For instance, respondents said “I liked how it connected with the local area” and “artefacts related to the local area that has significance when you're in situ, even if you come from across the globe”.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800"/>
              </a:spcAft>
            </a:pPr>
            <a:r>
              <a:rPr lang="en-US" sz="1800" dirty="0">
                <a:solidFill>
                  <a:srgbClr val="000000"/>
                </a:solidFill>
                <a:effectLst/>
                <a:latin typeface="Times New Roman" panose="02020603050405020304" pitchFamily="18" charset="0"/>
                <a:ea typeface="Times New Roman" panose="02020603050405020304" pitchFamily="18" charset="0"/>
              </a:rPr>
              <a:t>Respondents like digital technologies to be used to tell a story to enhance the physical or reveal more information, context, and history than solely the physical object. For example, respondents said they liked the digital to provide an "enrichment of the physical experience" and “deeper immersion than the physical alone”. For instance, some respondents were surprised to be able to </a:t>
            </a:r>
            <a:r>
              <a:rPr lang="en-US" sz="1800" dirty="0" err="1">
                <a:solidFill>
                  <a:srgbClr val="000000"/>
                </a:solidFill>
                <a:effectLst/>
                <a:latin typeface="Times New Roman" panose="02020603050405020304" pitchFamily="18" charset="0"/>
                <a:ea typeface="Times New Roman" panose="02020603050405020304" pitchFamily="18" charset="0"/>
              </a:rPr>
              <a:t>analyse</a:t>
            </a:r>
            <a:r>
              <a:rPr lang="en-US" sz="1800" dirty="0">
                <a:solidFill>
                  <a:srgbClr val="000000"/>
                </a:solidFill>
                <a:effectLst/>
                <a:latin typeface="Times New Roman" panose="02020603050405020304" pitchFamily="18" charset="0"/>
                <a:ea typeface="Times New Roman" panose="02020603050405020304" pitchFamily="18" charset="0"/>
              </a:rPr>
              <a:t> objects in more detail than before by being able to see behind, beneath, or inside the object with the 3D model, or when seeing the artifact come ‘alive’ with AR, VR, or animation. Respondents enjoy the use of digital screens in the exhibition to ‘touch’, zoom in/out, and manipulate digital artefacts. Respondents said they like "manipulating objects that you can’t otherwise touch, seeing them from all sides" and "seeing them [artefacts] put into context, which you wouldn’t otherwise be able to grasp easily".</a:t>
            </a:r>
            <a:endParaRPr lang="en-US" sz="1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10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For online digital content, respondents’ main complaints are: 1. the user interface of the websites/apps are difficult to navigate on mobile phones, 2. the internet is too slow for content to load properly, and 3. they could not interact with the artefacts as much as they had wished.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800" dirty="0">
                <a:solidFill>
                  <a:srgbClr val="000000"/>
                </a:solidFill>
                <a:effectLst/>
                <a:latin typeface="Times New Roman" panose="02020603050405020304" pitchFamily="18" charset="0"/>
                <a:ea typeface="Times New Roman" panose="02020603050405020304" pitchFamily="18" charset="0"/>
              </a:rPr>
              <a:t>85% of respondents were Vietnamese while 15% were expats living in Vietnam. The majority of respondents were from the younger age group, with 88% aged between 18-29. This reflects the young average population in Vietnam, which was 33 in 2024.  For 15% of respondents who were expats, the majority were from the older age groups of 36-45 and 46-55. 90% of respondents did not have any children or dependents. This was important in understanding the answers to the questions. For example, the most common answer to the question of ‘who do you visit the museum with?’ was ‘with friends’ for 70% of respondents. 95% of respondents had been to a museum in person before. 20% of respondents had visited a museum in Vietnam in-person ‘once every few years’ or ‘a couple of times a year’. 60% had visited museum online content internationally. However, only 40% had visited Vietnamese museum content online before. Hence, more had accessed museums online from abroad and less of Vietnamese museums online.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While some of these issues are related to museums specifically, others are about Vietnam’s internet infrastructure overall. For example, these are concerns in Vietnam, broadly, as the internet is unstable and cannot cope with heavy content. This is a challenge for Vietnam, broadly, with low web and mobile internet speed. Vietnam’s average internet speed is </a:t>
            </a:r>
            <a:r>
              <a:rPr lang="en-US" sz="1800" dirty="0">
                <a:solidFill>
                  <a:srgbClr val="1D0D32"/>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111.89 Mbps, which is ranked 61 worldwide. Vietnam’s mobile internet speed is 5.72 Mbps, which is ranked 65 worldwide. (</a:t>
            </a:r>
            <a:r>
              <a:rPr lang="en-US" sz="1800" dirty="0" err="1">
                <a:solidFill>
                  <a:srgbClr val="1D0D32"/>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Wisevoter</a:t>
            </a:r>
            <a:r>
              <a:rPr lang="en-US" sz="1800" dirty="0">
                <a:solidFill>
                  <a:srgbClr val="1D0D32"/>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2022). By comparison, Singapore’s internet speed is </a:t>
            </a:r>
            <a:r>
              <a:rPr lang="en-US" sz="18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300.83 Mbps and its mobile internet speed is 6.59 Mbps, ranked 2 worldwide. Also, Switzerland’s internet speed is </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279.8 Mbps and its mobile internet speed is 7.24 Mbps, which makes it ranked 6 worldwide.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This is important to identify because mobile devices are the main way of accessing digital content in Vietnam. As Nguyen (2022) notes, </a:t>
            </a:r>
            <a:r>
              <a:rPr lang="en-US" sz="18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internet usage in Vietnam is predominantly mobile-based due to the high </a:t>
            </a:r>
            <a:r>
              <a:rPr lang="en-US" sz="1800" u="sng" dirty="0">
                <a:solidFill>
                  <a:srgbClr val="0563C1"/>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hlinkClick r:id="rId2"/>
              </a:rPr>
              <a:t>smartphone penetration rate</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solidFill>
                  <a:srgbClr val="111111"/>
                </a:solidFill>
                <a:effectLst/>
                <a:highlight>
                  <a:srgbClr val="FFFFFF"/>
                </a:highlight>
                <a:latin typeface="Times New Roman" panose="02020603050405020304" pitchFamily="18" charset="0"/>
                <a:ea typeface="Microsoft YaHei" panose="020B0503020204020204" pitchFamily="34" charset="-122"/>
                <a:cs typeface="Times New Roman" panose="02020603050405020304" pitchFamily="18" charset="0"/>
              </a:rPr>
              <a:t>The Ministry of Information and Communications (2022) reported that mobile broadband infrastructure has reached 99.73 percent of villages nationwide. Viet Nam also has 94.2 million smartphone users and 82.2 million mobile broadband subscribers, accounting for </a:t>
            </a:r>
            <a:r>
              <a:rPr lang="en-US" sz="1800" b="1" dirty="0">
                <a:solidFill>
                  <a:srgbClr val="111111"/>
                </a:solidFill>
                <a:effectLst/>
                <a:latin typeface="Calibri" panose="020F0502020204030204" pitchFamily="34" charset="0"/>
                <a:ea typeface="Microsoft YaHei" panose="020B0503020204020204" pitchFamily="34" charset="-122"/>
                <a:cs typeface="Times New Roman" panose="02020603050405020304" pitchFamily="18" charset="0"/>
              </a:rPr>
              <a:t>74.3 percent</a:t>
            </a:r>
            <a:r>
              <a:rPr lang="en-US" sz="1800" dirty="0">
                <a:solidFill>
                  <a:srgbClr val="111111"/>
                </a:solidFill>
                <a:effectLst/>
                <a:highlight>
                  <a:srgbClr val="FFFFFF"/>
                </a:highlight>
                <a:latin typeface="Times New Roman" panose="02020603050405020304" pitchFamily="18" charset="0"/>
                <a:ea typeface="Microsoft YaHei" panose="020B0503020204020204" pitchFamily="34" charset="-122"/>
                <a:cs typeface="Times New Roman" panose="02020603050405020304" pitchFamily="18" charset="0"/>
              </a:rPr>
              <a:t> of the national population.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This creates challenges when audiences load and view these digital environments that include large amounts of 3D digital objects on one platform such as Mozilla Hubs.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121182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7FE93F-18C3-BD84-E3D9-C1FBBD859ED2}"/>
              </a:ext>
            </a:extLst>
          </p:cNvPr>
          <p:cNvSpPr>
            <a:spLocks noGrp="1"/>
          </p:cNvSpPr>
          <p:nvPr>
            <p:ph type="body" sz="quarter" idx="11"/>
          </p:nvPr>
        </p:nvSpPr>
        <p:spPr/>
        <p:txBody>
          <a:bodyPr/>
          <a:lstStyle/>
          <a:p>
            <a:r>
              <a:rPr lang="en-US" dirty="0"/>
              <a:t>Using local audiences’ suggestions on how to attract audiences – for a more ethical and sustainable solution</a:t>
            </a:r>
          </a:p>
        </p:txBody>
      </p:sp>
      <p:sp>
        <p:nvSpPr>
          <p:cNvPr id="3" name="Table Placeholder 2">
            <a:extLst>
              <a:ext uri="{FF2B5EF4-FFF2-40B4-BE49-F238E27FC236}">
                <a16:creationId xmlns:a16="http://schemas.microsoft.com/office/drawing/2014/main" id="{C301B25D-0D76-2964-C68D-70C0DC33F0DB}"/>
              </a:ext>
            </a:extLst>
          </p:cNvPr>
          <p:cNvSpPr>
            <a:spLocks noGrp="1"/>
          </p:cNvSpPr>
          <p:nvPr>
            <p:ph type="tbl" sz="quarter" idx="12"/>
          </p:nvPr>
        </p:nvSpPr>
        <p:spPr/>
        <p:txBody>
          <a:bodyPr>
            <a:normAutofit fontScale="92500" lnSpcReduction="10000"/>
          </a:bodyPr>
          <a:lstStyle/>
          <a:p>
            <a:r>
              <a:rPr lang="en-US" sz="1800" dirty="0">
                <a:solidFill>
                  <a:srgbClr val="000000"/>
                </a:solidFill>
                <a:effectLst/>
                <a:latin typeface="Times New Roman" panose="02020603050405020304" pitchFamily="18" charset="0"/>
                <a:ea typeface="Times New Roman" panose="02020603050405020304" pitchFamily="18" charset="0"/>
              </a:rPr>
              <a:t>To attract young audiences, respondents suggest tailoring exhibition design with age-appropriate content, interactivity, and stylized graphics. Respondents said “exhibitions must be entertaining and exciting beside educational” and “provide age-tailored content”. 5 suggested “more interactivity” and “design interactive activities, connect the information to global issues that require young's participation, like environment and clean food”. 3 respondents suggest more connections to social media sites and options to share content. 2 respondents suggested creating highly-stylized graphics for in-person and online content. To attract families, respondents suggest enhancing interactivity, including “</a:t>
            </a:r>
            <a:r>
              <a:rPr lang="en-US" sz="1800" b="1" dirty="0">
                <a:solidFill>
                  <a:srgbClr val="000000"/>
                </a:solidFill>
                <a:effectLst/>
                <a:latin typeface="Times New Roman" panose="02020603050405020304" pitchFamily="18" charset="0"/>
                <a:ea typeface="Times New Roman" panose="02020603050405020304" pitchFamily="18" charset="0"/>
              </a:rPr>
              <a:t>interactive</a:t>
            </a:r>
            <a:r>
              <a:rPr lang="en-US" sz="1800" dirty="0">
                <a:solidFill>
                  <a:srgbClr val="000000"/>
                </a:solidFill>
                <a:effectLst/>
                <a:latin typeface="Times New Roman" panose="02020603050405020304" pitchFamily="18" charset="0"/>
                <a:ea typeface="Times New Roman" panose="02020603050405020304" pitchFamily="18" charset="0"/>
              </a:rPr>
              <a:t> games” (R10), “organize tours and workshops where children can </a:t>
            </a:r>
            <a:r>
              <a:rPr lang="en-US" sz="1800" b="1" dirty="0">
                <a:solidFill>
                  <a:srgbClr val="000000"/>
                </a:solidFill>
                <a:effectLst/>
                <a:latin typeface="Times New Roman" panose="02020603050405020304" pitchFamily="18" charset="0"/>
                <a:ea typeface="Times New Roman" panose="02020603050405020304" pitchFamily="18" charset="0"/>
              </a:rPr>
              <a:t>learn through playing</a:t>
            </a:r>
            <a:r>
              <a:rPr lang="en-US" sz="1800" dirty="0">
                <a:solidFill>
                  <a:srgbClr val="000000"/>
                </a:solidFill>
                <a:effectLst/>
                <a:latin typeface="Times New Roman" panose="02020603050405020304" pitchFamily="18" charset="0"/>
                <a:ea typeface="Times New Roman" panose="02020603050405020304" pitchFamily="18" charset="0"/>
              </a:rPr>
              <a:t>” (R22), “include </a:t>
            </a:r>
            <a:r>
              <a:rPr lang="en-US" sz="1800" b="1" dirty="0">
                <a:solidFill>
                  <a:srgbClr val="000000"/>
                </a:solidFill>
                <a:effectLst/>
                <a:latin typeface="Times New Roman" panose="02020603050405020304" pitchFamily="18" charset="0"/>
                <a:ea typeface="Times New Roman" panose="02020603050405020304" pitchFamily="18" charset="0"/>
              </a:rPr>
              <a:t>interactive</a:t>
            </a:r>
            <a:r>
              <a:rPr lang="en-US" sz="1800" dirty="0">
                <a:solidFill>
                  <a:srgbClr val="000000"/>
                </a:solidFill>
                <a:effectLst/>
                <a:latin typeface="Times New Roman" panose="02020603050405020304" pitchFamily="18" charset="0"/>
                <a:ea typeface="Times New Roman" panose="02020603050405020304" pitchFamily="18" charset="0"/>
              </a:rPr>
              <a:t> elements the whole family could be involved with, also maybe photograph element to create engagement because families love to take pictures as keepsakes.” There is an emphasis on creating content that the whole family can discuss together, continue, or take away after their visit. Respondents suggested “</a:t>
            </a:r>
            <a:r>
              <a:rPr lang="en-US" sz="1800" b="1" dirty="0">
                <a:solidFill>
                  <a:srgbClr val="000000"/>
                </a:solidFill>
                <a:effectLst/>
                <a:latin typeface="Times New Roman" panose="02020603050405020304" pitchFamily="18" charset="0"/>
                <a:ea typeface="Times New Roman" panose="02020603050405020304" pitchFamily="18" charset="0"/>
              </a:rPr>
              <a:t>questions that families can discuss as a group</a:t>
            </a:r>
            <a:r>
              <a:rPr lang="en-US" sz="1800" dirty="0">
                <a:solidFill>
                  <a:srgbClr val="000000"/>
                </a:solidFill>
                <a:effectLst/>
                <a:latin typeface="Times New Roman" panose="02020603050405020304" pitchFamily="18" charset="0"/>
                <a:ea typeface="Times New Roman" panose="02020603050405020304" pitchFamily="18" charset="0"/>
              </a:rPr>
              <a:t> or </a:t>
            </a:r>
            <a:r>
              <a:rPr lang="en-US" sz="1800" b="1" dirty="0">
                <a:solidFill>
                  <a:srgbClr val="000000"/>
                </a:solidFill>
                <a:effectLst/>
                <a:latin typeface="Times New Roman" panose="02020603050405020304" pitchFamily="18" charset="0"/>
                <a:ea typeface="Times New Roman" panose="02020603050405020304" pitchFamily="18" charset="0"/>
              </a:rPr>
              <a:t>take away</a:t>
            </a:r>
            <a:r>
              <a:rPr lang="en-US" sz="1800" dirty="0">
                <a:solidFill>
                  <a:srgbClr val="000000"/>
                </a:solidFill>
                <a:effectLst/>
                <a:latin typeface="Times New Roman" panose="02020603050405020304" pitchFamily="18" charset="0"/>
                <a:ea typeface="Times New Roman" panose="02020603050405020304" pitchFamily="18" charset="0"/>
              </a:rPr>
              <a:t> from the museum for further thinking.” To attract international audiences, respondents suggest increasing the amount of content online and creating a separate version with globally-relatable topics. Respondents said “</a:t>
            </a:r>
            <a:r>
              <a:rPr lang="en-US" sz="1800" b="1" dirty="0">
                <a:solidFill>
                  <a:srgbClr val="000000"/>
                </a:solidFill>
                <a:effectLst/>
                <a:latin typeface="Times New Roman" panose="02020603050405020304" pitchFamily="18" charset="0"/>
                <a:ea typeface="Times New Roman" panose="02020603050405020304" pitchFamily="18" charset="0"/>
              </a:rPr>
              <a:t>develop an adequate database</a:t>
            </a:r>
            <a:r>
              <a:rPr lang="en-US" sz="1800" dirty="0">
                <a:solidFill>
                  <a:srgbClr val="000000"/>
                </a:solidFill>
                <a:effectLst/>
                <a:latin typeface="Times New Roman" panose="02020603050405020304" pitchFamily="18" charset="0"/>
                <a:ea typeface="Times New Roman" panose="02020603050405020304" pitchFamily="18" charset="0"/>
              </a:rPr>
              <a:t>”, “content must be </a:t>
            </a:r>
            <a:r>
              <a:rPr lang="en-US" sz="1800" b="1" dirty="0">
                <a:solidFill>
                  <a:srgbClr val="000000"/>
                </a:solidFill>
                <a:effectLst/>
                <a:latin typeface="Times New Roman" panose="02020603050405020304" pitchFamily="18" charset="0"/>
                <a:ea typeface="Times New Roman" panose="02020603050405020304" pitchFamily="18" charset="0"/>
              </a:rPr>
              <a:t>diversified</a:t>
            </a:r>
            <a:r>
              <a:rPr lang="en-US" sz="1800" dirty="0">
                <a:solidFill>
                  <a:srgbClr val="000000"/>
                </a:solidFill>
                <a:effectLst/>
                <a:latin typeface="Times New Roman" panose="02020603050405020304" pitchFamily="18" charset="0"/>
                <a:ea typeface="Times New Roman" panose="02020603050405020304" pitchFamily="18" charset="0"/>
              </a:rPr>
              <a:t>”, “provide a distance version of some aspects”, and “they should work on the interface to make international tourists feel included in activities.” </a:t>
            </a: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221557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865F49-3FE1-6AEB-0048-6D4AD329C8CD}"/>
              </a:ext>
            </a:extLst>
          </p:cNvPr>
          <p:cNvSpPr>
            <a:spLocks noGrp="1"/>
          </p:cNvSpPr>
          <p:nvPr>
            <p:ph type="body" sz="quarter" idx="11"/>
          </p:nvPr>
        </p:nvSpPr>
        <p:spPr/>
        <p:txBody>
          <a:bodyPr/>
          <a:lstStyle/>
          <a:p>
            <a:r>
              <a:rPr lang="en-US" dirty="0"/>
              <a:t>Applying local museums’ needs and local audiences’ desires and suggestions in a digitization project – the quest to create more ethical and sustainable digitization projects</a:t>
            </a:r>
          </a:p>
        </p:txBody>
      </p:sp>
      <p:sp>
        <p:nvSpPr>
          <p:cNvPr id="3" name="Table Placeholder 2">
            <a:extLst>
              <a:ext uri="{FF2B5EF4-FFF2-40B4-BE49-F238E27FC236}">
                <a16:creationId xmlns:a16="http://schemas.microsoft.com/office/drawing/2014/main" id="{A95C3656-2322-3CCF-545F-3FE6C0FB8BA4}"/>
              </a:ext>
            </a:extLst>
          </p:cNvPr>
          <p:cNvSpPr>
            <a:spLocks noGrp="1"/>
          </p:cNvSpPr>
          <p:nvPr>
            <p:ph type="tbl" sz="quarter" idx="12"/>
          </p:nvPr>
        </p:nvSpPr>
        <p:spPr/>
        <p:txBody>
          <a:bodyPr/>
          <a:lstStyle/>
          <a:p>
            <a:endParaRPr lang="en-US"/>
          </a:p>
        </p:txBody>
      </p:sp>
    </p:spTree>
    <p:extLst>
      <p:ext uri="{BB962C8B-B14F-4D97-AF65-F5344CB8AC3E}">
        <p14:creationId xmlns:p14="http://schemas.microsoft.com/office/powerpoint/2010/main" val="2986819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608845-E81B-9B2C-FF12-0B8B6CEE498A}"/>
              </a:ext>
            </a:extLst>
          </p:cNvPr>
          <p:cNvSpPr>
            <a:spLocks noGrp="1"/>
          </p:cNvSpPr>
          <p:nvPr>
            <p:ph type="title"/>
          </p:nvPr>
        </p:nvSpPr>
        <p:spPr>
          <a:xfrm>
            <a:off x="58836" y="5049312"/>
            <a:ext cx="6713292" cy="1128617"/>
          </a:xfrm>
        </p:spPr>
        <p:txBody>
          <a:bodyPr vert="horz" lIns="0" tIns="0" rIns="0" bIns="0" rtlCol="0" anchor="ctr">
            <a:normAutofit/>
          </a:bodyPr>
          <a:lstStyle/>
          <a:p>
            <a:br>
              <a:rPr lang="en-US" sz="1800" spc="750" dirty="0"/>
            </a:br>
            <a:r>
              <a:rPr lang="en-US" sz="1800" spc="750" dirty="0"/>
              <a:t>Vietnamese BUILT, TANGIBLE, </a:t>
            </a:r>
            <a:br>
              <a:rPr lang="en-US" sz="1800" spc="750" dirty="0"/>
            </a:br>
            <a:r>
              <a:rPr lang="en-US" sz="1800" spc="750" dirty="0"/>
              <a:t>and INTANGIBLE cultural </a:t>
            </a:r>
            <a:br>
              <a:rPr lang="en-US" sz="1800" spc="750" dirty="0"/>
            </a:br>
            <a:r>
              <a:rPr lang="en-US" sz="1800" spc="750" dirty="0"/>
              <a:t>heritage</a:t>
            </a:r>
          </a:p>
        </p:txBody>
      </p:sp>
      <p:sp>
        <p:nvSpPr>
          <p:cNvPr id="2" name="Subtitle 1">
            <a:extLst>
              <a:ext uri="{FF2B5EF4-FFF2-40B4-BE49-F238E27FC236}">
                <a16:creationId xmlns:a16="http://schemas.microsoft.com/office/drawing/2014/main" id="{36ED0DC4-73C6-274C-5869-9CE68C0E8D1E}"/>
              </a:ext>
            </a:extLst>
          </p:cNvPr>
          <p:cNvSpPr>
            <a:spLocks noGrp="1"/>
          </p:cNvSpPr>
          <p:nvPr>
            <p:ph type="subTitle" idx="1"/>
          </p:nvPr>
        </p:nvSpPr>
        <p:spPr>
          <a:xfrm>
            <a:off x="8524213" y="5613621"/>
            <a:ext cx="3247519" cy="794694"/>
          </a:xfrm>
        </p:spPr>
        <p:txBody>
          <a:bodyPr vert="horz" lIns="0" tIns="0" rIns="0" bIns="0" rtlCol="0" anchor="ctr">
            <a:normAutofit/>
          </a:bodyPr>
          <a:lstStyle/>
          <a:p>
            <a:pPr>
              <a:lnSpc>
                <a:spcPct val="150000"/>
              </a:lnSpc>
            </a:pPr>
            <a:endParaRPr lang="en-US" sz="1200" b="1" cap="all" spc="600" dirty="0"/>
          </a:p>
        </p:txBody>
      </p:sp>
      <p:pic>
        <p:nvPicPr>
          <p:cNvPr id="1030" name="Picture 6" descr="Vietnam Maps - Map of all Areas in Vietnam">
            <a:extLst>
              <a:ext uri="{FF2B5EF4-FFF2-40B4-BE49-F238E27FC236}">
                <a16:creationId xmlns:a16="http://schemas.microsoft.com/office/drawing/2014/main" id="{379E2A8B-279A-4CED-9571-B5B4B8F16E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94" r="3" b="9007"/>
          <a:stretch/>
        </p:blipFill>
        <p:spPr bwMode="auto">
          <a:xfrm>
            <a:off x="-3" y="10"/>
            <a:ext cx="4074459" cy="531221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ietnam: Culture, Cuisine, Boating, &amp; Biking - AdventureWomen">
            <a:extLst>
              <a:ext uri="{FF2B5EF4-FFF2-40B4-BE49-F238E27FC236}">
                <a16:creationId xmlns:a16="http://schemas.microsoft.com/office/drawing/2014/main" id="{FF42E760-BFC6-798B-1224-F494CA2876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241" r="21534"/>
          <a:stretch/>
        </p:blipFill>
        <p:spPr bwMode="auto">
          <a:xfrm>
            <a:off x="4038600" y="10"/>
            <a:ext cx="4076699" cy="53122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Best Places to Visit in Vietnam - Hue Countryside Tour">
            <a:extLst>
              <a:ext uri="{FF2B5EF4-FFF2-40B4-BE49-F238E27FC236}">
                <a16:creationId xmlns:a16="http://schemas.microsoft.com/office/drawing/2014/main" id="{F3AC379B-8ABE-CFD6-52E6-A8603BC4CB4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57" r="-3" b="-3"/>
          <a:stretch/>
        </p:blipFill>
        <p:spPr bwMode="auto">
          <a:xfrm>
            <a:off x="8115301" y="1362"/>
            <a:ext cx="4069974" cy="27346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vietnam culture">
            <a:extLst>
              <a:ext uri="{FF2B5EF4-FFF2-40B4-BE49-F238E27FC236}">
                <a16:creationId xmlns:a16="http://schemas.microsoft.com/office/drawing/2014/main" id="{D9072164-B347-E9BD-FC53-35EAFB888E0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3" r="-2" b="-2"/>
          <a:stretch/>
        </p:blipFill>
        <p:spPr bwMode="auto">
          <a:xfrm>
            <a:off x="8115300" y="2736476"/>
            <a:ext cx="4074459" cy="2575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63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5562D5-F3AA-B40D-2B8A-455D920BBB0A}"/>
              </a:ext>
            </a:extLst>
          </p:cNvPr>
          <p:cNvSpPr>
            <a:spLocks noGrp="1"/>
          </p:cNvSpPr>
          <p:nvPr>
            <p:ph type="title"/>
          </p:nvPr>
        </p:nvSpPr>
        <p:spPr>
          <a:xfrm>
            <a:off x="682171" y="459847"/>
            <a:ext cx="5641577" cy="761211"/>
          </a:xfrm>
        </p:spPr>
        <p:txBody>
          <a:bodyPr vert="horz" lIns="91428" tIns="45714" rIns="91428" bIns="45714" rtlCol="0" anchor="ctr" anchorCtr="0">
            <a:noAutofit/>
          </a:bodyPr>
          <a:lstStyle/>
          <a:p>
            <a:pPr>
              <a:spcBef>
                <a:spcPct val="20000"/>
              </a:spcBef>
            </a:pPr>
            <a:r>
              <a:rPr lang="en-US" sz="3200" dirty="0">
                <a:ea typeface="ＭＳ Ｐゴシック"/>
              </a:rPr>
              <a:t>Photogrammetry Process</a:t>
            </a:r>
          </a:p>
        </p:txBody>
      </p:sp>
      <p:pic>
        <p:nvPicPr>
          <p:cNvPr id="2" name="Picture 1" descr="thumbnail_IMG_023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5006" y="1220336"/>
            <a:ext cx="3313759" cy="4418344"/>
          </a:xfrm>
          <a:prstGeom prst="rect">
            <a:avLst/>
          </a:prstGeom>
        </p:spPr>
      </p:pic>
      <p:pic>
        <p:nvPicPr>
          <p:cNvPr id="5" name="Picture 4" descr="thumbnail_IMG_026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844" y="3094850"/>
            <a:ext cx="3390372" cy="2544819"/>
          </a:xfrm>
          <a:prstGeom prst="rect">
            <a:avLst/>
          </a:prstGeom>
        </p:spPr>
      </p:pic>
      <p:pic>
        <p:nvPicPr>
          <p:cNvPr id="4" name="Picture 3" descr="190315_MeshroomFinal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1966" y="3574330"/>
            <a:ext cx="3391919" cy="2064408"/>
          </a:xfrm>
          <a:prstGeom prst="rect">
            <a:avLst/>
          </a:prstGeom>
        </p:spPr>
      </p:pic>
      <p:sp>
        <p:nvSpPr>
          <p:cNvPr id="7" name="TextBox 6">
            <a:extLst>
              <a:ext uri="{FF2B5EF4-FFF2-40B4-BE49-F238E27FC236}">
                <a16:creationId xmlns:a16="http://schemas.microsoft.com/office/drawing/2014/main" id="{57F56093-3E2C-984E-DAAD-FCD4EA41DDF7}"/>
              </a:ext>
            </a:extLst>
          </p:cNvPr>
          <p:cNvSpPr txBox="1"/>
          <p:nvPr/>
        </p:nvSpPr>
        <p:spPr>
          <a:xfrm>
            <a:off x="1011622" y="1715329"/>
            <a:ext cx="6123745" cy="369320"/>
          </a:xfrm>
          <a:prstGeom prst="rect">
            <a:avLst/>
          </a:prstGeom>
          <a:noFill/>
        </p:spPr>
        <p:txBody>
          <a:bodyPr rot="0" spcFirstLastPara="0" vertOverflow="overflow" horzOverflow="overflow" vert="horz" wrap="square" lIns="91428" tIns="45714" rIns="91428" bIns="45714" numCol="1" spcCol="0" rtlCol="0" fromWordArt="0" anchor="t" anchorCtr="0" forceAA="0" compatLnSpc="1">
            <a:prstTxWarp prst="textNoShape">
              <a:avLst/>
            </a:prstTxWarp>
            <a:spAutoFit/>
          </a:bodyPr>
          <a:lstStyle/>
          <a:p>
            <a:r>
              <a:rPr lang="en-US" b="1" dirty="0">
                <a:solidFill>
                  <a:srgbClr val="FFFFFF"/>
                </a:solidFill>
                <a:latin typeface="Calibri"/>
                <a:ea typeface="ＭＳ Ｐゴシック"/>
              </a:rPr>
              <a:t>Smartphone photography, </a:t>
            </a:r>
            <a:r>
              <a:rPr lang="en-US" b="1" dirty="0" err="1">
                <a:solidFill>
                  <a:srgbClr val="FFFFFF"/>
                </a:solidFill>
                <a:latin typeface="Calibri"/>
                <a:ea typeface="ＭＳ Ｐゴシック"/>
              </a:rPr>
              <a:t>Meshroom</a:t>
            </a:r>
            <a:r>
              <a:rPr lang="en-US" b="1" dirty="0">
                <a:solidFill>
                  <a:srgbClr val="FFFFFF"/>
                </a:solidFill>
                <a:latin typeface="Calibri"/>
                <a:ea typeface="ＭＳ Ｐゴシック"/>
              </a:rPr>
              <a:t>, and Blender</a:t>
            </a:r>
            <a:r>
              <a:rPr lang="en-US" dirty="0">
                <a:latin typeface="Calibri"/>
                <a:ea typeface="Arial"/>
                <a:cs typeface="Arial"/>
              </a:rPr>
              <a:t>​</a:t>
            </a:r>
            <a:endParaRPr lang="en-US" dirty="0">
              <a:latin typeface="Calibri"/>
            </a:endParaRPr>
          </a:p>
        </p:txBody>
      </p:sp>
    </p:spTree>
    <p:extLst>
      <p:ext uri="{BB962C8B-B14F-4D97-AF65-F5344CB8AC3E}">
        <p14:creationId xmlns:p14="http://schemas.microsoft.com/office/powerpoint/2010/main" val="2843872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5E2344-666F-8839-B79C-10ABB820D13A}"/>
              </a:ext>
            </a:extLst>
          </p:cNvPr>
          <p:cNvSpPr>
            <a:spLocks noGrp="1"/>
          </p:cNvSpPr>
          <p:nvPr>
            <p:ph type="body" sz="quarter" idx="11"/>
          </p:nvPr>
        </p:nvSpPr>
        <p:spPr/>
        <p:txBody>
          <a:bodyPr>
            <a:normAutofit fontScale="77500" lnSpcReduction="20000"/>
          </a:bodyPr>
          <a:lstStyle/>
          <a:p>
            <a:r>
              <a:rPr lang="en-US" sz="3450" dirty="0">
                <a:ea typeface="ＭＳ Ｐゴシック"/>
              </a:rPr>
              <a:t>Photogrammetry did not work with more complex artefacts</a:t>
            </a:r>
          </a:p>
          <a:p>
            <a:endParaRPr lang="en-US" sz="3450" dirty="0">
              <a:solidFill>
                <a:schemeClr val="bg2"/>
              </a:solidFill>
            </a:endParaRPr>
          </a:p>
        </p:txBody>
      </p:sp>
      <p:pic>
        <p:nvPicPr>
          <p:cNvPr id="5" name="Picture 4"/>
          <p:cNvPicPr>
            <a:picLocks noChangeAspect="1"/>
          </p:cNvPicPr>
          <p:nvPr/>
        </p:nvPicPr>
        <p:blipFill>
          <a:blip r:embed="rId2"/>
          <a:stretch>
            <a:fillRect/>
          </a:stretch>
        </p:blipFill>
        <p:spPr>
          <a:xfrm>
            <a:off x="6401995" y="842522"/>
            <a:ext cx="2859115" cy="2162430"/>
          </a:xfrm>
          <a:prstGeom prst="rect">
            <a:avLst/>
          </a:prstGeom>
        </p:spPr>
      </p:pic>
      <p:pic>
        <p:nvPicPr>
          <p:cNvPr id="6" name="Picture 5"/>
          <p:cNvPicPr>
            <a:picLocks noChangeAspect="1"/>
          </p:cNvPicPr>
          <p:nvPr/>
        </p:nvPicPr>
        <p:blipFill>
          <a:blip r:embed="rId3"/>
          <a:stretch>
            <a:fillRect/>
          </a:stretch>
        </p:blipFill>
        <p:spPr>
          <a:xfrm>
            <a:off x="6353611" y="4359443"/>
            <a:ext cx="2908416" cy="2003607"/>
          </a:xfrm>
          <a:prstGeom prst="rect">
            <a:avLst/>
          </a:prstGeom>
        </p:spPr>
      </p:pic>
      <p:pic>
        <p:nvPicPr>
          <p:cNvPr id="7" name="Picture 6"/>
          <p:cNvPicPr>
            <a:picLocks noChangeAspect="1"/>
          </p:cNvPicPr>
          <p:nvPr/>
        </p:nvPicPr>
        <p:blipFill>
          <a:blip r:embed="rId4"/>
          <a:stretch>
            <a:fillRect/>
          </a:stretch>
        </p:blipFill>
        <p:spPr>
          <a:xfrm>
            <a:off x="9038923" y="2632384"/>
            <a:ext cx="2903096" cy="1976364"/>
          </a:xfrm>
          <a:prstGeom prst="rect">
            <a:avLst/>
          </a:prstGeom>
        </p:spPr>
      </p:pic>
      <p:pic>
        <p:nvPicPr>
          <p:cNvPr id="8" name="Picture 7"/>
          <p:cNvPicPr>
            <a:picLocks noChangeAspect="1"/>
          </p:cNvPicPr>
          <p:nvPr/>
        </p:nvPicPr>
        <p:blipFill>
          <a:blip r:embed="rId5"/>
          <a:stretch>
            <a:fillRect/>
          </a:stretch>
        </p:blipFill>
        <p:spPr>
          <a:xfrm>
            <a:off x="608541" y="2633449"/>
            <a:ext cx="4912785" cy="3560737"/>
          </a:xfrm>
          <a:prstGeom prst="rect">
            <a:avLst/>
          </a:prstGeom>
        </p:spPr>
      </p:pic>
    </p:spTree>
    <p:extLst>
      <p:ext uri="{BB962C8B-B14F-4D97-AF65-F5344CB8AC3E}">
        <p14:creationId xmlns:p14="http://schemas.microsoft.com/office/powerpoint/2010/main" val="3456226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72919" y="5771002"/>
            <a:ext cx="5843422" cy="717382"/>
          </a:xfrm>
        </p:spPr>
        <p:txBody>
          <a:bodyPr/>
          <a:lstStyle/>
          <a:p>
            <a:pPr marL="185401"/>
            <a:r>
              <a:rPr lang="en-US" dirty="0">
                <a:hlinkClick r:id="rId2"/>
              </a:rPr>
              <a:t>Vietnamese Women's Museum (@vietnamesewomensmuseum) - </a:t>
            </a:r>
            <a:r>
              <a:rPr lang="en-US" dirty="0" err="1">
                <a:hlinkClick r:id="rId2"/>
              </a:rPr>
              <a:t>Sketchfab</a:t>
            </a:r>
            <a:endParaRPr lang="en-US" dirty="0">
              <a:solidFill>
                <a:schemeClr val="tx1"/>
              </a:solidFill>
            </a:endParaRPr>
          </a:p>
        </p:txBody>
      </p:sp>
      <p:sp>
        <p:nvSpPr>
          <p:cNvPr id="7" name="Text Placeholder 1">
            <a:extLst>
              <a:ext uri="{FF2B5EF4-FFF2-40B4-BE49-F238E27FC236}">
                <a16:creationId xmlns:a16="http://schemas.microsoft.com/office/drawing/2014/main" id="{6D737881-E2E9-7D43-9B2A-2947F0AA3322}"/>
              </a:ext>
            </a:extLst>
          </p:cNvPr>
          <p:cNvSpPr txBox="1">
            <a:spLocks/>
          </p:cNvSpPr>
          <p:nvPr/>
        </p:nvSpPr>
        <p:spPr bwMode="auto">
          <a:xfrm>
            <a:off x="604563" y="-242049"/>
            <a:ext cx="4885676" cy="970337"/>
          </a:xfrm>
          <a:prstGeom prst="rect">
            <a:avLst/>
          </a:prstGeom>
          <a:noFill/>
          <a:ln>
            <a:noFill/>
          </a:ln>
        </p:spPr>
        <p:txBody>
          <a:bodyPr vert="horz" wrap="square" lIns="91428" tIns="45714" rIns="91428" bIns="45714" numCol="1" anchor="t" anchorCtr="0" compatLnSpc="1">
            <a:prstTxWarp prst="textNoShape">
              <a:avLst/>
            </a:prstTxWarp>
          </a:bodyPr>
          <a:lstStyle>
            <a:lvl1pPr algn="l" defTabSz="609585" rtl="0" eaLnBrk="1" fontAlgn="base" hangingPunct="1">
              <a:spcBef>
                <a:spcPct val="20000"/>
              </a:spcBef>
              <a:spcAft>
                <a:spcPct val="0"/>
              </a:spcAft>
              <a:buFont typeface="Arial" charset="0"/>
              <a:defRPr sz="3467" b="1" kern="1200">
                <a:solidFill>
                  <a:schemeClr val="bg1"/>
                </a:solidFill>
                <a:uFillTx/>
                <a:latin typeface="Arial"/>
                <a:ea typeface="ＭＳ Ｐゴシック" charset="0"/>
                <a:cs typeface="Arial"/>
              </a:defRPr>
            </a:lvl1pPr>
            <a:lvl2pPr algn="l" defTabSz="609585" rtl="0" eaLnBrk="1" fontAlgn="base" hangingPunct="1">
              <a:spcBef>
                <a:spcPct val="20000"/>
              </a:spcBef>
              <a:spcAft>
                <a:spcPts val="800"/>
              </a:spcAft>
              <a:buFont typeface="Arial" charset="0"/>
              <a:defRPr kern="1200">
                <a:solidFill>
                  <a:schemeClr val="tx1"/>
                </a:solidFill>
                <a:uFillTx/>
                <a:latin typeface="Arial"/>
                <a:ea typeface="ＭＳ Ｐゴシック" charset="0"/>
                <a:cs typeface="Arial"/>
              </a:defRPr>
            </a:lvl2pPr>
            <a:lvl3pPr algn="l" defTabSz="609585" rtl="0" eaLnBrk="1" fontAlgn="base" hangingPunct="1">
              <a:lnSpc>
                <a:spcPct val="110000"/>
              </a:lnSpc>
              <a:spcBef>
                <a:spcPct val="20000"/>
              </a:spcBef>
              <a:spcAft>
                <a:spcPct val="0"/>
              </a:spcAft>
              <a:buFont typeface="Arial" charset="0"/>
              <a:defRPr sz="1600" kern="1200">
                <a:solidFill>
                  <a:schemeClr val="tx1"/>
                </a:solidFill>
                <a:uFillTx/>
                <a:latin typeface="Arial"/>
                <a:ea typeface="ＭＳ Ｐゴシック" charset="0"/>
                <a:cs typeface="Arial"/>
              </a:defRPr>
            </a:lvl3pPr>
            <a:lvl4pPr marL="239178" indent="-239178" algn="l" defTabSz="609585" rtl="0" eaLnBrk="1" fontAlgn="base" hangingPunct="1">
              <a:lnSpc>
                <a:spcPct val="110000"/>
              </a:lnSpc>
              <a:spcBef>
                <a:spcPct val="20000"/>
              </a:spcBef>
              <a:spcAft>
                <a:spcPts val="1067"/>
              </a:spcAft>
              <a:buClr>
                <a:schemeClr val="tx2"/>
              </a:buClr>
              <a:buFont typeface="Wingdings" pitchFamily="2" charset="2"/>
              <a:buChar char="§"/>
              <a:defRPr sz="1600" kern="1200">
                <a:solidFill>
                  <a:schemeClr val="tx1"/>
                </a:solidFill>
                <a:uFillTx/>
                <a:latin typeface="Arial"/>
                <a:ea typeface="ＭＳ Ｐゴシック" charset="0"/>
                <a:cs typeface="Arial"/>
              </a:defRPr>
            </a:lvl4pPr>
            <a:lvl5pPr marL="2743131" indent="-304792" algn="l" defTabSz="609585" rtl="0" eaLnBrk="1" fontAlgn="base" hangingPunct="1">
              <a:spcBef>
                <a:spcPct val="20000"/>
              </a:spcBef>
              <a:spcAft>
                <a:spcPct val="0"/>
              </a:spcAft>
              <a:buFont typeface="Arial" charset="0"/>
              <a:buChar char="»"/>
              <a:defRPr kern="1200">
                <a:solidFill>
                  <a:schemeClr val="tx1"/>
                </a:solidFill>
                <a:uFillTx/>
                <a:latin typeface="Arial"/>
                <a:ea typeface="ＭＳ Ｐゴシック" charset="0"/>
                <a:cs typeface="Arial"/>
              </a:defRPr>
            </a:lvl5pPr>
            <a:lvl6pPr marL="3352716" indent="-304792" algn="l" defTabSz="609585" rtl="0" eaLnBrk="1" latinLnBrk="0" hangingPunct="1">
              <a:spcBef>
                <a:spcPct val="20000"/>
              </a:spcBef>
              <a:buFont typeface="Arial"/>
              <a:buChar char="•"/>
              <a:defRPr sz="2667" kern="1200">
                <a:solidFill>
                  <a:schemeClr val="tx1"/>
                </a:solidFill>
                <a:uFillTx/>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uFillTx/>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uFillTx/>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uFillTx/>
                <a:latin typeface="+mn-lt"/>
                <a:ea typeface="+mn-ea"/>
                <a:cs typeface="+mn-cs"/>
              </a:defRPr>
            </a:lvl9pPr>
          </a:lstStyle>
          <a:p>
            <a:pPr>
              <a:spcBef>
                <a:spcPts val="300"/>
              </a:spcBef>
            </a:pPr>
            <a:r>
              <a:rPr lang="en-US" dirty="0">
                <a:solidFill>
                  <a:srgbClr val="E61E2A"/>
                </a:solidFill>
              </a:rPr>
              <a:t>—</a:t>
            </a:r>
          </a:p>
          <a:p>
            <a:pPr>
              <a:spcBef>
                <a:spcPts val="300"/>
              </a:spcBef>
            </a:pPr>
            <a:r>
              <a:rPr lang="en-US" sz="3450" dirty="0">
                <a:ea typeface="ＭＳ Ｐゴシック"/>
              </a:rPr>
              <a:t>Betel Nut Models hosted on Women’s Museum </a:t>
            </a:r>
            <a:r>
              <a:rPr lang="en-US" sz="3450" dirty="0" err="1">
                <a:ea typeface="ＭＳ Ｐゴシック"/>
              </a:rPr>
              <a:t>Sketchfab</a:t>
            </a:r>
            <a:endParaRPr lang="en-US" dirty="0"/>
          </a:p>
        </p:txBody>
      </p:sp>
      <p:sp>
        <p:nvSpPr>
          <p:cNvPr id="3" name="AutoShape 2">
            <a:extLst>
              <a:ext uri="{FF2B5EF4-FFF2-40B4-BE49-F238E27FC236}">
                <a16:creationId xmlns:a16="http://schemas.microsoft.com/office/drawing/2014/main" id="{009F73A4-01BC-3FF3-D689-3439AA3DC0CF}"/>
              </a:ext>
            </a:extLst>
          </p:cNvPr>
          <p:cNvSpPr>
            <a:spLocks noChangeAspect="1" noChangeArrowheads="1"/>
          </p:cNvSpPr>
          <p:nvPr/>
        </p:nvSpPr>
        <p:spPr bwMode="auto">
          <a:xfrm>
            <a:off x="5942826" y="3276620"/>
            <a:ext cx="304760" cy="30476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28" tIns="45714" rIns="91428" bIns="45714" numCol="1" anchor="t" anchorCtr="0" compatLnSpc="1">
            <a:prstTxWarp prst="textNoShape">
              <a:avLst/>
            </a:prstTxWarp>
          </a:bodyPr>
          <a:lstStyle/>
          <a:p>
            <a:endParaRPr lang="en-US"/>
          </a:p>
        </p:txBody>
      </p:sp>
      <p:pic>
        <p:nvPicPr>
          <p:cNvPr id="6" name="Picture 5" descr="A stack of coins&#10;&#10;Description automatically generated with low confidence">
            <a:extLst>
              <a:ext uri="{FF2B5EF4-FFF2-40B4-BE49-F238E27FC236}">
                <a16:creationId xmlns:a16="http://schemas.microsoft.com/office/drawing/2014/main" id="{9B669DC9-A65D-F8C2-5DB3-3B854CFAFA16}"/>
              </a:ext>
            </a:extLst>
          </p:cNvPr>
          <p:cNvPicPr>
            <a:picLocks noChangeAspect="1"/>
          </p:cNvPicPr>
          <p:nvPr/>
        </p:nvPicPr>
        <p:blipFill>
          <a:blip r:embed="rId3"/>
          <a:stretch>
            <a:fillRect/>
          </a:stretch>
        </p:blipFill>
        <p:spPr>
          <a:xfrm>
            <a:off x="6092338" y="-74762"/>
            <a:ext cx="4045814" cy="3035999"/>
          </a:xfrm>
          <a:prstGeom prst="rect">
            <a:avLst/>
          </a:prstGeom>
        </p:spPr>
      </p:pic>
      <p:pic>
        <p:nvPicPr>
          <p:cNvPr id="9" name="Picture 8" descr="Diagram&#10;&#10;Description automatically generated">
            <a:extLst>
              <a:ext uri="{FF2B5EF4-FFF2-40B4-BE49-F238E27FC236}">
                <a16:creationId xmlns:a16="http://schemas.microsoft.com/office/drawing/2014/main" id="{1580B9F0-895F-BFA9-6891-7D8CE53D4941}"/>
              </a:ext>
            </a:extLst>
          </p:cNvPr>
          <p:cNvPicPr>
            <a:picLocks noChangeAspect="1"/>
          </p:cNvPicPr>
          <p:nvPr/>
        </p:nvPicPr>
        <p:blipFill>
          <a:blip r:embed="rId4"/>
          <a:stretch>
            <a:fillRect/>
          </a:stretch>
        </p:blipFill>
        <p:spPr>
          <a:xfrm>
            <a:off x="398026" y="2233103"/>
            <a:ext cx="5544800" cy="4115543"/>
          </a:xfrm>
          <a:prstGeom prst="rect">
            <a:avLst/>
          </a:prstGeom>
        </p:spPr>
      </p:pic>
      <p:pic>
        <p:nvPicPr>
          <p:cNvPr id="13" name="Picture 12" descr="A picture containing text, indoor&#10;&#10;Description automatically generated">
            <a:extLst>
              <a:ext uri="{FF2B5EF4-FFF2-40B4-BE49-F238E27FC236}">
                <a16:creationId xmlns:a16="http://schemas.microsoft.com/office/drawing/2014/main" id="{32F4A33A-6C2D-991E-D663-3CD03B44FD85}"/>
              </a:ext>
            </a:extLst>
          </p:cNvPr>
          <p:cNvPicPr>
            <a:picLocks noChangeAspect="1"/>
          </p:cNvPicPr>
          <p:nvPr/>
        </p:nvPicPr>
        <p:blipFill>
          <a:blip r:embed="rId5"/>
          <a:stretch>
            <a:fillRect/>
          </a:stretch>
        </p:blipFill>
        <p:spPr>
          <a:xfrm>
            <a:off x="8182070" y="2821755"/>
            <a:ext cx="3912164" cy="2934361"/>
          </a:xfrm>
          <a:prstGeom prst="rect">
            <a:avLst/>
          </a:prstGeom>
        </p:spPr>
      </p:pic>
    </p:spTree>
    <p:extLst>
      <p:ext uri="{BB962C8B-B14F-4D97-AF65-F5344CB8AC3E}">
        <p14:creationId xmlns:p14="http://schemas.microsoft.com/office/powerpoint/2010/main" val="405283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156B09-88F9-38C4-12EE-5B60619E33D4}"/>
              </a:ext>
            </a:extLst>
          </p:cNvPr>
          <p:cNvSpPr>
            <a:spLocks noGrp="1"/>
          </p:cNvSpPr>
          <p:nvPr>
            <p:ph idx="1"/>
          </p:nvPr>
        </p:nvSpPr>
        <p:spPr>
          <a:xfrm>
            <a:off x="194945" y="3820065"/>
            <a:ext cx="5155994" cy="4156012"/>
          </a:xfrm>
        </p:spPr>
        <p:txBody>
          <a:bodyPr wrap="square" anchor="t">
            <a:normAutofit/>
          </a:bodyPr>
          <a:lstStyle/>
          <a:p>
            <a:endParaRPr lang="en-US" dirty="0">
              <a:solidFill>
                <a:srgbClr val="0563C1"/>
              </a:solidFill>
              <a:hlinkClick r:id="" action="ppaction://noaction">
                <a:extLst>
                  <a:ext uri="{A12FA001-AC4F-418D-AE19-62706E023703}">
                    <ahyp:hlinkClr xmlns:ahyp="http://schemas.microsoft.com/office/drawing/2018/hyperlinkcolor" val="tx"/>
                  </a:ext>
                </a:extLst>
              </a:hlinkClick>
            </a:endParaRPr>
          </a:p>
          <a:p>
            <a:endParaRPr lang="en-US" dirty="0">
              <a:solidFill>
                <a:srgbClr val="0563C1"/>
              </a:solidFill>
              <a:hlinkClick r:id="" action="ppaction://noaction">
                <a:extLst>
                  <a:ext uri="{A12FA001-AC4F-418D-AE19-62706E023703}">
                    <ahyp:hlinkClr xmlns:ahyp="http://schemas.microsoft.com/office/drawing/2018/hyperlinkcolor" val="tx"/>
                  </a:ext>
                </a:extLst>
              </a:hlinkClick>
            </a:endParaRPr>
          </a:p>
          <a:p>
            <a:r>
              <a:rPr lang="en-US" dirty="0">
                <a:solidFill>
                  <a:srgbClr val="0563C1"/>
                </a:solidFill>
                <a:hlinkClick r:id="" action="ppaction://noaction">
                  <a:extLst>
                    <a:ext uri="{A12FA001-AC4F-418D-AE19-62706E023703}">
                      <ahyp:hlinkClr xmlns:ahyp="http://schemas.microsoft.com/office/drawing/2018/hyperlinkcolor" val="tx"/>
                    </a:ext>
                  </a:extLst>
                </a:hlinkClick>
              </a:rPr>
              <a:t>vnfam.vn – </a:t>
            </a:r>
            <a:r>
              <a:rPr lang="en-US" dirty="0" err="1">
                <a:solidFill>
                  <a:srgbClr val="0563C1"/>
                </a:solidFill>
                <a:hlinkClick r:id="rId2">
                  <a:extLst>
                    <a:ext uri="{A12FA001-AC4F-418D-AE19-62706E023703}">
                      <ahyp:hlinkClr xmlns:ahyp="http://schemas.microsoft.com/office/drawing/2018/hyperlinkcolor" val="tx"/>
                    </a:ext>
                  </a:extLst>
                </a:hlinkClick>
              </a:rPr>
              <a:t>Sketchfab</a:t>
            </a:r>
            <a:endParaRPr lang="en-US" dirty="0"/>
          </a:p>
          <a:p>
            <a:r>
              <a:rPr lang="en-US" dirty="0"/>
              <a:t>Artist Nguyen The Son photographed the painting using the photogrammetry method, and he then pieced together the photographs using photoshop.</a:t>
            </a:r>
          </a:p>
        </p:txBody>
      </p:sp>
      <p:sp>
        <p:nvSpPr>
          <p:cNvPr id="3" name="Text Placeholder 2">
            <a:extLst>
              <a:ext uri="{FF2B5EF4-FFF2-40B4-BE49-F238E27FC236}">
                <a16:creationId xmlns:a16="http://schemas.microsoft.com/office/drawing/2014/main" id="{3D54C587-77C3-4668-0C56-4CDE3121CA69}"/>
              </a:ext>
            </a:extLst>
          </p:cNvPr>
          <p:cNvSpPr>
            <a:spLocks noGrp="1"/>
          </p:cNvSpPr>
          <p:nvPr>
            <p:ph type="body" sz="quarter" idx="11"/>
          </p:nvPr>
        </p:nvSpPr>
        <p:spPr>
          <a:xfrm>
            <a:off x="330407" y="0"/>
            <a:ext cx="5020532" cy="1069372"/>
          </a:xfrm>
        </p:spPr>
        <p:txBody>
          <a:bodyPr wrap="square" anchor="t">
            <a:normAutofit/>
          </a:bodyPr>
          <a:lstStyle/>
          <a:p>
            <a:pPr marL="0" indent="0">
              <a:buNone/>
            </a:pPr>
            <a:r>
              <a:rPr lang="en-US" dirty="0"/>
              <a:t>Digitization of a Lacquer Painting</a:t>
            </a:r>
          </a:p>
        </p:txBody>
      </p:sp>
      <p:pic>
        <p:nvPicPr>
          <p:cNvPr id="6" name="Content Placeholder 5" descr="A painting on a wall&#10;&#10;Description automatically generated with low confidence">
            <a:extLst>
              <a:ext uri="{FF2B5EF4-FFF2-40B4-BE49-F238E27FC236}">
                <a16:creationId xmlns:a16="http://schemas.microsoft.com/office/drawing/2014/main" id="{16207E7D-7A64-8273-10F1-4A9E226FFF49}"/>
              </a:ext>
            </a:extLst>
          </p:cNvPr>
          <p:cNvPicPr>
            <a:picLocks noGrp="1" noChangeAspect="1"/>
          </p:cNvPicPr>
          <p:nvPr>
            <p:ph idx="14"/>
          </p:nvPr>
        </p:nvPicPr>
        <p:blipFill>
          <a:blip r:embed="rId3"/>
          <a:stretch>
            <a:fillRect/>
          </a:stretch>
        </p:blipFill>
        <p:spPr>
          <a:xfrm>
            <a:off x="6279296" y="1810279"/>
            <a:ext cx="5755456" cy="3237442"/>
          </a:xfrm>
          <a:noFill/>
        </p:spPr>
      </p:pic>
      <p:pic>
        <p:nvPicPr>
          <p:cNvPr id="4098" name="Picture 2" descr="Image">
            <a:extLst>
              <a:ext uri="{FF2B5EF4-FFF2-40B4-BE49-F238E27FC236}">
                <a16:creationId xmlns:a16="http://schemas.microsoft.com/office/drawing/2014/main" id="{2AC2FA2D-0FD2-9B40-607F-077D972371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408" y="700184"/>
            <a:ext cx="5155992" cy="2900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8251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20993-5D6C-FB49-B940-549D9ADF3615}"/>
              </a:ext>
            </a:extLst>
          </p:cNvPr>
          <p:cNvSpPr>
            <a:spLocks noGrp="1"/>
          </p:cNvSpPr>
          <p:nvPr>
            <p:ph type="title"/>
          </p:nvPr>
        </p:nvSpPr>
        <p:spPr>
          <a:xfrm>
            <a:off x="1974890" y="825480"/>
            <a:ext cx="9182316" cy="871953"/>
          </a:xfrm>
        </p:spPr>
        <p:txBody>
          <a:bodyPr>
            <a:normAutofit fontScale="90000"/>
          </a:bodyPr>
          <a:lstStyle/>
          <a:p>
            <a:r>
              <a:rPr lang="en-US" dirty="0">
                <a:solidFill>
                  <a:srgbClr val="222160"/>
                </a:solidFill>
              </a:rPr>
              <a:t> The process of digitizing cultural artefacts using 3D scanner</a:t>
            </a:r>
            <a:endParaRPr lang="x-none" dirty="0">
              <a:solidFill>
                <a:srgbClr val="222160"/>
              </a:solidFill>
            </a:endParaRPr>
          </a:p>
        </p:txBody>
      </p:sp>
      <p:pic>
        <p:nvPicPr>
          <p:cNvPr id="3" name="Picture 2"/>
          <p:cNvPicPr>
            <a:picLocks noChangeAspect="1"/>
          </p:cNvPicPr>
          <p:nvPr/>
        </p:nvPicPr>
        <p:blipFill>
          <a:blip r:embed="rId2"/>
          <a:stretch>
            <a:fillRect/>
          </a:stretch>
        </p:blipFill>
        <p:spPr>
          <a:xfrm>
            <a:off x="3230430" y="2986236"/>
            <a:ext cx="5034332" cy="3775749"/>
          </a:xfrm>
          <a:prstGeom prst="rect">
            <a:avLst/>
          </a:prstGeom>
        </p:spPr>
      </p:pic>
      <p:pic>
        <p:nvPicPr>
          <p:cNvPr id="2052" name="Picture 4">
            <a:extLst>
              <a:ext uri="{FF2B5EF4-FFF2-40B4-BE49-F238E27FC236}">
                <a16:creationId xmlns:a16="http://schemas.microsoft.com/office/drawing/2014/main" id="{FF417743-368B-4123-91D9-1A6B175535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077" y="2464810"/>
            <a:ext cx="3076174" cy="368569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a:extLst>
              <a:ext uri="{FF2B5EF4-FFF2-40B4-BE49-F238E27FC236}">
                <a16:creationId xmlns:a16="http://schemas.microsoft.com/office/drawing/2014/main" id="{E329A23A-0068-1660-7CF3-C1CE3A88F3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7096" y="2986236"/>
            <a:ext cx="4219026" cy="3164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7636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2010128" y="899956"/>
            <a:ext cx="184642" cy="369284"/>
          </a:xfrm>
          <a:prstGeom prst="rect">
            <a:avLst/>
          </a:prstGeom>
        </p:spPr>
        <p:txBody>
          <a:bodyPr wrap="none" rtlCol="0">
            <a:spAutoFit/>
          </a:bodyPr>
          <a:lstStyle/>
          <a:p>
            <a:endParaRPr lang="en-US" dirty="0"/>
          </a:p>
        </p:txBody>
      </p:sp>
      <p:sp>
        <p:nvSpPr>
          <p:cNvPr id="17" name="Content Placeholder 1"/>
          <p:cNvSpPr>
            <a:spLocks noGrp="1"/>
          </p:cNvSpPr>
          <p:nvPr>
            <p:ph idx="1"/>
          </p:nvPr>
        </p:nvSpPr>
        <p:spPr>
          <a:xfrm>
            <a:off x="265180" y="1112593"/>
            <a:ext cx="5155994" cy="4156012"/>
          </a:xfrm>
        </p:spPr>
        <p:txBody>
          <a:bodyPr/>
          <a:lstStyle/>
          <a:p>
            <a:r>
              <a:rPr lang="en-US" dirty="0"/>
              <a:t>3.14m tall (10.3 ft)</a:t>
            </a:r>
          </a:p>
          <a:p>
            <a:r>
              <a:rPr lang="en-US" dirty="0"/>
              <a:t>Lacquered wood</a:t>
            </a:r>
          </a:p>
          <a:p>
            <a:r>
              <a:rPr lang="en-US" dirty="0"/>
              <a:t>16th Century</a:t>
            </a:r>
          </a:p>
          <a:p>
            <a:r>
              <a:rPr lang="en-US" dirty="0"/>
              <a:t>National Treasure </a:t>
            </a:r>
          </a:p>
        </p:txBody>
      </p:sp>
      <p:sp>
        <p:nvSpPr>
          <p:cNvPr id="19" name="Text Placeholder 2"/>
          <p:cNvSpPr>
            <a:spLocks noGrp="1"/>
          </p:cNvSpPr>
          <p:nvPr>
            <p:ph type="body" sz="quarter" idx="11"/>
          </p:nvPr>
        </p:nvSpPr>
        <p:spPr>
          <a:xfrm>
            <a:off x="265180" y="43221"/>
            <a:ext cx="5723700" cy="1069372"/>
          </a:xfrm>
        </p:spPr>
        <p:txBody>
          <a:bodyPr>
            <a:normAutofit lnSpcReduction="10000"/>
          </a:bodyPr>
          <a:lstStyle/>
          <a:p>
            <a:r>
              <a:rPr lang="en-US" sz="3000" dirty="0"/>
              <a:t>Statue of the Bodhisattva </a:t>
            </a:r>
            <a:r>
              <a:rPr lang="en-US" sz="3000" dirty="0" err="1"/>
              <a:t>Avalokisteshvara</a:t>
            </a:r>
            <a:endParaRPr lang="en-US" sz="3000" dirty="0"/>
          </a:p>
          <a:p>
            <a:endParaRPr lang="en-US" dirty="0"/>
          </a:p>
        </p:txBody>
      </p:sp>
      <p:pic>
        <p:nvPicPr>
          <p:cNvPr id="1026" name="Picture 2">
            <a:extLst>
              <a:ext uri="{FF2B5EF4-FFF2-40B4-BE49-F238E27FC236}">
                <a16:creationId xmlns:a16="http://schemas.microsoft.com/office/drawing/2014/main" id="{A7F766F8-03B4-0A52-A986-B7DB8FEBC5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3122" y="446"/>
            <a:ext cx="5514056" cy="599996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61991D3-BAAE-BA98-1C35-B408E0E382D0}"/>
              </a:ext>
            </a:extLst>
          </p:cNvPr>
          <p:cNvSpPr txBox="1"/>
          <p:nvPr/>
        </p:nvSpPr>
        <p:spPr>
          <a:xfrm>
            <a:off x="6563541" y="6000415"/>
            <a:ext cx="6142824" cy="369284"/>
          </a:xfrm>
          <a:prstGeom prst="rect">
            <a:avLst/>
          </a:prstGeom>
          <a:noFill/>
        </p:spPr>
        <p:txBody>
          <a:bodyPr wrap="square">
            <a:spAutoFit/>
          </a:bodyPr>
          <a:lstStyle/>
          <a:p>
            <a:r>
              <a:rPr lang="en-US" dirty="0">
                <a:hlinkClick r:id="rId3"/>
              </a:rPr>
              <a:t>vnfam.vn - </a:t>
            </a:r>
            <a:r>
              <a:rPr lang="en-US" dirty="0" err="1">
                <a:hlinkClick r:id="rId3"/>
              </a:rPr>
              <a:t>Sketchfab</a:t>
            </a:r>
            <a:endParaRPr lang="en-US" dirty="0"/>
          </a:p>
        </p:txBody>
      </p:sp>
    </p:spTree>
    <p:extLst>
      <p:ext uri="{BB962C8B-B14F-4D97-AF65-F5344CB8AC3E}">
        <p14:creationId xmlns:p14="http://schemas.microsoft.com/office/powerpoint/2010/main" val="2959789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BF4C642-B571-B418-9774-A37D5F5C80E6}"/>
              </a:ext>
            </a:extLst>
          </p:cNvPr>
          <p:cNvSpPr>
            <a:spLocks noGrp="1"/>
          </p:cNvSpPr>
          <p:nvPr>
            <p:ph type="body" sz="quarter" idx="11"/>
          </p:nvPr>
        </p:nvSpPr>
        <p:spPr/>
        <p:txBody>
          <a:bodyPr/>
          <a:lstStyle/>
          <a:p>
            <a:endParaRPr lang="en-US"/>
          </a:p>
        </p:txBody>
      </p:sp>
      <p:graphicFrame>
        <p:nvGraphicFramePr>
          <p:cNvPr id="2" name="Content Placeholder 1">
            <a:extLst>
              <a:ext uri="{FF2B5EF4-FFF2-40B4-BE49-F238E27FC236}">
                <a16:creationId xmlns:a16="http://schemas.microsoft.com/office/drawing/2014/main" id="{910B6BE0-EBBF-1A68-0496-3A874415A5E6}"/>
              </a:ext>
            </a:extLst>
          </p:cNvPr>
          <p:cNvGraphicFramePr>
            <a:graphicFrameLocks noGrp="1"/>
          </p:cNvGraphicFramePr>
          <p:nvPr>
            <p:ph idx="14"/>
          </p:nvPr>
        </p:nvGraphicFramePr>
        <p:xfrm>
          <a:off x="6320286" y="6120052"/>
          <a:ext cx="5156200" cy="184156"/>
        </p:xfrm>
        <a:graphic>
          <a:graphicData uri="http://schemas.openxmlformats.org/drawingml/2006/table">
            <a:tbl>
              <a:tblPr/>
              <a:tblGrid>
                <a:gridCol w="5156200">
                  <a:extLst>
                    <a:ext uri="{9D8B030D-6E8A-4147-A177-3AD203B41FA5}">
                      <a16:colId xmlns:a16="http://schemas.microsoft.com/office/drawing/2014/main" val="2892682474"/>
                    </a:ext>
                  </a:extLst>
                </a:gridCol>
              </a:tblGrid>
              <a:tr h="184156">
                <a:tc>
                  <a:txBody>
                    <a:bodyPr/>
                    <a:lstStyle/>
                    <a:p>
                      <a:pPr fontAlgn="t"/>
                      <a:r>
                        <a:rPr lang="en-US" sz="900" b="1" dirty="0">
                          <a:solidFill>
                            <a:srgbClr val="333333"/>
                          </a:solidFill>
                          <a:effectLst/>
                        </a:rPr>
                        <a:t>https://hubs.mozilla.com/5groW5K/bold-euphoric-camp</a:t>
                      </a:r>
                    </a:p>
                  </a:txBody>
                  <a:tcPr marL="46039" marR="46039" marT="23019" marB="23019">
                    <a:lnL>
                      <a:noFill/>
                    </a:lnL>
                    <a:lnR>
                      <a:noFill/>
                    </a:lnR>
                    <a:lnT>
                      <a:noFill/>
                    </a:lnT>
                    <a:lnB>
                      <a:noFill/>
                    </a:lnB>
                    <a:solidFill>
                      <a:srgbClr val="EFEFF3"/>
                    </a:solidFill>
                  </a:tcPr>
                </a:tc>
                <a:extLst>
                  <a:ext uri="{0D108BD9-81ED-4DB2-BD59-A6C34878D82A}">
                    <a16:rowId xmlns:a16="http://schemas.microsoft.com/office/drawing/2014/main" val="2406541752"/>
                  </a:ext>
                </a:extLst>
              </a:tr>
            </a:tbl>
          </a:graphicData>
        </a:graphic>
      </p:graphicFrame>
      <p:pic>
        <p:nvPicPr>
          <p:cNvPr id="22" name="Content Placeholder 21" descr="A screenshot of a video game&#10;&#10;Description automatically generated">
            <a:extLst>
              <a:ext uri="{FF2B5EF4-FFF2-40B4-BE49-F238E27FC236}">
                <a16:creationId xmlns:a16="http://schemas.microsoft.com/office/drawing/2014/main" id="{53E89E59-317D-FFA4-7F70-A9F4C8A3B3D5}"/>
              </a:ext>
            </a:extLst>
          </p:cNvPr>
          <p:cNvPicPr>
            <a:picLocks noGrp="1" noChangeAspect="1"/>
          </p:cNvPicPr>
          <p:nvPr>
            <p:ph idx="1"/>
          </p:nvPr>
        </p:nvPicPr>
        <p:blipFill>
          <a:blip r:embed="rId2"/>
          <a:stretch>
            <a:fillRect/>
          </a:stretch>
        </p:blipFill>
        <p:spPr>
          <a:xfrm>
            <a:off x="1202027" y="553792"/>
            <a:ext cx="9563835" cy="5350133"/>
          </a:xfrm>
        </p:spPr>
      </p:pic>
      <p:sp>
        <p:nvSpPr>
          <p:cNvPr id="4" name="Rectangle 1">
            <a:extLst>
              <a:ext uri="{FF2B5EF4-FFF2-40B4-BE49-F238E27FC236}">
                <a16:creationId xmlns:a16="http://schemas.microsoft.com/office/drawing/2014/main" id="{C32C5F7D-B672-812B-A02C-681B8760C268}"/>
              </a:ext>
            </a:extLst>
          </p:cNvPr>
          <p:cNvSpPr>
            <a:spLocks noChangeArrowheads="1"/>
          </p:cNvSpPr>
          <p:nvPr/>
        </p:nvSpPr>
        <p:spPr bwMode="auto">
          <a:xfrm>
            <a:off x="-385314" y="192429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2963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45C360-8796-871E-B73D-D94CCD60578F}"/>
              </a:ext>
            </a:extLst>
          </p:cNvPr>
          <p:cNvSpPr>
            <a:spLocks noGrp="1"/>
          </p:cNvSpPr>
          <p:nvPr>
            <p:ph idx="1"/>
          </p:nvPr>
        </p:nvSpPr>
        <p:spPr/>
        <p:txBody>
          <a:bodyPr/>
          <a:lstStyle/>
          <a:p>
            <a:endParaRPr lang="en-US"/>
          </a:p>
        </p:txBody>
      </p:sp>
      <p:sp>
        <p:nvSpPr>
          <p:cNvPr id="3" name="Text Placeholder 2">
            <a:extLst>
              <a:ext uri="{FF2B5EF4-FFF2-40B4-BE49-F238E27FC236}">
                <a16:creationId xmlns:a16="http://schemas.microsoft.com/office/drawing/2014/main" id="{D2DE0043-CC51-D059-BE25-3C08709E4660}"/>
              </a:ext>
            </a:extLst>
          </p:cNvPr>
          <p:cNvSpPr>
            <a:spLocks noGrp="1"/>
          </p:cNvSpPr>
          <p:nvPr>
            <p:ph type="body" sz="quarter" idx="11"/>
          </p:nvPr>
        </p:nvSpPr>
        <p:spPr/>
        <p:txBody>
          <a:bodyPr/>
          <a:lstStyle/>
          <a:p>
            <a:endParaRPr lang="en-US"/>
          </a:p>
        </p:txBody>
      </p:sp>
      <p:sp>
        <p:nvSpPr>
          <p:cNvPr id="4" name="Content Placeholder 3">
            <a:extLst>
              <a:ext uri="{FF2B5EF4-FFF2-40B4-BE49-F238E27FC236}">
                <a16:creationId xmlns:a16="http://schemas.microsoft.com/office/drawing/2014/main" id="{CB575082-FE26-1BFB-0E60-933038B310DE}"/>
              </a:ext>
            </a:extLst>
          </p:cNvPr>
          <p:cNvSpPr>
            <a:spLocks noGrp="1"/>
          </p:cNvSpPr>
          <p:nvPr>
            <p:ph idx="14"/>
          </p:nvPr>
        </p:nvSpPr>
        <p:spPr/>
        <p:txBody>
          <a:bodyPr/>
          <a:lstStyle/>
          <a:p>
            <a:endParaRPr lang="en-US"/>
          </a:p>
        </p:txBody>
      </p:sp>
      <p:pic>
        <p:nvPicPr>
          <p:cNvPr id="10" name="Picture 9" descr="A screenshot of a video game&#10;&#10;Description automatically generated">
            <a:extLst>
              <a:ext uri="{FF2B5EF4-FFF2-40B4-BE49-F238E27FC236}">
                <a16:creationId xmlns:a16="http://schemas.microsoft.com/office/drawing/2014/main" id="{036451A1-C947-CC5F-C388-976A56BDFFF0}"/>
              </a:ext>
            </a:extLst>
          </p:cNvPr>
          <p:cNvPicPr>
            <a:picLocks noChangeAspect="1"/>
          </p:cNvPicPr>
          <p:nvPr/>
        </p:nvPicPr>
        <p:blipFill>
          <a:blip r:embed="rId2"/>
          <a:stretch>
            <a:fillRect/>
          </a:stretch>
        </p:blipFill>
        <p:spPr>
          <a:xfrm>
            <a:off x="300000" y="305339"/>
            <a:ext cx="12192000" cy="6847322"/>
          </a:xfrm>
          <a:prstGeom prst="rect">
            <a:avLst/>
          </a:prstGeom>
        </p:spPr>
      </p:pic>
    </p:spTree>
    <p:extLst>
      <p:ext uri="{BB962C8B-B14F-4D97-AF65-F5344CB8AC3E}">
        <p14:creationId xmlns:p14="http://schemas.microsoft.com/office/powerpoint/2010/main" val="15924641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B955D6-2D43-5A93-1FFB-ED61448CA164}"/>
              </a:ext>
            </a:extLst>
          </p:cNvPr>
          <p:cNvSpPr>
            <a:spLocks noGrp="1"/>
          </p:cNvSpPr>
          <p:nvPr>
            <p:ph idx="1"/>
          </p:nvPr>
        </p:nvSpPr>
        <p:spPr/>
        <p:txBody>
          <a:bodyPr/>
          <a:lstStyle/>
          <a:p>
            <a:endParaRPr lang="en-US" dirty="0"/>
          </a:p>
        </p:txBody>
      </p:sp>
      <p:sp>
        <p:nvSpPr>
          <p:cNvPr id="3" name="Text Placeholder 2">
            <a:extLst>
              <a:ext uri="{FF2B5EF4-FFF2-40B4-BE49-F238E27FC236}">
                <a16:creationId xmlns:a16="http://schemas.microsoft.com/office/drawing/2014/main" id="{CAB7CA58-0374-870E-25C5-CE917FA69048}"/>
              </a:ext>
            </a:extLst>
          </p:cNvPr>
          <p:cNvSpPr>
            <a:spLocks noGrp="1"/>
          </p:cNvSpPr>
          <p:nvPr>
            <p:ph type="body" sz="quarter" idx="11"/>
          </p:nvPr>
        </p:nvSpPr>
        <p:spPr/>
        <p:txBody>
          <a:bodyPr/>
          <a:lstStyle/>
          <a:p>
            <a:endParaRPr lang="en-US"/>
          </a:p>
        </p:txBody>
      </p:sp>
      <p:sp>
        <p:nvSpPr>
          <p:cNvPr id="4" name="Content Placeholder 3">
            <a:extLst>
              <a:ext uri="{FF2B5EF4-FFF2-40B4-BE49-F238E27FC236}">
                <a16:creationId xmlns:a16="http://schemas.microsoft.com/office/drawing/2014/main" id="{815671D8-D8C6-B3E5-1317-CA44977F8EC1}"/>
              </a:ext>
            </a:extLst>
          </p:cNvPr>
          <p:cNvSpPr>
            <a:spLocks noGrp="1"/>
          </p:cNvSpPr>
          <p:nvPr>
            <p:ph idx="14"/>
          </p:nvPr>
        </p:nvSpPr>
        <p:spPr/>
        <p:txBody>
          <a:bodyPr/>
          <a:lstStyle/>
          <a:p>
            <a:endParaRPr lang="en-US"/>
          </a:p>
        </p:txBody>
      </p:sp>
      <p:pic>
        <p:nvPicPr>
          <p:cNvPr id="5" name="Picture 4" descr="A screenshot of a video game">
            <a:extLst>
              <a:ext uri="{FF2B5EF4-FFF2-40B4-BE49-F238E27FC236}">
                <a16:creationId xmlns:a16="http://schemas.microsoft.com/office/drawing/2014/main" id="{27119794-205B-9DB5-ABFB-05C174784166}"/>
              </a:ext>
            </a:extLst>
          </p:cNvPr>
          <p:cNvPicPr>
            <a:picLocks noChangeAspect="1"/>
          </p:cNvPicPr>
          <p:nvPr/>
        </p:nvPicPr>
        <p:blipFill>
          <a:blip r:embed="rId2"/>
          <a:stretch>
            <a:fillRect/>
          </a:stretch>
        </p:blipFill>
        <p:spPr>
          <a:xfrm>
            <a:off x="224619" y="0"/>
            <a:ext cx="12192000" cy="6829091"/>
          </a:xfrm>
          <a:prstGeom prst="rect">
            <a:avLst/>
          </a:prstGeom>
        </p:spPr>
      </p:pic>
    </p:spTree>
    <p:extLst>
      <p:ext uri="{BB962C8B-B14F-4D97-AF65-F5344CB8AC3E}">
        <p14:creationId xmlns:p14="http://schemas.microsoft.com/office/powerpoint/2010/main" val="2018346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video game&#10;&#10;Description automatically generated">
            <a:extLst>
              <a:ext uri="{FF2B5EF4-FFF2-40B4-BE49-F238E27FC236}">
                <a16:creationId xmlns:a16="http://schemas.microsoft.com/office/drawing/2014/main" id="{76DD1776-27FC-7590-B3C4-25041E01F5D4}"/>
              </a:ext>
            </a:extLst>
          </p:cNvPr>
          <p:cNvPicPr>
            <a:picLocks noGrp="1" noChangeAspect="1"/>
          </p:cNvPicPr>
          <p:nvPr>
            <p:ph idx="1"/>
          </p:nvPr>
        </p:nvPicPr>
        <p:blipFill>
          <a:blip r:embed="rId2"/>
          <a:stretch>
            <a:fillRect/>
          </a:stretch>
        </p:blipFill>
        <p:spPr>
          <a:xfrm>
            <a:off x="609599" y="247958"/>
            <a:ext cx="10797293" cy="6032071"/>
          </a:xfrm>
        </p:spPr>
      </p:pic>
      <p:sp>
        <p:nvSpPr>
          <p:cNvPr id="3" name="Text Placeholder 2">
            <a:extLst>
              <a:ext uri="{FF2B5EF4-FFF2-40B4-BE49-F238E27FC236}">
                <a16:creationId xmlns:a16="http://schemas.microsoft.com/office/drawing/2014/main" id="{80F33DD8-30E1-4E36-C944-02754CD95DDB}"/>
              </a:ext>
            </a:extLst>
          </p:cNvPr>
          <p:cNvSpPr>
            <a:spLocks noGrp="1"/>
          </p:cNvSpPr>
          <p:nvPr>
            <p:ph type="body" sz="quarter" idx="11"/>
          </p:nvPr>
        </p:nvSpPr>
        <p:spPr/>
        <p:txBody>
          <a:bodyPr/>
          <a:lstStyle/>
          <a:p>
            <a:endParaRPr lang="en-US"/>
          </a:p>
        </p:txBody>
      </p:sp>
      <p:sp>
        <p:nvSpPr>
          <p:cNvPr id="4" name="Content Placeholder 3">
            <a:extLst>
              <a:ext uri="{FF2B5EF4-FFF2-40B4-BE49-F238E27FC236}">
                <a16:creationId xmlns:a16="http://schemas.microsoft.com/office/drawing/2014/main" id="{6C83B11D-700C-9B90-7A05-63CFD4FF723C}"/>
              </a:ext>
            </a:extLst>
          </p:cNvPr>
          <p:cNvSpPr>
            <a:spLocks noGrp="1"/>
          </p:cNvSpPr>
          <p:nvPr>
            <p:ph idx="14"/>
          </p:nvPr>
        </p:nvSpPr>
        <p:spPr/>
        <p:txBody>
          <a:bodyPr/>
          <a:lstStyle/>
          <a:p>
            <a:endParaRPr lang="en-US" dirty="0"/>
          </a:p>
        </p:txBody>
      </p:sp>
    </p:spTree>
    <p:extLst>
      <p:ext uri="{BB962C8B-B14F-4D97-AF65-F5344CB8AC3E}">
        <p14:creationId xmlns:p14="http://schemas.microsoft.com/office/powerpoint/2010/main" val="886818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video game&#10;&#10;Description automatically generated with medium confidence">
            <a:extLst>
              <a:ext uri="{FF2B5EF4-FFF2-40B4-BE49-F238E27FC236}">
                <a16:creationId xmlns:a16="http://schemas.microsoft.com/office/drawing/2014/main" id="{DAD43023-DAF0-E3EC-C1FD-98D372BBAA86}"/>
              </a:ext>
            </a:extLst>
          </p:cNvPr>
          <p:cNvPicPr>
            <a:picLocks noChangeAspect="1"/>
          </p:cNvPicPr>
          <p:nvPr/>
        </p:nvPicPr>
        <p:blipFill rotWithShape="1">
          <a:blip r:embed="rId2"/>
          <a:srcRect r="9396" b="-1"/>
          <a:stretch/>
        </p:blipFill>
        <p:spPr>
          <a:xfrm>
            <a:off x="279482" y="363538"/>
            <a:ext cx="11633036" cy="6130924"/>
          </a:xfrm>
          <a:prstGeom prst="rect">
            <a:avLst/>
          </a:prstGeom>
        </p:spPr>
      </p:pic>
      <p:sp>
        <p:nvSpPr>
          <p:cNvPr id="2" name="Slide Number Placeholder 1">
            <a:extLst>
              <a:ext uri="{FF2B5EF4-FFF2-40B4-BE49-F238E27FC236}">
                <a16:creationId xmlns:a16="http://schemas.microsoft.com/office/drawing/2014/main" id="{73718EB2-BF97-3F3F-701E-C9CAB8803B60}"/>
              </a:ext>
            </a:extLst>
          </p:cNvPr>
          <p:cNvSpPr>
            <a:spLocks noGrp="1"/>
          </p:cNvSpPr>
          <p:nvPr>
            <p:ph type="sldNum" sz="quarter" idx="12"/>
          </p:nvPr>
        </p:nvSpPr>
        <p:spPr>
          <a:xfrm>
            <a:off x="11669678" y="6408742"/>
            <a:ext cx="438652" cy="448830"/>
          </a:xfrm>
        </p:spPr>
        <p:txBody>
          <a:bodyPr>
            <a:normAutofit/>
          </a:bodyPr>
          <a:lstStyle/>
          <a:p>
            <a:pPr>
              <a:spcAft>
                <a:spcPts val="600"/>
              </a:spcAft>
            </a:pPr>
            <a:fld id="{C01389E6-C847-4AD0-B56D-D205B2EAB1EE}" type="slidenum">
              <a:rPr lang="en-US" smtClean="0"/>
              <a:pPr>
                <a:spcAft>
                  <a:spcPts val="600"/>
                </a:spcAft>
              </a:pPr>
              <a:t>3</a:t>
            </a:fld>
            <a:endParaRPr lang="en-US"/>
          </a:p>
        </p:txBody>
      </p:sp>
      <p:sp>
        <p:nvSpPr>
          <p:cNvPr id="4" name="TextBox 3">
            <a:extLst>
              <a:ext uri="{FF2B5EF4-FFF2-40B4-BE49-F238E27FC236}">
                <a16:creationId xmlns:a16="http://schemas.microsoft.com/office/drawing/2014/main" id="{F0BB7A98-3159-49DF-9D29-41B1D34518AB}"/>
              </a:ext>
            </a:extLst>
          </p:cNvPr>
          <p:cNvSpPr txBox="1"/>
          <p:nvPr/>
        </p:nvSpPr>
        <p:spPr>
          <a:xfrm>
            <a:off x="5196239" y="294742"/>
            <a:ext cx="6097424" cy="4862870"/>
          </a:xfrm>
          <a:prstGeom prst="rect">
            <a:avLst/>
          </a:prstGeom>
          <a:noFill/>
        </p:spPr>
        <p:txBody>
          <a:bodyPr wrap="square">
            <a:spAutoFit/>
          </a:bodyPr>
          <a:lstStyle/>
          <a:p>
            <a:r>
              <a:rPr lang="en-US" sz="2000" b="1" dirty="0">
                <a:latin typeface="Arial" panose="020B0604020202020204" pitchFamily="34" charset="0"/>
                <a:ea typeface="ＭＳ Ｐゴシック"/>
                <a:cs typeface="Arial" panose="020B0604020202020204" pitchFamily="34" charset="0"/>
              </a:rPr>
              <a:t>The importance of digital museums</a:t>
            </a:r>
            <a:br>
              <a:rPr lang="en-US" sz="2000" b="1" dirty="0">
                <a:latin typeface="Arial" panose="020B0604020202020204" pitchFamily="34" charset="0"/>
                <a:ea typeface="ＭＳ Ｐゴシック"/>
                <a:cs typeface="Arial" panose="020B0604020202020204" pitchFamily="34" charset="0"/>
              </a:rPr>
            </a:br>
            <a:endParaRPr lang="en-US" sz="2000" b="1" dirty="0">
              <a:latin typeface="Arial" panose="020B0604020202020204" pitchFamily="34" charset="0"/>
              <a:ea typeface="ＭＳ Ｐゴシック"/>
              <a:cs typeface="Arial" panose="020B0604020202020204" pitchFamily="34" charset="0"/>
            </a:endParaRPr>
          </a:p>
          <a:p>
            <a:endParaRPr lang="en-US" b="1" dirty="0">
              <a:latin typeface="Arial" panose="020B0604020202020204" pitchFamily="34" charset="0"/>
              <a:ea typeface="ＭＳ Ｐゴシック"/>
              <a:cs typeface="Arial" panose="020B0604020202020204" pitchFamily="34" charset="0"/>
            </a:endParaRPr>
          </a:p>
          <a:p>
            <a:endParaRPr lang="en-US" sz="1800" b="1" dirty="0">
              <a:latin typeface="Arial" panose="020B0604020202020204" pitchFamily="34" charset="0"/>
              <a:ea typeface="ＭＳ Ｐゴシック"/>
              <a:cs typeface="Arial" panose="020B0604020202020204" pitchFamily="34" charset="0"/>
            </a:endParaRPr>
          </a:p>
          <a:p>
            <a:endParaRPr lang="en-US" b="1" dirty="0">
              <a:latin typeface="Arial" panose="020B0604020202020204" pitchFamily="34" charset="0"/>
              <a:ea typeface="ＭＳ Ｐゴシック"/>
              <a:cs typeface="Arial" panose="020B0604020202020204" pitchFamily="34" charset="0"/>
            </a:endParaRPr>
          </a:p>
          <a:p>
            <a:endParaRPr lang="en-US" sz="1800" b="1" dirty="0">
              <a:latin typeface="Arial" panose="020B0604020202020204" pitchFamily="34" charset="0"/>
              <a:ea typeface="ＭＳ Ｐゴシック"/>
              <a:cs typeface="Arial" panose="020B0604020202020204" pitchFamily="34" charset="0"/>
            </a:endParaRPr>
          </a:p>
          <a:p>
            <a:endParaRPr lang="en-US" b="1" dirty="0">
              <a:latin typeface="Arial" panose="020B0604020202020204" pitchFamily="34" charset="0"/>
              <a:ea typeface="ＭＳ Ｐゴシック"/>
              <a:cs typeface="Arial" panose="020B0604020202020204" pitchFamily="34" charset="0"/>
            </a:endParaRPr>
          </a:p>
          <a:p>
            <a:endParaRPr lang="en-US" sz="1800" b="1" dirty="0">
              <a:latin typeface="Arial" panose="020B0604020202020204" pitchFamily="34" charset="0"/>
              <a:ea typeface="ＭＳ Ｐゴシック"/>
              <a:cs typeface="Arial" panose="020B0604020202020204" pitchFamily="34" charset="0"/>
            </a:endParaRPr>
          </a:p>
          <a:p>
            <a:endParaRPr lang="en-US" b="1" dirty="0">
              <a:latin typeface="Arial" panose="020B0604020202020204" pitchFamily="34" charset="0"/>
              <a:ea typeface="ＭＳ Ｐゴシック"/>
              <a:cs typeface="Arial" panose="020B0604020202020204" pitchFamily="34" charset="0"/>
            </a:endParaRPr>
          </a:p>
          <a:p>
            <a:endParaRPr lang="en-US" sz="1800" b="1" dirty="0">
              <a:latin typeface="Arial" panose="020B0604020202020204" pitchFamily="34" charset="0"/>
              <a:ea typeface="ＭＳ Ｐゴシック"/>
              <a:cs typeface="Arial" panose="020B0604020202020204" pitchFamily="34" charset="0"/>
            </a:endParaRPr>
          </a:p>
          <a:p>
            <a:br>
              <a:rPr lang="en-US" sz="1800" b="1" dirty="0">
                <a:latin typeface="Arial" panose="020B0604020202020204" pitchFamily="34" charset="0"/>
                <a:ea typeface="ＭＳ Ｐゴシック"/>
                <a:cs typeface="Arial" panose="020B0604020202020204" pitchFamily="34" charset="0"/>
              </a:rPr>
            </a:br>
            <a:r>
              <a:rPr lang="en-US" sz="1800" b="1" dirty="0">
                <a:latin typeface="Arial" panose="020B0604020202020204" pitchFamily="34" charset="0"/>
                <a:ea typeface="ＭＳ Ｐゴシック"/>
                <a:cs typeface="Arial" panose="020B0604020202020204" pitchFamily="34" charset="0"/>
              </a:rPr>
              <a:t>Vietnam can create its own image of Vietnamese culture</a:t>
            </a:r>
            <a:br>
              <a:rPr lang="en-US" sz="1800" b="1" dirty="0">
                <a:latin typeface="Arial" panose="020B0604020202020204" pitchFamily="34" charset="0"/>
                <a:ea typeface="ＭＳ Ｐゴシック"/>
                <a:cs typeface="Arial" panose="020B0604020202020204" pitchFamily="34" charset="0"/>
              </a:rPr>
            </a:br>
            <a:br>
              <a:rPr lang="en-US" sz="1800" b="1" dirty="0">
                <a:latin typeface="Arial" panose="020B0604020202020204" pitchFamily="34" charset="0"/>
                <a:ea typeface="ＭＳ Ｐゴシック"/>
                <a:cs typeface="Arial" panose="020B0604020202020204" pitchFamily="34" charset="0"/>
              </a:rPr>
            </a:br>
            <a:r>
              <a:rPr lang="en-US" b="1" dirty="0">
                <a:latin typeface="Arial" panose="020B0604020202020204" pitchFamily="34" charset="0"/>
                <a:ea typeface="ＭＳ Ｐゴシック"/>
                <a:cs typeface="Arial" panose="020B0604020202020204" pitchFamily="34" charset="0"/>
              </a:rPr>
              <a:t>A</a:t>
            </a:r>
            <a:r>
              <a:rPr lang="en-US" sz="1800" b="1" dirty="0">
                <a:latin typeface="Arial" panose="020B0604020202020204" pitchFamily="34" charset="0"/>
                <a:ea typeface="ＭＳ Ｐゴシック"/>
                <a:cs typeface="Arial" panose="020B0604020202020204" pitchFamily="34" charset="0"/>
              </a:rPr>
              <a:t>n accessible digital culture can give people, globally, a more comprehensive understanding of what is Vietnamese culture</a:t>
            </a:r>
            <a:endParaRPr lang="en-US" b="1" dirty="0"/>
          </a:p>
        </p:txBody>
      </p:sp>
    </p:spTree>
    <p:extLst>
      <p:ext uri="{BB962C8B-B14F-4D97-AF65-F5344CB8AC3E}">
        <p14:creationId xmlns:p14="http://schemas.microsoft.com/office/powerpoint/2010/main" val="518396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video game&#10;&#10;Description automatically generated">
            <a:extLst>
              <a:ext uri="{FF2B5EF4-FFF2-40B4-BE49-F238E27FC236}">
                <a16:creationId xmlns:a16="http://schemas.microsoft.com/office/drawing/2014/main" id="{4DE5C61B-C65F-EC2C-77CB-821AE3551EF0}"/>
              </a:ext>
            </a:extLst>
          </p:cNvPr>
          <p:cNvPicPr>
            <a:picLocks noGrp="1" noChangeAspect="1"/>
          </p:cNvPicPr>
          <p:nvPr>
            <p:ph idx="1"/>
          </p:nvPr>
        </p:nvPicPr>
        <p:blipFill>
          <a:blip r:embed="rId2"/>
          <a:stretch>
            <a:fillRect/>
          </a:stretch>
        </p:blipFill>
        <p:spPr>
          <a:xfrm>
            <a:off x="609601" y="383466"/>
            <a:ext cx="10582141" cy="5894137"/>
          </a:xfrm>
        </p:spPr>
      </p:pic>
      <p:sp>
        <p:nvSpPr>
          <p:cNvPr id="3" name="Text Placeholder 2">
            <a:extLst>
              <a:ext uri="{FF2B5EF4-FFF2-40B4-BE49-F238E27FC236}">
                <a16:creationId xmlns:a16="http://schemas.microsoft.com/office/drawing/2014/main" id="{F7DA13F4-7379-3ACF-F07A-884D0363B865}"/>
              </a:ext>
            </a:extLst>
          </p:cNvPr>
          <p:cNvSpPr>
            <a:spLocks noGrp="1"/>
          </p:cNvSpPr>
          <p:nvPr>
            <p:ph type="body" sz="quarter" idx="11"/>
          </p:nvPr>
        </p:nvSpPr>
        <p:spPr/>
        <p:txBody>
          <a:bodyPr/>
          <a:lstStyle/>
          <a:p>
            <a:endParaRPr lang="en-US"/>
          </a:p>
        </p:txBody>
      </p:sp>
      <p:sp>
        <p:nvSpPr>
          <p:cNvPr id="4" name="Content Placeholder 3">
            <a:extLst>
              <a:ext uri="{FF2B5EF4-FFF2-40B4-BE49-F238E27FC236}">
                <a16:creationId xmlns:a16="http://schemas.microsoft.com/office/drawing/2014/main" id="{403CF52D-E5DE-2AD5-6C11-2DCFCC671329}"/>
              </a:ext>
            </a:extLst>
          </p:cNvPr>
          <p:cNvSpPr>
            <a:spLocks noGrp="1"/>
          </p:cNvSpPr>
          <p:nvPr>
            <p:ph idx="14"/>
          </p:nvPr>
        </p:nvSpPr>
        <p:spPr/>
        <p:txBody>
          <a:bodyPr/>
          <a:lstStyle/>
          <a:p>
            <a:endParaRPr lang="en-US" dirty="0"/>
          </a:p>
        </p:txBody>
      </p:sp>
    </p:spTree>
    <p:extLst>
      <p:ext uri="{BB962C8B-B14F-4D97-AF65-F5344CB8AC3E}">
        <p14:creationId xmlns:p14="http://schemas.microsoft.com/office/powerpoint/2010/main" val="4113971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video game&#10;&#10;Description automatically generated">
            <a:extLst>
              <a:ext uri="{FF2B5EF4-FFF2-40B4-BE49-F238E27FC236}">
                <a16:creationId xmlns:a16="http://schemas.microsoft.com/office/drawing/2014/main" id="{F7A798C4-4F42-FAA9-2DF5-0F262FD79A5E}"/>
              </a:ext>
            </a:extLst>
          </p:cNvPr>
          <p:cNvPicPr>
            <a:picLocks noGrp="1" noChangeAspect="1"/>
          </p:cNvPicPr>
          <p:nvPr>
            <p:ph idx="1"/>
          </p:nvPr>
        </p:nvPicPr>
        <p:blipFill>
          <a:blip r:embed="rId2"/>
          <a:stretch>
            <a:fillRect/>
          </a:stretch>
        </p:blipFill>
        <p:spPr>
          <a:xfrm>
            <a:off x="940157" y="365045"/>
            <a:ext cx="10311685" cy="5771436"/>
          </a:xfrm>
        </p:spPr>
      </p:pic>
      <p:sp>
        <p:nvSpPr>
          <p:cNvPr id="3" name="Text Placeholder 2">
            <a:extLst>
              <a:ext uri="{FF2B5EF4-FFF2-40B4-BE49-F238E27FC236}">
                <a16:creationId xmlns:a16="http://schemas.microsoft.com/office/drawing/2014/main" id="{0A5566AB-2A6B-503C-BB4C-18E6407D4B0D}"/>
              </a:ext>
            </a:extLst>
          </p:cNvPr>
          <p:cNvSpPr>
            <a:spLocks noGrp="1"/>
          </p:cNvSpPr>
          <p:nvPr>
            <p:ph type="body" sz="quarter" idx="11"/>
          </p:nvPr>
        </p:nvSpPr>
        <p:spPr/>
        <p:txBody>
          <a:bodyPr/>
          <a:lstStyle/>
          <a:p>
            <a:endParaRPr lang="en-US"/>
          </a:p>
        </p:txBody>
      </p:sp>
      <p:sp>
        <p:nvSpPr>
          <p:cNvPr id="4" name="Content Placeholder 3">
            <a:extLst>
              <a:ext uri="{FF2B5EF4-FFF2-40B4-BE49-F238E27FC236}">
                <a16:creationId xmlns:a16="http://schemas.microsoft.com/office/drawing/2014/main" id="{21D2159B-0DE5-BEA2-B537-CDBFD04B1E84}"/>
              </a:ext>
            </a:extLst>
          </p:cNvPr>
          <p:cNvSpPr>
            <a:spLocks noGrp="1"/>
          </p:cNvSpPr>
          <p:nvPr>
            <p:ph idx="14"/>
          </p:nvPr>
        </p:nvSpPr>
        <p:spPr/>
        <p:txBody>
          <a:bodyPr/>
          <a:lstStyle/>
          <a:p>
            <a:endParaRPr lang="en-US"/>
          </a:p>
        </p:txBody>
      </p:sp>
    </p:spTree>
    <p:extLst>
      <p:ext uri="{BB962C8B-B14F-4D97-AF65-F5344CB8AC3E}">
        <p14:creationId xmlns:p14="http://schemas.microsoft.com/office/powerpoint/2010/main" val="33522887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A69F1-744A-6812-BEFD-024FD0B91A47}"/>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A83B913B-C2AC-F67A-8D9C-3F20EC3D53ED}"/>
              </a:ext>
            </a:extLst>
          </p:cNvPr>
          <p:cNvSpPr>
            <a:spLocks noGrp="1"/>
          </p:cNvSpPr>
          <p:nvPr>
            <p:ph idx="1"/>
          </p:nvPr>
        </p:nvSpPr>
        <p:spPr/>
        <p:txBody>
          <a:bodyPr/>
          <a:lstStyle/>
          <a:p>
            <a:pPr marL="0" marR="0" fontAlgn="base">
              <a:spcBef>
                <a:spcPts val="0"/>
              </a:spcBef>
              <a:spcAft>
                <a:spcPts val="0"/>
              </a:spcAft>
            </a:pPr>
            <a:r>
              <a:rPr lang="en-US" sz="1800" dirty="0">
                <a:effectLst/>
                <a:latin typeface="Times New Roman" panose="02020603050405020304" pitchFamily="18" charset="0"/>
                <a:ea typeface="Times New Roman" panose="02020603050405020304" pitchFamily="18" charset="0"/>
              </a:rPr>
              <a:t>Ethical digitization projects should include consideration of local values, customs and cultures.</a:t>
            </a:r>
            <a:r>
              <a:rPr lang="en-US" sz="1800" b="1" dirty="0">
                <a:effectLst/>
                <a:latin typeface="Times New Roman" panose="02020603050405020304" pitchFamily="18" charset="0"/>
                <a:ea typeface="Times New Roman" panose="02020603050405020304" pitchFamily="18" charset="0"/>
              </a:rPr>
              <a:t> </a:t>
            </a:r>
          </a:p>
          <a:p>
            <a:pPr marL="0" marR="0" fontAlgn="base">
              <a:spcBef>
                <a:spcPts val="0"/>
              </a:spcBef>
              <a:spcAft>
                <a:spcPts val="0"/>
              </a:spcAft>
            </a:pPr>
            <a:endParaRPr lang="en-US" sz="1800" b="1" dirty="0">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effectLst/>
                <a:latin typeface="Times New Roman" panose="02020603050405020304" pitchFamily="18" charset="0"/>
                <a:ea typeface="Times New Roman" panose="02020603050405020304" pitchFamily="18" charset="0"/>
              </a:rPr>
              <a:t>Local ‘stakeholders’, including local communities and museum staff, should be in-charge of decisions about what, when, and how artefacts are digitized and where and how they are presented digitally. </a:t>
            </a:r>
          </a:p>
          <a:p>
            <a:pPr marL="0" marR="0" fontAlgn="base">
              <a:spcBef>
                <a:spcPts val="0"/>
              </a:spcBef>
              <a:spcAft>
                <a:spcPts val="0"/>
              </a:spcAft>
            </a:pPr>
            <a:endParaRPr lang="en-US" sz="1800" dirty="0">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latin typeface="Times New Roman" panose="02020603050405020304" pitchFamily="18" charset="0"/>
                <a:ea typeface="Times New Roman" panose="02020603050405020304" pitchFamily="18" charset="0"/>
              </a:rPr>
              <a:t>I</a:t>
            </a:r>
            <a:r>
              <a:rPr lang="en-US" sz="1800" dirty="0">
                <a:effectLst/>
                <a:latin typeface="Times New Roman" panose="02020603050405020304" pitchFamily="18" charset="0"/>
                <a:ea typeface="Times New Roman" panose="02020603050405020304" pitchFamily="18" charset="0"/>
              </a:rPr>
              <a:t>t is necessary to find sustainable digital solutions that are technically feasible and possible for museum professionals or local communities to maintain long-term. </a:t>
            </a:r>
          </a:p>
          <a:p>
            <a:pPr marL="0" marR="0" fontAlgn="base">
              <a:spcBef>
                <a:spcPts val="0"/>
              </a:spcBef>
              <a:spcAft>
                <a:spcPts val="0"/>
              </a:spcAft>
            </a:pPr>
            <a:endParaRPr lang="en-US" sz="1800" dirty="0">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effectLst/>
                <a:latin typeface="Times New Roman" panose="02020603050405020304" pitchFamily="18" charset="0"/>
                <a:ea typeface="Times New Roman" panose="02020603050405020304" pitchFamily="18" charset="0"/>
              </a:rPr>
              <a:t>This requires an understanding of local technical context, the local cost and maintenance of digital platforms, and amount of financial, technical and skilled human resources.</a:t>
            </a:r>
            <a:r>
              <a:rPr lang="en-US" sz="1800" dirty="0">
                <a:effectLst/>
                <a:latin typeface="Segoe UI" panose="020B0502040204020203" pitchFamily="34" charset="0"/>
                <a:ea typeface="Times New Roman" panose="02020603050405020304" pitchFamily="18" charset="0"/>
                <a:cs typeface="Segoe UI" panose="020B0502040204020203" pitchFamily="34" charset="0"/>
              </a:rPr>
              <a:t>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37F3C3DA-3DF7-0E10-F14E-FBB1D3261515}"/>
              </a:ext>
            </a:extLst>
          </p:cNvPr>
          <p:cNvSpPr>
            <a:spLocks noGrp="1"/>
          </p:cNvSpPr>
          <p:nvPr>
            <p:ph type="sldNum" sz="quarter" idx="12"/>
          </p:nvPr>
        </p:nvSpPr>
        <p:spPr/>
        <p:txBody>
          <a:bodyPr/>
          <a:lstStyle/>
          <a:p>
            <a:fld id="{C01389E6-C847-4AD0-B56D-D205B2EAB1EE}" type="slidenum">
              <a:rPr lang="en-US" smtClean="0"/>
              <a:pPr/>
              <a:t>32</a:t>
            </a:fld>
            <a:endParaRPr lang="en-US" dirty="0"/>
          </a:p>
        </p:txBody>
      </p:sp>
    </p:spTree>
    <p:extLst>
      <p:ext uri="{BB962C8B-B14F-4D97-AF65-F5344CB8AC3E}">
        <p14:creationId xmlns:p14="http://schemas.microsoft.com/office/powerpoint/2010/main" val="40904522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08185-E360-C17C-CAE8-196CDAB165B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E34F1CF-C5A0-8281-6EB5-36CA6C6ADDA0}"/>
              </a:ext>
            </a:extLst>
          </p:cNvPr>
          <p:cNvSpPr>
            <a:spLocks noGrp="1"/>
          </p:cNvSpPr>
          <p:nvPr>
            <p:ph idx="1"/>
          </p:nvPr>
        </p:nvSpPr>
        <p:spPr/>
        <p:txBody>
          <a:bodyPr>
            <a:normAutofit fontScale="92500" lnSpcReduction="10000"/>
          </a:bodyPr>
          <a:lstStyle/>
          <a:p>
            <a:pPr marL="0" marR="0">
              <a:lnSpc>
                <a:spcPct val="107000"/>
              </a:lnSpc>
              <a:spcBef>
                <a:spcPts val="0"/>
              </a:spcBef>
              <a:spcAft>
                <a:spcPts val="80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However, there are limitations regarding long-term sustainability of digitization projects. For example, there are concerns about museum professionals being able to maintain and update digitized content amid lack of technical resources, financial resources and skilled human resources. There are also concerns about the longevity of digital platforms and loss of cultural nuances that might occur if the digital representations are not regularly reviewed and updated. There is also a need to incorporate ongoing feedback from museum professionals, universities and audiences to help refine and improve digitization projects and to ensure they remain relevant and effective long-term.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This digitization project has helped to increase online interactivity and include more digital experiences for in-person visits. </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his project has also helped communities in rural areas of Vietnam to virtually visit museum collections and see a ‘digital’ view of their own cultural heritage. There is now a steady increase in visitors to the VWM and VNMFA’s online content and physical spaces, according to data from these two museums. Other digitization projects are being carried out across Vietnam by museums, government, private companies and universities, which is helping to broaden the representation of Vietnamese culture. Younger generations are now much more inclined to visit museums and engage with the digital content while international audiences are more able to access Vietnamese paintings, sculpture and antiques remotely.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60809BA9-4508-06CD-0812-E26AE49609D0}"/>
              </a:ext>
            </a:extLst>
          </p:cNvPr>
          <p:cNvSpPr>
            <a:spLocks noGrp="1"/>
          </p:cNvSpPr>
          <p:nvPr>
            <p:ph type="sldNum" sz="quarter" idx="12"/>
          </p:nvPr>
        </p:nvSpPr>
        <p:spPr/>
        <p:txBody>
          <a:bodyPr/>
          <a:lstStyle/>
          <a:p>
            <a:fld id="{C01389E6-C847-4AD0-B56D-D205B2EAB1EE}" type="slidenum">
              <a:rPr lang="en-US" smtClean="0"/>
              <a:pPr/>
              <a:t>33</a:t>
            </a:fld>
            <a:endParaRPr lang="en-US" dirty="0"/>
          </a:p>
        </p:txBody>
      </p:sp>
    </p:spTree>
    <p:extLst>
      <p:ext uri="{BB962C8B-B14F-4D97-AF65-F5344CB8AC3E}">
        <p14:creationId xmlns:p14="http://schemas.microsoft.com/office/powerpoint/2010/main" val="34699992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C36D8-E32B-D051-9CB8-1E0A596DCD54}"/>
              </a:ext>
            </a:extLst>
          </p:cNvPr>
          <p:cNvSpPr>
            <a:spLocks noGrp="1"/>
          </p:cNvSpPr>
          <p:nvPr>
            <p:ph type="title"/>
          </p:nvPr>
        </p:nvSpPr>
        <p:spPr>
          <a:xfrm>
            <a:off x="975360" y="1823718"/>
            <a:ext cx="10241280" cy="3394596"/>
          </a:xfrm>
        </p:spPr>
        <p:txBody>
          <a:bodyPr/>
          <a:lstStyle/>
          <a:p>
            <a:r>
              <a:rPr lang="en-US" dirty="0"/>
              <a:t>Thank you!</a:t>
            </a:r>
            <a:br>
              <a:rPr lang="en-US" dirty="0"/>
            </a:br>
            <a:br>
              <a:rPr lang="en-US" dirty="0"/>
            </a:br>
            <a:r>
              <a:rPr lang="en-US" dirty="0"/>
              <a:t>Any questions?</a:t>
            </a:r>
            <a:br>
              <a:rPr lang="en-US" dirty="0"/>
            </a:br>
            <a:br>
              <a:rPr lang="en-US" dirty="0"/>
            </a:br>
            <a:br>
              <a:rPr lang="en-US" dirty="0"/>
            </a:br>
            <a:r>
              <a:rPr lang="en-US" dirty="0"/>
              <a:t>emmaduester@sjtu.edu.cn</a:t>
            </a:r>
          </a:p>
        </p:txBody>
      </p:sp>
      <p:pic>
        <p:nvPicPr>
          <p:cNvPr id="4098" name="Picture 2" descr="Digitization And Culture In Vietnam de Emma Duester - Livro - WOOK">
            <a:extLst>
              <a:ext uri="{FF2B5EF4-FFF2-40B4-BE49-F238E27FC236}">
                <a16:creationId xmlns:a16="http://schemas.microsoft.com/office/drawing/2014/main" id="{FA60F125-6329-D503-B89F-C4C33E022C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8428" y="0"/>
            <a:ext cx="2543572" cy="4080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953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577621" y="1983070"/>
            <a:ext cx="5575888" cy="4156012"/>
          </a:xfrm>
          <a:prstGeom prst="rect">
            <a:avLst/>
          </a:prstGeom>
          <a:noFill/>
          <a:ln>
            <a:noFill/>
          </a:ln>
        </p:spPr>
        <p:txBody>
          <a:bodyPr vert="horz" wrap="square" lIns="91428" tIns="45714" rIns="91428" bIns="45714" numCol="1" rtlCol="0" anchor="t" anchorCtr="0" compatLnSpc="1">
            <a:prstTxWarp prst="textNoShape">
              <a:avLst/>
            </a:prstTxWarp>
            <a:normAutofit/>
          </a:bodyPr>
          <a:lstStyle/>
          <a:p>
            <a:pPr defTabSz="609524">
              <a:lnSpc>
                <a:spcPct val="150000"/>
              </a:lnSpc>
              <a:spcBef>
                <a:spcPct val="20000"/>
              </a:spcBef>
            </a:pPr>
            <a:r>
              <a:rPr lang="en-US" dirty="0">
                <a:solidFill>
                  <a:schemeClr val="bg1"/>
                </a:solidFill>
                <a:latin typeface="Calibri"/>
                <a:ea typeface="ＭＳ Ｐゴシック"/>
              </a:rPr>
              <a:t>Project carried out in Vietnam, 2020-2023</a:t>
            </a:r>
          </a:p>
          <a:p>
            <a:pPr defTabSz="609524">
              <a:lnSpc>
                <a:spcPct val="150000"/>
              </a:lnSpc>
              <a:spcBef>
                <a:spcPct val="20000"/>
              </a:spcBef>
            </a:pPr>
            <a:endParaRPr lang="en-US" dirty="0">
              <a:solidFill>
                <a:schemeClr val="bg1"/>
              </a:solidFill>
              <a:latin typeface="Calibri"/>
              <a:ea typeface="ＭＳ Ｐゴシック"/>
            </a:endParaRPr>
          </a:p>
          <a:p>
            <a:pPr defTabSz="609524">
              <a:lnSpc>
                <a:spcPct val="150000"/>
              </a:lnSpc>
              <a:spcBef>
                <a:spcPct val="20000"/>
              </a:spcBef>
            </a:pPr>
            <a:r>
              <a:rPr lang="en-US" dirty="0">
                <a:solidFill>
                  <a:schemeClr val="bg1"/>
                </a:solidFill>
                <a:latin typeface="Calibri"/>
                <a:ea typeface="ＭＳ Ｐゴシック"/>
              </a:rPr>
              <a:t>At RMIT University Vietnam</a:t>
            </a:r>
          </a:p>
          <a:p>
            <a:pPr defTabSz="609524">
              <a:lnSpc>
                <a:spcPct val="150000"/>
              </a:lnSpc>
              <a:spcBef>
                <a:spcPct val="20000"/>
              </a:spcBef>
            </a:pPr>
            <a:endParaRPr lang="en-US" dirty="0">
              <a:solidFill>
                <a:schemeClr val="bg1"/>
              </a:solidFill>
              <a:latin typeface="Calibri"/>
              <a:ea typeface="ＭＳ Ｐゴシック"/>
            </a:endParaRPr>
          </a:p>
          <a:p>
            <a:pPr defTabSz="609524">
              <a:lnSpc>
                <a:spcPct val="150000"/>
              </a:lnSpc>
              <a:spcBef>
                <a:spcPct val="20000"/>
              </a:spcBef>
            </a:pPr>
            <a:r>
              <a:rPr lang="en-US" dirty="0">
                <a:solidFill>
                  <a:schemeClr val="bg1"/>
                </a:solidFill>
                <a:latin typeface="Calibri"/>
                <a:ea typeface="ＭＳ Ｐゴシック"/>
              </a:rPr>
              <a:t>‘</a:t>
            </a:r>
            <a:r>
              <a:rPr lang="en-US" b="1" dirty="0">
                <a:solidFill>
                  <a:schemeClr val="bg1"/>
                </a:solidFill>
                <a:latin typeface="Calibri"/>
                <a:ea typeface="ＭＳ Ｐゴシック"/>
              </a:rPr>
              <a:t>Futureproofing Museums: The Digitization of Art and Culture in Vietnam</a:t>
            </a:r>
            <a:r>
              <a:rPr lang="en-US" dirty="0">
                <a:solidFill>
                  <a:schemeClr val="bg1"/>
                </a:solidFill>
                <a:latin typeface="Calibri"/>
                <a:ea typeface="ＭＳ Ｐゴシック"/>
              </a:rPr>
              <a:t>’  </a:t>
            </a:r>
          </a:p>
          <a:p>
            <a:pPr defTabSz="609524">
              <a:lnSpc>
                <a:spcPct val="150000"/>
              </a:lnSpc>
              <a:spcBef>
                <a:spcPct val="20000"/>
              </a:spcBef>
            </a:pPr>
            <a:endParaRPr lang="en-US" dirty="0">
              <a:solidFill>
                <a:schemeClr val="bg1"/>
              </a:solidFill>
              <a:latin typeface="Calibri"/>
              <a:ea typeface="ＭＳ Ｐゴシック"/>
            </a:endParaRPr>
          </a:p>
        </p:txBody>
      </p:sp>
      <p:sp>
        <p:nvSpPr>
          <p:cNvPr id="15" name="Title 1">
            <a:extLst>
              <a:ext uri="{FF2B5EF4-FFF2-40B4-BE49-F238E27FC236}">
                <a16:creationId xmlns:a16="http://schemas.microsoft.com/office/drawing/2014/main" id="{35A0241E-5DAB-374A-9DA0-3B0D7607BCA5}"/>
              </a:ext>
            </a:extLst>
          </p:cNvPr>
          <p:cNvSpPr>
            <a:spLocks noGrp="1"/>
          </p:cNvSpPr>
          <p:nvPr>
            <p:ph type="body" sz="quarter" idx="11"/>
          </p:nvPr>
        </p:nvSpPr>
        <p:spPr>
          <a:xfrm>
            <a:off x="1593012" y="0"/>
            <a:ext cx="5020532" cy="1069511"/>
          </a:xfrm>
        </p:spPr>
        <p:txBody>
          <a:bodyPr vert="horz" wrap="square" lIns="91428" tIns="45714" rIns="91428" bIns="45714" numCol="1" rtlCol="0" anchor="t" anchorCtr="0" compatLnSpc="1">
            <a:prstTxWarp prst="textNoShape">
              <a:avLst/>
            </a:prstTxWarp>
            <a:normAutofit/>
          </a:bodyPr>
          <a:lstStyle/>
          <a:p>
            <a:pPr marL="0" indent="0">
              <a:lnSpc>
                <a:spcPct val="90000"/>
              </a:lnSpc>
              <a:buNone/>
            </a:pPr>
            <a:r>
              <a:rPr lang="en-US" sz="3450" b="1" dirty="0">
                <a:latin typeface="Arial"/>
                <a:ea typeface="ＭＳ Ｐゴシック"/>
                <a:cs typeface="Arial"/>
              </a:rPr>
              <a:t>Introduction to </a:t>
            </a:r>
            <a:br>
              <a:rPr lang="en-US" sz="3450" dirty="0">
                <a:ea typeface="ＭＳ Ｐゴシック"/>
              </a:rPr>
            </a:br>
            <a:r>
              <a:rPr lang="en-US" sz="3450" b="1" dirty="0">
                <a:latin typeface="Arial"/>
                <a:ea typeface="ＭＳ Ｐゴシック"/>
                <a:cs typeface="Arial"/>
              </a:rPr>
              <a:t>the project</a:t>
            </a:r>
          </a:p>
        </p:txBody>
      </p:sp>
      <p:sp>
        <p:nvSpPr>
          <p:cNvPr id="4" name="Content Placeholder 2">
            <a:extLst>
              <a:ext uri="{FF2B5EF4-FFF2-40B4-BE49-F238E27FC236}">
                <a16:creationId xmlns:a16="http://schemas.microsoft.com/office/drawing/2014/main" id="{ABBBCBF0-E785-D7BF-9827-BACA51432ADB}"/>
              </a:ext>
            </a:extLst>
          </p:cNvPr>
          <p:cNvSpPr txBox="1">
            <a:spLocks/>
          </p:cNvSpPr>
          <p:nvPr/>
        </p:nvSpPr>
        <p:spPr bwMode="auto">
          <a:xfrm>
            <a:off x="7576955" y="770719"/>
            <a:ext cx="5014883" cy="4160042"/>
          </a:xfrm>
          <a:prstGeom prst="rect">
            <a:avLst/>
          </a:prstGeom>
          <a:noFill/>
          <a:ln>
            <a:noFill/>
          </a:ln>
        </p:spPr>
        <p:txBody>
          <a:bodyPr vert="horz" wrap="square" lIns="91428" tIns="45714" rIns="91428" bIns="45714" numCol="1" anchor="t" anchorCtr="0" compatLnSpc="1">
            <a:prstTxWarp prst="textNoShape">
              <a:avLst/>
            </a:prstTxWarp>
            <a:noAutofit/>
          </a:bodyPr>
          <a:lstStyle>
            <a:lvl1pPr marL="0" indent="0" algn="l" defTabSz="609585" rtl="0" eaLnBrk="1" fontAlgn="base" hangingPunct="1">
              <a:spcBef>
                <a:spcPct val="20000"/>
              </a:spcBef>
              <a:spcAft>
                <a:spcPct val="0"/>
              </a:spcAft>
              <a:buFont typeface="Arial" charset="0"/>
              <a:buNone/>
              <a:defRPr sz="2933" b="0" kern="1200">
                <a:solidFill>
                  <a:srgbClr val="222160"/>
                </a:solidFill>
                <a:uFillTx/>
                <a:latin typeface="Arial"/>
                <a:ea typeface="ＭＳ Ｐゴシック" charset="0"/>
                <a:cs typeface="Arial"/>
              </a:defRPr>
            </a:lvl1pPr>
            <a:lvl2pPr marL="609585" indent="0" algn="ctr" defTabSz="609585" rtl="0" eaLnBrk="1" fontAlgn="base" hangingPunct="1">
              <a:spcBef>
                <a:spcPct val="20000"/>
              </a:spcBef>
              <a:spcAft>
                <a:spcPts val="800"/>
              </a:spcAft>
              <a:buFont typeface="Arial" charset="0"/>
              <a:buNone/>
              <a:defRPr kern="1200">
                <a:solidFill>
                  <a:schemeClr val="tx1">
                    <a:tint val="75000"/>
                  </a:schemeClr>
                </a:solidFill>
                <a:uFillTx/>
                <a:latin typeface="Arial"/>
                <a:ea typeface="ＭＳ Ｐゴシック" charset="0"/>
                <a:cs typeface="Arial"/>
              </a:defRPr>
            </a:lvl2pPr>
            <a:lvl3pPr marL="1219170" indent="0" algn="ctr" defTabSz="609585" rtl="0" eaLnBrk="1" fontAlgn="base" hangingPunct="1">
              <a:lnSpc>
                <a:spcPct val="110000"/>
              </a:lnSpc>
              <a:spcBef>
                <a:spcPct val="20000"/>
              </a:spcBef>
              <a:spcAft>
                <a:spcPct val="0"/>
              </a:spcAft>
              <a:buFont typeface="Arial" charset="0"/>
              <a:buNone/>
              <a:defRPr sz="1600" kern="1200">
                <a:solidFill>
                  <a:schemeClr val="tx1">
                    <a:tint val="75000"/>
                  </a:schemeClr>
                </a:solidFill>
                <a:uFillTx/>
                <a:latin typeface="Arial"/>
                <a:ea typeface="ＭＳ Ｐゴシック" charset="0"/>
                <a:cs typeface="Arial"/>
              </a:defRPr>
            </a:lvl3pPr>
            <a:lvl4pPr marL="1828754" indent="0" algn="ctr" defTabSz="609585" rtl="0" eaLnBrk="1" fontAlgn="base" hangingPunct="1">
              <a:lnSpc>
                <a:spcPct val="110000"/>
              </a:lnSpc>
              <a:spcBef>
                <a:spcPct val="20000"/>
              </a:spcBef>
              <a:spcAft>
                <a:spcPts val="1067"/>
              </a:spcAft>
              <a:buClr>
                <a:schemeClr val="tx2"/>
              </a:buClr>
              <a:buFont typeface="Wingdings" pitchFamily="2" charset="2"/>
              <a:buNone/>
              <a:defRPr sz="1600" kern="1200">
                <a:solidFill>
                  <a:schemeClr val="tx1">
                    <a:tint val="75000"/>
                  </a:schemeClr>
                </a:solidFill>
                <a:uFillTx/>
                <a:latin typeface="Arial"/>
                <a:ea typeface="ＭＳ Ｐゴシック" charset="0"/>
                <a:cs typeface="Arial"/>
              </a:defRPr>
            </a:lvl4pPr>
            <a:lvl5pPr marL="2438339" indent="0" algn="ctr" defTabSz="609585" rtl="0" eaLnBrk="1" fontAlgn="base" hangingPunct="1">
              <a:spcBef>
                <a:spcPct val="20000"/>
              </a:spcBef>
              <a:spcAft>
                <a:spcPct val="0"/>
              </a:spcAft>
              <a:buFont typeface="Arial" charset="0"/>
              <a:buNone/>
              <a:defRPr kern="1200">
                <a:solidFill>
                  <a:schemeClr val="tx1">
                    <a:tint val="75000"/>
                  </a:schemeClr>
                </a:solidFill>
                <a:uFillTx/>
                <a:latin typeface="Arial"/>
                <a:ea typeface="ＭＳ Ｐゴシック" charset="0"/>
                <a:cs typeface="Arial"/>
              </a:defRPr>
            </a:lvl5pPr>
            <a:lvl6pPr marL="3047924" indent="0" algn="ctr" defTabSz="609585" rtl="0" eaLnBrk="1" latinLnBrk="0" hangingPunct="1">
              <a:spcBef>
                <a:spcPct val="20000"/>
              </a:spcBef>
              <a:buFont typeface="Arial"/>
              <a:buNone/>
              <a:defRPr sz="2667" kern="1200">
                <a:solidFill>
                  <a:schemeClr val="tx1">
                    <a:tint val="75000"/>
                  </a:schemeClr>
                </a:solidFill>
                <a:uFillTx/>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uFillTx/>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uFillTx/>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uFillTx/>
                <a:latin typeface="+mn-lt"/>
                <a:ea typeface="+mn-ea"/>
                <a:cs typeface="+mn-cs"/>
              </a:defRPr>
            </a:lvl9pPr>
          </a:lstStyle>
          <a:p>
            <a:pPr marL="10794">
              <a:lnSpc>
                <a:spcPct val="90000"/>
              </a:lnSpc>
              <a:buClr>
                <a:schemeClr val="tx2"/>
              </a:buClr>
            </a:pPr>
            <a:r>
              <a:rPr lang="en-US" sz="1800" b="1" dirty="0">
                <a:solidFill>
                  <a:srgbClr val="002060"/>
                </a:solidFill>
                <a:latin typeface="Calibri"/>
                <a:ea typeface="ＭＳ Ｐゴシック"/>
              </a:rPr>
              <a:t>Project Team:</a:t>
            </a:r>
            <a:endParaRPr lang="en-US" sz="1800" b="1" dirty="0">
              <a:latin typeface="Calibri"/>
              <a:ea typeface="ＭＳ Ｐゴシック"/>
            </a:endParaRPr>
          </a:p>
          <a:p>
            <a:pPr marL="185401" indent="-174608">
              <a:lnSpc>
                <a:spcPct val="90000"/>
              </a:lnSpc>
              <a:buFont typeface="Wingdings,Sans-Serif" pitchFamily="2" charset="2"/>
              <a:buChar char="§"/>
            </a:pPr>
            <a:r>
              <a:rPr lang="en-US" sz="1800" dirty="0" err="1">
                <a:solidFill>
                  <a:srgbClr val="002060"/>
                </a:solidFill>
                <a:latin typeface="Calibri"/>
                <a:ea typeface="ＭＳ Ｐゴシック"/>
              </a:rPr>
              <a:t>Ms</a:t>
            </a:r>
            <a:r>
              <a:rPr lang="en-US" sz="1800" dirty="0">
                <a:solidFill>
                  <a:srgbClr val="002060"/>
                </a:solidFill>
                <a:latin typeface="Calibri"/>
                <a:ea typeface="ＭＳ Ｐゴシック"/>
              </a:rPr>
              <a:t> Michal Teague (Design, Vietnam)</a:t>
            </a:r>
            <a:endParaRPr lang="en-US" sz="1800" dirty="0">
              <a:latin typeface="Calibri"/>
              <a:ea typeface="ＭＳ Ｐゴシック"/>
            </a:endParaRPr>
          </a:p>
          <a:p>
            <a:pPr marL="185401" indent="-174608">
              <a:lnSpc>
                <a:spcPct val="90000"/>
              </a:lnSpc>
              <a:buFont typeface="Wingdings,Sans-Serif" pitchFamily="2" charset="2"/>
              <a:buChar char="§"/>
            </a:pPr>
            <a:r>
              <a:rPr lang="en-US" sz="1800" dirty="0">
                <a:solidFill>
                  <a:srgbClr val="002060"/>
                </a:solidFill>
                <a:latin typeface="Calibri"/>
                <a:ea typeface="ＭＳ Ｐゴシック"/>
              </a:rPr>
              <a:t>Dr Jonathan </a:t>
            </a:r>
            <a:r>
              <a:rPr lang="en-US" sz="1800" dirty="0" err="1">
                <a:solidFill>
                  <a:srgbClr val="002060"/>
                </a:solidFill>
                <a:latin typeface="Calibri"/>
                <a:ea typeface="ＭＳ Ｐゴシック"/>
              </a:rPr>
              <a:t>Crellin</a:t>
            </a:r>
            <a:r>
              <a:rPr lang="en-US" sz="1800" dirty="0">
                <a:solidFill>
                  <a:srgbClr val="002060"/>
                </a:solidFill>
                <a:latin typeface="Calibri"/>
                <a:ea typeface="ＭＳ Ｐゴシック"/>
              </a:rPr>
              <a:t> (Technology, Vietnam)</a:t>
            </a:r>
            <a:endParaRPr lang="en-US" sz="1800" dirty="0">
              <a:latin typeface="Calibri"/>
              <a:ea typeface="ＭＳ Ｐゴシック"/>
            </a:endParaRPr>
          </a:p>
          <a:p>
            <a:pPr marL="185401" indent="-174608">
              <a:lnSpc>
                <a:spcPct val="90000"/>
              </a:lnSpc>
              <a:buFont typeface="Wingdings,Sans-Serif" pitchFamily="2" charset="2"/>
              <a:buChar char="§"/>
            </a:pPr>
            <a:r>
              <a:rPr lang="en-US" sz="1800" dirty="0" err="1">
                <a:solidFill>
                  <a:srgbClr val="002060"/>
                </a:solidFill>
                <a:latin typeface="Calibri"/>
                <a:ea typeface="ＭＳ Ｐゴシック"/>
              </a:rPr>
              <a:t>Mr</a:t>
            </a:r>
            <a:r>
              <a:rPr lang="en-US" sz="1800" dirty="0">
                <a:solidFill>
                  <a:srgbClr val="002060"/>
                </a:solidFill>
                <a:latin typeface="Calibri"/>
                <a:ea typeface="ＭＳ Ｐゴシック"/>
              </a:rPr>
              <a:t> Ondris Pui (Design, Vietnam)</a:t>
            </a:r>
            <a:endParaRPr lang="en-US" sz="1800" dirty="0">
              <a:latin typeface="Calibri"/>
              <a:ea typeface="ＭＳ Ｐゴシック"/>
            </a:endParaRPr>
          </a:p>
          <a:p>
            <a:pPr marL="185401" indent="-174608">
              <a:lnSpc>
                <a:spcPct val="90000"/>
              </a:lnSpc>
              <a:buFont typeface="Wingdings,Sans-Serif" pitchFamily="2" charset="2"/>
              <a:buChar char="§"/>
            </a:pPr>
            <a:r>
              <a:rPr lang="en-US" sz="1800" dirty="0">
                <a:solidFill>
                  <a:srgbClr val="002060"/>
                </a:solidFill>
                <a:latin typeface="Calibri"/>
                <a:ea typeface="ＭＳ Ｐゴシック"/>
              </a:rPr>
              <a:t>Dr Tammy Hulbert (Curation, Melbourne)</a:t>
            </a:r>
          </a:p>
          <a:p>
            <a:pPr marL="185401" indent="-174608">
              <a:lnSpc>
                <a:spcPct val="90000"/>
              </a:lnSpc>
              <a:buFont typeface="Wingdings,Sans-Serif" pitchFamily="2" charset="2"/>
              <a:buChar char="§"/>
            </a:pPr>
            <a:endParaRPr lang="en-US" sz="1800" dirty="0">
              <a:latin typeface="Calibri"/>
              <a:ea typeface="ＭＳ Ｐゴシック"/>
            </a:endParaRPr>
          </a:p>
          <a:p>
            <a:pPr marL="185401" indent="-174608">
              <a:lnSpc>
                <a:spcPct val="90000"/>
              </a:lnSpc>
              <a:buFont typeface="Wingdings,Sans-Serif" pitchFamily="2" charset="2"/>
              <a:buChar char="§"/>
            </a:pPr>
            <a:r>
              <a:rPr lang="en-US" sz="1800" dirty="0" err="1">
                <a:solidFill>
                  <a:srgbClr val="002060"/>
                </a:solidFill>
                <a:latin typeface="Calibri"/>
                <a:ea typeface="ＭＳ Ｐゴシック"/>
              </a:rPr>
              <a:t>Ms</a:t>
            </a:r>
            <a:r>
              <a:rPr lang="en-US" sz="1800" dirty="0">
                <a:solidFill>
                  <a:srgbClr val="002060"/>
                </a:solidFill>
                <a:latin typeface="Calibri"/>
                <a:ea typeface="ＭＳ Ｐゴシック"/>
              </a:rPr>
              <a:t> Thoa Tran (Research Assistant)</a:t>
            </a:r>
            <a:endParaRPr lang="en-US" sz="1800" dirty="0">
              <a:latin typeface="Calibri"/>
            </a:endParaRPr>
          </a:p>
          <a:p>
            <a:pPr marL="185401" indent="-174608">
              <a:lnSpc>
                <a:spcPct val="90000"/>
              </a:lnSpc>
              <a:buClr>
                <a:schemeClr val="tx2"/>
              </a:buClr>
              <a:buFont typeface="Wingdings" pitchFamily="2" charset="2"/>
              <a:buChar char="§"/>
            </a:pPr>
            <a:r>
              <a:rPr lang="en-US" sz="1800" dirty="0" err="1">
                <a:solidFill>
                  <a:srgbClr val="002060"/>
                </a:solidFill>
                <a:latin typeface="Calibri"/>
              </a:rPr>
              <a:t>Ms</a:t>
            </a:r>
            <a:r>
              <a:rPr lang="en-US" sz="1800" dirty="0">
                <a:solidFill>
                  <a:srgbClr val="002060"/>
                </a:solidFill>
                <a:latin typeface="Calibri"/>
              </a:rPr>
              <a:t> Le Minh Phuong (Research Assistant)</a:t>
            </a:r>
          </a:p>
          <a:p>
            <a:pPr marL="185401" indent="-174608">
              <a:lnSpc>
                <a:spcPct val="90000"/>
              </a:lnSpc>
              <a:buClr>
                <a:schemeClr val="tx2"/>
              </a:buClr>
              <a:buFont typeface="Wingdings" pitchFamily="2" charset="2"/>
              <a:buChar char="§"/>
            </a:pPr>
            <a:endParaRPr lang="en-US" sz="1800" dirty="0">
              <a:solidFill>
                <a:srgbClr val="002060"/>
              </a:solidFill>
              <a:latin typeface="Calibri"/>
            </a:endParaRPr>
          </a:p>
          <a:p>
            <a:pPr marL="185401" indent="-174608">
              <a:lnSpc>
                <a:spcPct val="90000"/>
              </a:lnSpc>
              <a:buClr>
                <a:schemeClr val="tx2"/>
              </a:buClr>
              <a:buFont typeface="Wingdings" pitchFamily="2" charset="2"/>
              <a:buChar char="§"/>
            </a:pPr>
            <a:endParaRPr lang="en-US" sz="1800" dirty="0">
              <a:solidFill>
                <a:srgbClr val="002060"/>
              </a:solidFill>
              <a:latin typeface="Calibri"/>
            </a:endParaRPr>
          </a:p>
          <a:p>
            <a:pPr>
              <a:buClr>
                <a:schemeClr val="tx2"/>
              </a:buClr>
            </a:pPr>
            <a:r>
              <a:rPr lang="en-US" sz="1800" b="1" dirty="0">
                <a:solidFill>
                  <a:srgbClr val="002060"/>
                </a:solidFill>
                <a:latin typeface="Calibri"/>
                <a:ea typeface="ＭＳ Ｐゴシック"/>
              </a:rPr>
              <a:t>External Museum Partners:</a:t>
            </a:r>
          </a:p>
          <a:p>
            <a:pPr marL="285721" indent="-285721">
              <a:buClr>
                <a:schemeClr val="tx2"/>
              </a:buClr>
              <a:buFont typeface="Arial" pitchFamily="2" charset="2"/>
              <a:buChar char="•"/>
            </a:pPr>
            <a:endParaRPr lang="en-US" sz="1800" dirty="0">
              <a:solidFill>
                <a:srgbClr val="002060"/>
              </a:solidFill>
              <a:latin typeface="Calibri"/>
            </a:endParaRPr>
          </a:p>
          <a:p>
            <a:pPr marL="285721" indent="-285721">
              <a:buClr>
                <a:schemeClr val="tx2"/>
              </a:buClr>
              <a:buFont typeface="Arial" pitchFamily="2" charset="2"/>
              <a:buChar char="•"/>
            </a:pPr>
            <a:r>
              <a:rPr lang="en-US" sz="1800" dirty="0">
                <a:solidFill>
                  <a:srgbClr val="002060"/>
                </a:solidFill>
                <a:latin typeface="Calibri"/>
                <a:ea typeface="ＭＳ Ｐゴシック"/>
              </a:rPr>
              <a:t>Vietnamese Women’s Museum</a:t>
            </a:r>
          </a:p>
          <a:p>
            <a:pPr marL="285721" indent="-285721">
              <a:buClr>
                <a:schemeClr val="tx2"/>
              </a:buClr>
              <a:buFont typeface="Arial" pitchFamily="2" charset="2"/>
              <a:buChar char="•"/>
            </a:pPr>
            <a:r>
              <a:rPr lang="en-US" sz="1800" dirty="0">
                <a:solidFill>
                  <a:srgbClr val="002060"/>
                </a:solidFill>
                <a:latin typeface="Calibri"/>
                <a:ea typeface="ＭＳ Ｐゴシック"/>
              </a:rPr>
              <a:t>Vietnam National Museum of History</a:t>
            </a:r>
          </a:p>
          <a:p>
            <a:pPr marL="285721" indent="-285721">
              <a:buClr>
                <a:schemeClr val="tx2"/>
              </a:buClr>
              <a:buFont typeface="Arial" pitchFamily="2" charset="2"/>
              <a:buChar char="•"/>
            </a:pPr>
            <a:r>
              <a:rPr lang="en-US" sz="1800" dirty="0">
                <a:solidFill>
                  <a:srgbClr val="002060"/>
                </a:solidFill>
                <a:latin typeface="Calibri"/>
                <a:ea typeface="ＭＳ Ｐゴシック"/>
              </a:rPr>
              <a:t>Vietnam National Museum of Fine Arts</a:t>
            </a:r>
          </a:p>
          <a:p>
            <a:pPr marL="185401" indent="-174608">
              <a:lnSpc>
                <a:spcPct val="90000"/>
              </a:lnSpc>
              <a:buClr>
                <a:schemeClr val="tx2"/>
              </a:buClr>
              <a:buFont typeface="Wingdings" pitchFamily="2" charset="2"/>
              <a:buChar char="§"/>
            </a:pPr>
            <a:endParaRPr lang="en-US" sz="1800" dirty="0">
              <a:solidFill>
                <a:srgbClr val="002060"/>
              </a:solidFill>
              <a:latin typeface="Calibri"/>
            </a:endParaRPr>
          </a:p>
          <a:p>
            <a:pPr marL="185401" indent="-174608">
              <a:lnSpc>
                <a:spcPct val="90000"/>
              </a:lnSpc>
              <a:buClr>
                <a:schemeClr val="tx2"/>
              </a:buClr>
              <a:buFont typeface="Wingdings" pitchFamily="2" charset="2"/>
              <a:buChar char="§"/>
            </a:pPr>
            <a:endParaRPr lang="en-US" sz="1800" dirty="0">
              <a:solidFill>
                <a:srgbClr val="002060"/>
              </a:solidFill>
              <a:latin typeface="Calibri"/>
              <a:ea typeface="ＭＳ Ｐゴシック"/>
            </a:endParaRPr>
          </a:p>
          <a:p>
            <a:pPr marL="185401" indent="-174608">
              <a:lnSpc>
                <a:spcPct val="90000"/>
              </a:lnSpc>
              <a:buClr>
                <a:schemeClr val="tx2"/>
              </a:buClr>
              <a:buFont typeface="Wingdings" pitchFamily="2" charset="2"/>
              <a:buChar char="§"/>
            </a:pPr>
            <a:endParaRPr lang="en-US" sz="1800" dirty="0">
              <a:solidFill>
                <a:srgbClr val="000000"/>
              </a:solidFill>
              <a:latin typeface="Calibri"/>
            </a:endParaRPr>
          </a:p>
        </p:txBody>
      </p:sp>
    </p:spTree>
    <p:extLst>
      <p:ext uri="{BB962C8B-B14F-4D97-AF65-F5344CB8AC3E}">
        <p14:creationId xmlns:p14="http://schemas.microsoft.com/office/powerpoint/2010/main" val="3913296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B3998-525D-034C-9789-E2AF28429334}"/>
              </a:ext>
            </a:extLst>
          </p:cNvPr>
          <p:cNvSpPr>
            <a:spLocks noGrp="1"/>
          </p:cNvSpPr>
          <p:nvPr>
            <p:ph type="title"/>
          </p:nvPr>
        </p:nvSpPr>
        <p:spPr>
          <a:xfrm>
            <a:off x="2816164" y="-308356"/>
            <a:ext cx="5606619" cy="765819"/>
          </a:xfrm>
        </p:spPr>
        <p:txBody>
          <a:bodyPr>
            <a:normAutofit/>
          </a:bodyPr>
          <a:lstStyle/>
          <a:p>
            <a:r>
              <a:rPr lang="x-none" dirty="0">
                <a:solidFill>
                  <a:srgbClr val="FF0000"/>
                </a:solidFill>
                <a:ea typeface="ＭＳ Ｐゴシック"/>
              </a:rPr>
              <a:t>Methodology</a:t>
            </a:r>
            <a:endParaRPr lang="en-US" dirty="0">
              <a:solidFill>
                <a:srgbClr val="FF0000"/>
              </a:solidFill>
              <a:ea typeface="ＭＳ Ｐゴシック"/>
            </a:endParaRPr>
          </a:p>
        </p:txBody>
      </p:sp>
      <p:sp>
        <p:nvSpPr>
          <p:cNvPr id="3" name="Content Placeholder 2">
            <a:extLst>
              <a:ext uri="{FF2B5EF4-FFF2-40B4-BE49-F238E27FC236}">
                <a16:creationId xmlns:a16="http://schemas.microsoft.com/office/drawing/2014/main" id="{CBAA2075-335B-BB41-803E-ED095B73D90B}"/>
              </a:ext>
            </a:extLst>
          </p:cNvPr>
          <p:cNvSpPr>
            <a:spLocks noGrp="1"/>
          </p:cNvSpPr>
          <p:nvPr>
            <p:ph idx="1"/>
          </p:nvPr>
        </p:nvSpPr>
        <p:spPr>
          <a:xfrm>
            <a:off x="2954480" y="1380818"/>
            <a:ext cx="8850442" cy="4829128"/>
          </a:xfrm>
        </p:spPr>
        <p:txBody>
          <a:bodyPr vert="horz" wrap="square" lIns="91428" tIns="45714" rIns="91428" bIns="45714" numCol="1" rtlCol="0" anchor="ctr" anchorCtr="0" compatLnSpc="1">
            <a:prstTxWarp prst="textNoShape">
              <a:avLst/>
            </a:prstTxWarp>
            <a:noAutofit/>
          </a:bodyPr>
          <a:lstStyle/>
          <a:p>
            <a:pPr marL="285721" indent="-285721"/>
            <a:r>
              <a:rPr lang="en-US" dirty="0">
                <a:solidFill>
                  <a:srgbClr val="002060"/>
                </a:solidFill>
                <a:latin typeface="Calibri"/>
                <a:ea typeface="ＭＳ Ｐゴシック"/>
              </a:rPr>
              <a:t>50 interviews with artists and cultural professionals in Hanoi, capital of Vietnam.</a:t>
            </a:r>
          </a:p>
          <a:p>
            <a:pPr marL="285721" indent="-285721"/>
            <a:endParaRPr lang="en-US" dirty="0">
              <a:solidFill>
                <a:srgbClr val="002060"/>
              </a:solidFill>
              <a:latin typeface="Calibri"/>
            </a:endParaRPr>
          </a:p>
          <a:p>
            <a:pPr marL="285721" indent="-285721"/>
            <a:r>
              <a:rPr lang="en-US" dirty="0">
                <a:solidFill>
                  <a:srgbClr val="002060"/>
                </a:solidFill>
                <a:latin typeface="Calibri"/>
                <a:ea typeface="ＭＳ Ｐゴシック"/>
              </a:rPr>
              <a:t>Digitization project – co-designed action research with museum partners, including consultations with museum partners, and using photogrammetry and 3D scanning technique to digitize cultural artefacts.</a:t>
            </a:r>
          </a:p>
          <a:p>
            <a:pPr marL="285721" indent="-285721"/>
            <a:endParaRPr lang="en-US" dirty="0">
              <a:solidFill>
                <a:srgbClr val="002060"/>
              </a:solidFill>
              <a:latin typeface="Calibri"/>
              <a:ea typeface="ＭＳ Ｐゴシック"/>
            </a:endParaRPr>
          </a:p>
          <a:p>
            <a:pPr marL="285721" indent="-285721"/>
            <a:r>
              <a:rPr lang="en-US" dirty="0">
                <a:solidFill>
                  <a:srgbClr val="002060"/>
                </a:solidFill>
                <a:latin typeface="Calibri"/>
              </a:rPr>
              <a:t>Systematic review of government policies on culture development, digitization, and copyright.</a:t>
            </a:r>
          </a:p>
          <a:p>
            <a:pPr marL="285721" indent="-285721"/>
            <a:endParaRPr lang="en-US" dirty="0">
              <a:solidFill>
                <a:srgbClr val="002060"/>
              </a:solidFill>
              <a:latin typeface="Calibri"/>
            </a:endParaRPr>
          </a:p>
          <a:p>
            <a:pPr marL="285721" indent="-285721"/>
            <a:r>
              <a:rPr lang="en-US" dirty="0">
                <a:solidFill>
                  <a:srgbClr val="002060"/>
                </a:solidFill>
                <a:latin typeface="Calibri"/>
                <a:ea typeface="ＭＳ Ｐゴシック"/>
              </a:rPr>
              <a:t>Events, for upskilling and capacity building, and bringing the sector together as well as enforcing links between art and IT sector. Part of the action research. </a:t>
            </a:r>
          </a:p>
          <a:p>
            <a:pPr marL="285721" indent="-285721"/>
            <a:endParaRPr lang="en-US" dirty="0">
              <a:solidFill>
                <a:srgbClr val="002060"/>
              </a:solidFill>
              <a:latin typeface="Calibri"/>
            </a:endParaRPr>
          </a:p>
          <a:p>
            <a:pPr marL="285721" indent="-285721"/>
            <a:r>
              <a:rPr lang="en-US" dirty="0">
                <a:solidFill>
                  <a:srgbClr val="002060"/>
                </a:solidFill>
                <a:latin typeface="Calibri"/>
                <a:ea typeface="ＭＳ Ｐゴシック"/>
              </a:rPr>
              <a:t>Surveys to audience. </a:t>
            </a:r>
          </a:p>
          <a:p>
            <a:endParaRPr lang="en-US" dirty="0">
              <a:solidFill>
                <a:srgbClr val="002060"/>
              </a:solidFill>
              <a:latin typeface="Calibri"/>
              <a:ea typeface="ＭＳ Ｐゴシック"/>
            </a:endParaRPr>
          </a:p>
          <a:p>
            <a:pPr marL="285721" indent="-285721"/>
            <a:endParaRPr lang="en-US" dirty="0">
              <a:solidFill>
                <a:srgbClr val="002060"/>
              </a:solidFill>
              <a:latin typeface="Calibri"/>
              <a:ea typeface="ＭＳ Ｐゴシック"/>
            </a:endParaRPr>
          </a:p>
        </p:txBody>
      </p:sp>
      <p:pic>
        <p:nvPicPr>
          <p:cNvPr id="7" name="Picture 6">
            <a:extLst>
              <a:ext uri="{FF2B5EF4-FFF2-40B4-BE49-F238E27FC236}">
                <a16:creationId xmlns:a16="http://schemas.microsoft.com/office/drawing/2014/main" id="{3DEE1901-4053-4B47-8B79-984E7AB54333}"/>
              </a:ext>
            </a:extLst>
          </p:cNvPr>
          <p:cNvPicPr>
            <a:picLocks noChangeAspect="1"/>
          </p:cNvPicPr>
          <p:nvPr/>
        </p:nvPicPr>
        <p:blipFill rotWithShape="1">
          <a:blip r:embed="rId3">
            <a:alphaModFix/>
          </a:blip>
          <a:srcRect l="7671" r="25784"/>
          <a:stretch/>
        </p:blipFill>
        <p:spPr>
          <a:xfrm>
            <a:off x="-137718" y="1561487"/>
            <a:ext cx="3024691" cy="3464686"/>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6" name="Picture 5">
            <a:extLst>
              <a:ext uri="{FF2B5EF4-FFF2-40B4-BE49-F238E27FC236}">
                <a16:creationId xmlns:a16="http://schemas.microsoft.com/office/drawing/2014/main" id="{85738588-AE99-CF4B-8637-299488D2D3CC}"/>
              </a:ext>
            </a:extLst>
          </p:cNvPr>
          <p:cNvPicPr>
            <a:picLocks noChangeAspect="1"/>
          </p:cNvPicPr>
          <p:nvPr/>
        </p:nvPicPr>
        <p:blipFill rotWithShape="1">
          <a:blip r:embed="rId4">
            <a:alphaModFix/>
          </a:blip>
          <a:srcRect l="12911" r="8010" b="2"/>
          <a:stretch/>
        </p:blipFill>
        <p:spPr>
          <a:xfrm>
            <a:off x="598" y="-135608"/>
            <a:ext cx="2815566" cy="2711253"/>
          </a:xfrm>
          <a:custGeom>
            <a:avLst/>
            <a:gdLst/>
            <a:ahLst/>
            <a:cxnLst/>
            <a:rect l="l" t="t" r="r" b="b"/>
            <a:pathLst>
              <a:path w="3943111" h="3318096">
                <a:moveTo>
                  <a:pt x="73119" y="0"/>
                </a:moveTo>
                <a:lnTo>
                  <a:pt x="3572026" y="0"/>
                </a:lnTo>
                <a:lnTo>
                  <a:pt x="3580957" y="11944"/>
                </a:lnTo>
                <a:cubicBezTo>
                  <a:pt x="3809602" y="350384"/>
                  <a:pt x="3943111" y="758379"/>
                  <a:pt x="3943111" y="1197557"/>
                </a:cubicBezTo>
                <a:cubicBezTo>
                  <a:pt x="3943111" y="2368699"/>
                  <a:pt x="2993714" y="3318096"/>
                  <a:pt x="1822572" y="3318096"/>
                </a:cubicBezTo>
                <a:cubicBezTo>
                  <a:pt x="1090609" y="3318096"/>
                  <a:pt x="445264" y="2947238"/>
                  <a:pt x="64188" y="2383171"/>
                </a:cubicBezTo>
                <a:lnTo>
                  <a:pt x="0" y="2277515"/>
                </a:lnTo>
                <a:lnTo>
                  <a:pt x="0" y="117600"/>
                </a:lnTo>
                <a:lnTo>
                  <a:pt x="64188" y="11944"/>
                </a:lnTo>
                <a:close/>
              </a:path>
            </a:pathLst>
          </a:custGeom>
          <a:effectLst>
            <a:softEdge rad="0"/>
          </a:effectLst>
        </p:spPr>
      </p:pic>
      <p:pic>
        <p:nvPicPr>
          <p:cNvPr id="4" name="Picture 4" descr="A picture containing text, indoor&#10;&#10;Description automatically generated">
            <a:extLst>
              <a:ext uri="{FF2B5EF4-FFF2-40B4-BE49-F238E27FC236}">
                <a16:creationId xmlns:a16="http://schemas.microsoft.com/office/drawing/2014/main" id="{179FC3EB-530C-57FB-AFBC-98B70E0BAFA4}"/>
              </a:ext>
            </a:extLst>
          </p:cNvPr>
          <p:cNvPicPr>
            <a:picLocks noChangeAspect="1"/>
          </p:cNvPicPr>
          <p:nvPr/>
        </p:nvPicPr>
        <p:blipFill>
          <a:blip r:embed="rId5"/>
          <a:stretch>
            <a:fillRect/>
          </a:stretch>
        </p:blipFill>
        <p:spPr>
          <a:xfrm>
            <a:off x="1262" y="4042021"/>
            <a:ext cx="2885711" cy="2626225"/>
          </a:xfrm>
          <a:prstGeom prst="rect">
            <a:avLst/>
          </a:prstGeom>
        </p:spPr>
      </p:pic>
    </p:spTree>
    <p:extLst>
      <p:ext uri="{BB962C8B-B14F-4D97-AF65-F5344CB8AC3E}">
        <p14:creationId xmlns:p14="http://schemas.microsoft.com/office/powerpoint/2010/main" val="2482631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6B36A41-BF38-4C0A-BA59-CDCE04AE6C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433BEB-2258-F7A7-5AE2-D61CFE52CF94}"/>
              </a:ext>
            </a:extLst>
          </p:cNvPr>
          <p:cNvSpPr>
            <a:spLocks noGrp="1"/>
          </p:cNvSpPr>
          <p:nvPr>
            <p:ph type="title"/>
          </p:nvPr>
        </p:nvSpPr>
        <p:spPr>
          <a:xfrm>
            <a:off x="1135856" y="908649"/>
            <a:ext cx="4079720" cy="3977676"/>
          </a:xfrm>
        </p:spPr>
        <p:txBody>
          <a:bodyPr anchor="t">
            <a:normAutofit/>
          </a:bodyPr>
          <a:lstStyle/>
          <a:p>
            <a:pPr algn="r"/>
            <a:r>
              <a:rPr lang="en-US" sz="4000"/>
              <a:t>Literature</a:t>
            </a:r>
          </a:p>
        </p:txBody>
      </p:sp>
      <p:sp>
        <p:nvSpPr>
          <p:cNvPr id="8" name="Content Placeholder 2">
            <a:extLst>
              <a:ext uri="{FF2B5EF4-FFF2-40B4-BE49-F238E27FC236}">
                <a16:creationId xmlns:a16="http://schemas.microsoft.com/office/drawing/2014/main" id="{420BCACD-987F-2BD0-6429-A979A82AB9D8}"/>
              </a:ext>
            </a:extLst>
          </p:cNvPr>
          <p:cNvSpPr>
            <a:spLocks noGrp="1"/>
          </p:cNvSpPr>
          <p:nvPr>
            <p:ph idx="1"/>
          </p:nvPr>
        </p:nvSpPr>
        <p:spPr>
          <a:xfrm>
            <a:off x="5701896" y="964889"/>
            <a:ext cx="5118505" cy="4909137"/>
          </a:xfrm>
        </p:spPr>
        <p:txBody>
          <a:bodyPr>
            <a:normAutofit/>
          </a:bodyPr>
          <a:lstStyle/>
          <a:p>
            <a:r>
              <a:rPr lang="en-US" sz="1800"/>
              <a:t>Museum digitization across Asia</a:t>
            </a:r>
          </a:p>
          <a:p>
            <a:endParaRPr lang="en-US" sz="1800"/>
          </a:p>
          <a:p>
            <a:r>
              <a:rPr lang="en-US" sz="1800"/>
              <a:t>Global digitization divides</a:t>
            </a:r>
          </a:p>
          <a:p>
            <a:endParaRPr lang="en-US" sz="1800"/>
          </a:p>
          <a:p>
            <a:r>
              <a:rPr lang="en-US" sz="1800"/>
              <a:t>Ethical digitization</a:t>
            </a:r>
          </a:p>
          <a:p>
            <a:endParaRPr lang="en-US" sz="1800"/>
          </a:p>
          <a:p>
            <a:r>
              <a:rPr lang="en-US" sz="1800"/>
              <a:t>Sustainable digitization </a:t>
            </a:r>
          </a:p>
        </p:txBody>
      </p:sp>
      <p:sp>
        <p:nvSpPr>
          <p:cNvPr id="11" name="Rectangle 10">
            <a:extLst>
              <a:ext uri="{FF2B5EF4-FFF2-40B4-BE49-F238E27FC236}">
                <a16:creationId xmlns:a16="http://schemas.microsoft.com/office/drawing/2014/main" id="{92D36A8B-01FD-4675-9D35-FA0CC50FD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8741"/>
            <a:ext cx="12192000" cy="449256"/>
          </a:xfrm>
          <a:prstGeom prst="rect">
            <a:avLst/>
          </a:prstGeom>
          <a:gradFill>
            <a:gsLst>
              <a:gs pos="14000">
                <a:schemeClr val="accent4">
                  <a:alpha val="28000"/>
                </a:schemeClr>
              </a:gs>
              <a:gs pos="100000">
                <a:schemeClr val="accent5">
                  <a:alpha val="8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26D76E8-086A-40F9-B995-AEFD77D9C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8316"/>
            <a:ext cx="8153398" cy="449684"/>
          </a:xfrm>
          <a:prstGeom prst="rect">
            <a:avLst/>
          </a:prstGeom>
          <a:gradFill>
            <a:gsLst>
              <a:gs pos="9000">
                <a:schemeClr val="accent2">
                  <a:lumMod val="60000"/>
                  <a:lumOff val="40000"/>
                  <a:alpha val="68000"/>
                </a:schemeClr>
              </a:gs>
              <a:gs pos="99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88DC50BE-BB31-2F78-6B1D-4D9C975E4E09}"/>
              </a:ext>
            </a:extLst>
          </p:cNvPr>
          <p:cNvSpPr>
            <a:spLocks noGrp="1"/>
          </p:cNvSpPr>
          <p:nvPr>
            <p:ph type="sldNum" sz="quarter" idx="12"/>
          </p:nvPr>
        </p:nvSpPr>
        <p:spPr>
          <a:xfrm>
            <a:off x="11669678" y="6408742"/>
            <a:ext cx="438652" cy="448830"/>
          </a:xfrm>
        </p:spPr>
        <p:txBody>
          <a:bodyPr>
            <a:normAutofit/>
          </a:bodyPr>
          <a:lstStyle/>
          <a:p>
            <a:pPr>
              <a:spcAft>
                <a:spcPts val="600"/>
              </a:spcAft>
            </a:pPr>
            <a:fld id="{C01389E6-C847-4AD0-B56D-D205B2EAB1EE}" type="slidenum">
              <a:rPr lang="en-US" smtClean="0"/>
              <a:pPr>
                <a:spcAft>
                  <a:spcPts val="600"/>
                </a:spcAft>
              </a:pPr>
              <a:t>6</a:t>
            </a:fld>
            <a:endParaRPr lang="en-US"/>
          </a:p>
        </p:txBody>
      </p:sp>
    </p:spTree>
    <p:extLst>
      <p:ext uri="{BB962C8B-B14F-4D97-AF65-F5344CB8AC3E}">
        <p14:creationId xmlns:p14="http://schemas.microsoft.com/office/powerpoint/2010/main" val="1233569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B7A5B7-392D-84D2-3B33-FA5365240C2C}"/>
              </a:ext>
            </a:extLst>
          </p:cNvPr>
          <p:cNvSpPr>
            <a:spLocks noGrp="1"/>
          </p:cNvSpPr>
          <p:nvPr>
            <p:ph type="body" sz="quarter" idx="11"/>
          </p:nvPr>
        </p:nvSpPr>
        <p:spPr>
          <a:xfrm>
            <a:off x="1040881" y="613602"/>
            <a:ext cx="9644412" cy="1069511"/>
          </a:xfrm>
        </p:spPr>
        <p:txBody>
          <a:bodyPr>
            <a:normAutofit/>
          </a:bodyPr>
          <a:lstStyle/>
          <a:p>
            <a:r>
              <a:rPr lang="en-US" sz="2500" b="1" dirty="0"/>
              <a:t>Overview of digitization at Vietnamese museums</a:t>
            </a:r>
          </a:p>
        </p:txBody>
      </p:sp>
      <p:sp>
        <p:nvSpPr>
          <p:cNvPr id="5" name="TextBox 4">
            <a:extLst>
              <a:ext uri="{FF2B5EF4-FFF2-40B4-BE49-F238E27FC236}">
                <a16:creationId xmlns:a16="http://schemas.microsoft.com/office/drawing/2014/main" id="{CE77F37C-1EDC-8FBE-443E-013F1D38FC07}"/>
              </a:ext>
            </a:extLst>
          </p:cNvPr>
          <p:cNvSpPr txBox="1"/>
          <p:nvPr/>
        </p:nvSpPr>
        <p:spPr>
          <a:xfrm>
            <a:off x="994914" y="1522733"/>
            <a:ext cx="9736346" cy="5209118"/>
          </a:xfrm>
          <a:prstGeom prst="rect">
            <a:avLst/>
          </a:prstGeom>
          <a:noFill/>
        </p:spPr>
        <p:txBody>
          <a:bodyPr wrap="square">
            <a:spAutoFit/>
          </a:bodyPr>
          <a:lstStyle/>
          <a:p>
            <a:pPr marL="0" marR="0">
              <a:lnSpc>
                <a:spcPct val="107000"/>
              </a:lnSpc>
              <a:spcBef>
                <a:spcPts val="0"/>
              </a:spcBef>
              <a:spcAft>
                <a:spcPts val="800"/>
              </a:spcAft>
            </a:pPr>
            <a:r>
              <a:rPr lang="en-US" sz="2500" dirty="0">
                <a:effectLst/>
                <a:latin typeface="Calibri" panose="020F0502020204030204" pitchFamily="34" charset="0"/>
                <a:ea typeface="Calibri" panose="020F0502020204030204" pitchFamily="34" charset="0"/>
                <a:cs typeface="Times New Roman" panose="02020603050405020304" pitchFamily="18" charset="0"/>
              </a:rPr>
              <a:t>Digitization projects at Vietnamese museums have been taking place across Vietnam since the early 2010s, predominantly in the larger cities. </a:t>
            </a:r>
          </a:p>
          <a:p>
            <a:pPr marL="0" marR="0">
              <a:lnSpc>
                <a:spcPct val="107000"/>
              </a:lnSpc>
              <a:spcBef>
                <a:spcPts val="0"/>
              </a:spcBef>
              <a:spcAft>
                <a:spcPts val="800"/>
              </a:spcAft>
            </a:pP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500" dirty="0">
                <a:effectLst/>
                <a:latin typeface="Calibri" panose="020F0502020204030204" pitchFamily="34" charset="0"/>
                <a:ea typeface="Calibri" panose="020F0502020204030204" pitchFamily="34" charset="0"/>
                <a:cs typeface="Times New Roman" panose="02020603050405020304" pitchFamily="18" charset="0"/>
              </a:rPr>
              <a:t>The purpose of digitization projects has been for the preservation of cultural heritage and storage in closed digital archives. </a:t>
            </a:r>
          </a:p>
          <a:p>
            <a:pPr marL="0" marR="0">
              <a:lnSpc>
                <a:spcPct val="107000"/>
              </a:lnSpc>
              <a:spcBef>
                <a:spcPts val="0"/>
              </a:spcBef>
              <a:spcAft>
                <a:spcPts val="800"/>
              </a:spcAft>
            </a:pP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500" dirty="0">
                <a:effectLst/>
                <a:latin typeface="Calibri" panose="020F0502020204030204" pitchFamily="34" charset="0"/>
                <a:ea typeface="Calibri" panose="020F0502020204030204" pitchFamily="34" charset="0"/>
                <a:cs typeface="Times New Roman" panose="02020603050405020304" pitchFamily="18" charset="0"/>
              </a:rPr>
              <a:t>Government priority areas include folk arts and intangible cultural heritage. - As you can see in the top image here, with examples of digitized woodblock carvings and musical performances. </a:t>
            </a:r>
          </a:p>
          <a:p>
            <a:pPr marL="0" marR="0">
              <a:lnSpc>
                <a:spcPct val="107000"/>
              </a:lnSpc>
              <a:spcBef>
                <a:spcPts val="0"/>
              </a:spcBef>
              <a:spcAft>
                <a:spcPts val="800"/>
              </a:spcAft>
            </a:pPr>
            <a:r>
              <a:rPr lang="en-US" sz="25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sz="2500" dirty="0"/>
          </a:p>
        </p:txBody>
      </p:sp>
    </p:spTree>
    <p:extLst>
      <p:ext uri="{BB962C8B-B14F-4D97-AF65-F5344CB8AC3E}">
        <p14:creationId xmlns:p14="http://schemas.microsoft.com/office/powerpoint/2010/main" val="3865830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8DAF09-33C5-D20D-09AD-E64D90894FBA}"/>
              </a:ext>
            </a:extLst>
          </p:cNvPr>
          <p:cNvSpPr>
            <a:spLocks noGrp="1"/>
          </p:cNvSpPr>
          <p:nvPr>
            <p:ph type="body" sz="quarter" idx="11"/>
          </p:nvPr>
        </p:nvSpPr>
        <p:spPr>
          <a:xfrm>
            <a:off x="609600" y="663576"/>
            <a:ext cx="11079129" cy="1069511"/>
          </a:xfrm>
        </p:spPr>
        <p:txBody>
          <a:bodyPr>
            <a:noAutofit/>
          </a:bodyPr>
          <a:lstStyle/>
          <a:p>
            <a:r>
              <a:rPr lang="en-US" sz="2500" dirty="0">
                <a:solidFill>
                  <a:schemeClr val="tx1"/>
                </a:solidFill>
              </a:rPr>
              <a:t>Vietnam may be different to where you are from due to lack of tech, financial, and human resources.</a:t>
            </a:r>
          </a:p>
          <a:p>
            <a:endParaRPr lang="en-US" sz="2500" dirty="0">
              <a:solidFill>
                <a:schemeClr val="tx1"/>
              </a:solidFill>
            </a:endParaRPr>
          </a:p>
          <a:p>
            <a:r>
              <a:rPr lang="en-US" sz="2500" dirty="0">
                <a:solidFill>
                  <a:schemeClr val="tx1"/>
                </a:solidFill>
              </a:rPr>
              <a:t>Due to being a middle-income country – there is less technical equipment for digitization, less money available for museums, less staff and less staff skilled in digital technologies and digital communication.</a:t>
            </a:r>
          </a:p>
          <a:p>
            <a:endParaRPr lang="en-US" sz="2500" dirty="0">
              <a:solidFill>
                <a:schemeClr val="tx1"/>
              </a:solidFill>
            </a:endParaRPr>
          </a:p>
          <a:p>
            <a:r>
              <a:rPr lang="en-US" sz="2500" dirty="0">
                <a:solidFill>
                  <a:schemeClr val="tx1"/>
                </a:solidFill>
              </a:rPr>
              <a:t>There are differences in internet infrastructure as well – so animations, AI , games are not as possible in Vietnam. Because the audience cannot access the content due to load times. And the museums cannot host them on their websites which are not heavy enough for such content.  </a:t>
            </a:r>
          </a:p>
        </p:txBody>
      </p:sp>
      <p:sp>
        <p:nvSpPr>
          <p:cNvPr id="3" name="Table Placeholder 2">
            <a:extLst>
              <a:ext uri="{FF2B5EF4-FFF2-40B4-BE49-F238E27FC236}">
                <a16:creationId xmlns:a16="http://schemas.microsoft.com/office/drawing/2014/main" id="{BC483088-9C89-7F93-1086-384F34E209D3}"/>
              </a:ext>
            </a:extLst>
          </p:cNvPr>
          <p:cNvSpPr>
            <a:spLocks noGrp="1"/>
          </p:cNvSpPr>
          <p:nvPr>
            <p:ph type="tbl" sz="quarter" idx="12"/>
          </p:nvPr>
        </p:nvSpPr>
        <p:spPr/>
        <p:txBody>
          <a:bodyPr/>
          <a:lstStyle/>
          <a:p>
            <a:endParaRPr lang="en-US" dirty="0"/>
          </a:p>
        </p:txBody>
      </p:sp>
    </p:spTree>
    <p:extLst>
      <p:ext uri="{BB962C8B-B14F-4D97-AF65-F5344CB8AC3E}">
        <p14:creationId xmlns:p14="http://schemas.microsoft.com/office/powerpoint/2010/main" val="1806034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289400-E80A-988D-E2F2-9A6E57921CD8}"/>
              </a:ext>
            </a:extLst>
          </p:cNvPr>
          <p:cNvSpPr>
            <a:spLocks noGrp="1"/>
          </p:cNvSpPr>
          <p:nvPr>
            <p:ph idx="1"/>
          </p:nvPr>
        </p:nvSpPr>
        <p:spPr>
          <a:xfrm>
            <a:off x="333555" y="453606"/>
            <a:ext cx="11279325" cy="5765838"/>
          </a:xfrm>
        </p:spPr>
        <p:txBody>
          <a:bodyPr>
            <a:noAutofit/>
          </a:bodyPr>
          <a:lstStyle/>
          <a:p>
            <a:pPr marL="0" indent="0">
              <a:buNone/>
            </a:pPr>
            <a:r>
              <a:rPr lang="en-US" sz="2100" b="1" dirty="0">
                <a:effectLst/>
                <a:latin typeface="Calibri" panose="020F0502020204030204" pitchFamily="34" charset="0"/>
                <a:ea typeface="Calibri" panose="020F0502020204030204" pitchFamily="34" charset="0"/>
                <a:cs typeface="Times New Roman" panose="02020603050405020304" pitchFamily="18" charset="0"/>
              </a:rPr>
              <a:t>In Vietnam, museums predominantly use 4 types of in-person digital technologies:</a:t>
            </a:r>
            <a:br>
              <a:rPr lang="en-US" sz="2100" b="0" dirty="0">
                <a:effectLst/>
                <a:latin typeface="Calibri" panose="020F0502020204030204" pitchFamily="34" charset="0"/>
                <a:ea typeface="Calibri" panose="020F0502020204030204" pitchFamily="34" charset="0"/>
                <a:cs typeface="Times New Roman" panose="02020603050405020304" pitchFamily="18" charset="0"/>
              </a:rPr>
            </a:br>
            <a:r>
              <a:rPr lang="en-US" sz="2100" b="0" dirty="0">
                <a:effectLst/>
                <a:latin typeface="Calibri" panose="020F0502020204030204" pitchFamily="34" charset="0"/>
                <a:ea typeface="Calibri" panose="020F0502020204030204" pitchFamily="34" charset="0"/>
                <a:cs typeface="Times New Roman" panose="02020603050405020304" pitchFamily="18" charset="0"/>
              </a:rPr>
              <a:t>audio guides</a:t>
            </a:r>
            <a:br>
              <a:rPr lang="en-US" sz="2100" b="0" dirty="0">
                <a:effectLst/>
                <a:latin typeface="Calibri" panose="020F0502020204030204" pitchFamily="34" charset="0"/>
                <a:ea typeface="Calibri" panose="020F0502020204030204" pitchFamily="34" charset="0"/>
                <a:cs typeface="Times New Roman" panose="02020603050405020304" pitchFamily="18" charset="0"/>
              </a:rPr>
            </a:br>
            <a:r>
              <a:rPr lang="en-US" sz="2100" b="0" dirty="0" err="1">
                <a:effectLst/>
                <a:latin typeface="Calibri" panose="020F0502020204030204" pitchFamily="34" charset="0"/>
                <a:ea typeface="Calibri" panose="020F0502020204030204" pitchFamily="34" charset="0"/>
                <a:cs typeface="Times New Roman" panose="02020603050405020304" pitchFamily="18" charset="0"/>
              </a:rPr>
              <a:t>iMuseum</a:t>
            </a:r>
            <a:r>
              <a:rPr lang="en-US" sz="2100" b="0" dirty="0">
                <a:effectLst/>
                <a:latin typeface="Calibri" panose="020F0502020204030204" pitchFamily="34" charset="0"/>
                <a:ea typeface="Calibri" panose="020F0502020204030204" pitchFamily="34" charset="0"/>
                <a:cs typeface="Times New Roman" panose="02020603050405020304" pitchFamily="18" charset="0"/>
              </a:rPr>
              <a:t> apps</a:t>
            </a:r>
            <a:br>
              <a:rPr lang="en-US" sz="2100" b="0" dirty="0">
                <a:effectLst/>
                <a:latin typeface="Calibri" panose="020F0502020204030204" pitchFamily="34" charset="0"/>
                <a:ea typeface="Calibri" panose="020F0502020204030204" pitchFamily="34" charset="0"/>
                <a:cs typeface="Times New Roman" panose="02020603050405020304" pitchFamily="18" charset="0"/>
              </a:rPr>
            </a:br>
            <a:r>
              <a:rPr lang="en-US" sz="2100" b="0" dirty="0">
                <a:effectLst/>
                <a:latin typeface="Calibri" panose="020F0502020204030204" pitchFamily="34" charset="0"/>
                <a:ea typeface="Calibri" panose="020F0502020204030204" pitchFamily="34" charset="0"/>
                <a:cs typeface="Times New Roman" panose="02020603050405020304" pitchFamily="18" charset="0"/>
              </a:rPr>
              <a:t>headsets for audio, video, or VR</a:t>
            </a:r>
            <a:br>
              <a:rPr lang="en-US" sz="2100" b="0" dirty="0">
                <a:effectLst/>
                <a:latin typeface="Calibri" panose="020F0502020204030204" pitchFamily="34" charset="0"/>
                <a:ea typeface="Calibri" panose="020F0502020204030204" pitchFamily="34" charset="0"/>
                <a:cs typeface="Times New Roman" panose="02020603050405020304" pitchFamily="18" charset="0"/>
              </a:rPr>
            </a:br>
            <a:r>
              <a:rPr lang="en-US" sz="2100" b="0" dirty="0">
                <a:effectLst/>
                <a:latin typeface="Calibri" panose="020F0502020204030204" pitchFamily="34" charset="0"/>
                <a:ea typeface="Calibri" panose="020F0502020204030204" pitchFamily="34" charset="0"/>
                <a:cs typeface="Times New Roman" panose="02020603050405020304" pitchFamily="18" charset="0"/>
              </a:rPr>
              <a:t>video display screens.</a:t>
            </a:r>
            <a:br>
              <a:rPr lang="en-US" sz="2100" b="0" dirty="0">
                <a:effectLst/>
                <a:latin typeface="Calibri" panose="020F0502020204030204" pitchFamily="34" charset="0"/>
                <a:ea typeface="Calibri" panose="020F0502020204030204" pitchFamily="34" charset="0"/>
                <a:cs typeface="Times New Roman" panose="02020603050405020304" pitchFamily="18" charset="0"/>
              </a:rPr>
            </a:br>
            <a:r>
              <a:rPr lang="en-US" sz="2100" b="0" dirty="0">
                <a:effectLst/>
                <a:latin typeface="Calibri" panose="020F0502020204030204" pitchFamily="34" charset="0"/>
                <a:ea typeface="Calibri" panose="020F0502020204030204" pitchFamily="34" charset="0"/>
                <a:cs typeface="Times New Roman" panose="02020603050405020304" pitchFamily="18" charset="0"/>
              </a:rPr>
              <a:t> </a:t>
            </a:r>
            <a:br>
              <a:rPr lang="en-US" sz="2100" b="0" dirty="0">
                <a:effectLst/>
                <a:latin typeface="Calibri" panose="020F0502020204030204" pitchFamily="34" charset="0"/>
                <a:ea typeface="Calibri" panose="020F0502020204030204" pitchFamily="34" charset="0"/>
                <a:cs typeface="Times New Roman" panose="02020603050405020304" pitchFamily="18" charset="0"/>
              </a:rPr>
            </a:br>
            <a:r>
              <a:rPr lang="en-US" sz="2100" b="1" dirty="0">
                <a:effectLst/>
                <a:latin typeface="Calibri" panose="020F0502020204030204" pitchFamily="34" charset="0"/>
                <a:ea typeface="Calibri" panose="020F0502020204030204" pitchFamily="34" charset="0"/>
                <a:cs typeface="Times New Roman" panose="02020603050405020304" pitchFamily="18" charset="0"/>
              </a:rPr>
              <a:t>Museums predominantly use 3 digitization routes to display content online: </a:t>
            </a:r>
            <a:br>
              <a:rPr lang="en-US" sz="2100" b="0" dirty="0">
                <a:effectLst/>
                <a:latin typeface="Calibri" panose="020F0502020204030204" pitchFamily="34" charset="0"/>
                <a:ea typeface="Calibri" panose="020F0502020204030204" pitchFamily="34" charset="0"/>
                <a:cs typeface="Times New Roman" panose="02020603050405020304" pitchFamily="18" charset="0"/>
              </a:rPr>
            </a:br>
            <a:r>
              <a:rPr lang="en-US" sz="2100" b="0" dirty="0">
                <a:effectLst/>
                <a:latin typeface="Calibri" panose="020F0502020204030204" pitchFamily="34" charset="0"/>
                <a:ea typeface="Calibri" panose="020F0502020204030204" pitchFamily="34" charset="0"/>
                <a:cs typeface="Times New Roman" panose="02020603050405020304" pitchFamily="18" charset="0"/>
              </a:rPr>
              <a:t>3D images of artefacts</a:t>
            </a:r>
            <a:br>
              <a:rPr lang="en-US" sz="2100" b="0" dirty="0">
                <a:effectLst/>
                <a:latin typeface="Calibri" panose="020F0502020204030204" pitchFamily="34" charset="0"/>
                <a:ea typeface="Calibri" panose="020F0502020204030204" pitchFamily="34" charset="0"/>
                <a:cs typeface="Times New Roman" panose="02020603050405020304" pitchFamily="18" charset="0"/>
              </a:rPr>
            </a:br>
            <a:r>
              <a:rPr lang="en-US" sz="2100" b="0" dirty="0">
                <a:effectLst/>
                <a:latin typeface="Calibri" panose="020F0502020204030204" pitchFamily="34" charset="0"/>
                <a:ea typeface="Calibri" panose="020F0502020204030204" pitchFamily="34" charset="0"/>
                <a:cs typeface="Times New Roman" panose="02020603050405020304" pitchFamily="18" charset="0"/>
              </a:rPr>
              <a:t>online exhibitions</a:t>
            </a:r>
            <a:br>
              <a:rPr lang="en-US" sz="2100" b="0" dirty="0">
                <a:effectLst/>
                <a:latin typeface="Calibri" panose="020F0502020204030204" pitchFamily="34" charset="0"/>
                <a:ea typeface="Calibri" panose="020F0502020204030204" pitchFamily="34" charset="0"/>
                <a:cs typeface="Times New Roman" panose="02020603050405020304" pitchFamily="18" charset="0"/>
              </a:rPr>
            </a:br>
            <a:r>
              <a:rPr lang="en-US" sz="2100" b="0" dirty="0">
                <a:effectLst/>
                <a:latin typeface="Calibri" panose="020F0502020204030204" pitchFamily="34" charset="0"/>
                <a:ea typeface="Calibri" panose="020F0502020204030204" pitchFamily="34" charset="0"/>
                <a:cs typeface="Times New Roman" panose="02020603050405020304" pitchFamily="18" charset="0"/>
              </a:rPr>
              <a:t>360 virtual tours. </a:t>
            </a:r>
            <a:br>
              <a:rPr lang="en-US" sz="2100" b="0" dirty="0">
                <a:effectLst/>
                <a:latin typeface="Calibri" panose="020F0502020204030204" pitchFamily="34" charset="0"/>
                <a:ea typeface="Calibri" panose="020F0502020204030204" pitchFamily="34" charset="0"/>
                <a:cs typeface="Times New Roman" panose="02020603050405020304" pitchFamily="18" charset="0"/>
              </a:rPr>
            </a:br>
            <a:endParaRPr lang="en-US" sz="2100" b="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br>
              <a:rPr lang="en-US" sz="2100" b="0" dirty="0">
                <a:effectLst/>
                <a:latin typeface="Calibri" panose="020F0502020204030204" pitchFamily="34" charset="0"/>
                <a:ea typeface="Calibri" panose="020F0502020204030204" pitchFamily="34" charset="0"/>
                <a:cs typeface="Times New Roman" panose="02020603050405020304" pitchFamily="18" charset="0"/>
              </a:rPr>
            </a:br>
            <a:r>
              <a:rPr lang="en-US" sz="2100" b="0" dirty="0">
                <a:effectLst/>
                <a:latin typeface="Calibri" panose="020F0502020204030204" pitchFamily="34" charset="0"/>
                <a:ea typeface="Calibri" panose="020F0502020204030204" pitchFamily="34" charset="0"/>
                <a:cs typeface="Times New Roman" panose="02020603050405020304" pitchFamily="18" charset="0"/>
              </a:rPr>
              <a:t>These adoptions are </a:t>
            </a:r>
            <a:r>
              <a:rPr lang="en-US" sz="2100" b="1" dirty="0">
                <a:effectLst/>
                <a:latin typeface="Calibri" panose="020F0502020204030204" pitchFamily="34" charset="0"/>
                <a:ea typeface="Calibri" panose="020F0502020204030204" pitchFamily="34" charset="0"/>
                <a:cs typeface="Times New Roman" panose="02020603050405020304" pitchFamily="18" charset="0"/>
              </a:rPr>
              <a:t>feasible in Vietnam currently</a:t>
            </a:r>
            <a:r>
              <a:rPr lang="en-US" sz="2100" b="0" dirty="0">
                <a:effectLst/>
                <a:latin typeface="Calibri" panose="020F0502020204030204" pitchFamily="34" charset="0"/>
                <a:ea typeface="Calibri" panose="020F0502020204030204" pitchFamily="34" charset="0"/>
                <a:cs typeface="Times New Roman" panose="02020603050405020304" pitchFamily="18" charset="0"/>
              </a:rPr>
              <a:t>. However, immersive exhibition environments, heavy gaming environments, and AI are not possible as yet in Vietnam – due to internet speed and technical infrastructure.  </a:t>
            </a:r>
            <a:br>
              <a:rPr lang="en-US" sz="2100" b="0" dirty="0">
                <a:effectLst/>
                <a:latin typeface="Calibri" panose="020F0502020204030204" pitchFamily="34" charset="0"/>
                <a:ea typeface="Calibri" panose="020F0502020204030204" pitchFamily="34" charset="0"/>
                <a:cs typeface="Times New Roman" panose="02020603050405020304" pitchFamily="18" charset="0"/>
              </a:rPr>
            </a:br>
            <a:endParaRPr lang="en-US" sz="2100" dirty="0"/>
          </a:p>
        </p:txBody>
      </p:sp>
      <p:sp>
        <p:nvSpPr>
          <p:cNvPr id="4" name="Slide Number Placeholder 3">
            <a:extLst>
              <a:ext uri="{FF2B5EF4-FFF2-40B4-BE49-F238E27FC236}">
                <a16:creationId xmlns:a16="http://schemas.microsoft.com/office/drawing/2014/main" id="{EDD586EF-A5B9-244D-41F3-32B525B85155}"/>
              </a:ext>
            </a:extLst>
          </p:cNvPr>
          <p:cNvSpPr>
            <a:spLocks noGrp="1"/>
          </p:cNvSpPr>
          <p:nvPr>
            <p:ph type="sldNum" sz="quarter" idx="12"/>
          </p:nvPr>
        </p:nvSpPr>
        <p:spPr/>
        <p:txBody>
          <a:bodyPr/>
          <a:lstStyle/>
          <a:p>
            <a:fld id="{C01389E6-C847-4AD0-B56D-D205B2EAB1EE}" type="slidenum">
              <a:rPr lang="en-US" smtClean="0"/>
              <a:pPr/>
              <a:t>9</a:t>
            </a:fld>
            <a:endParaRPr lang="en-US" dirty="0"/>
          </a:p>
        </p:txBody>
      </p:sp>
    </p:spTree>
    <p:extLst>
      <p:ext uri="{BB962C8B-B14F-4D97-AF65-F5344CB8AC3E}">
        <p14:creationId xmlns:p14="http://schemas.microsoft.com/office/powerpoint/2010/main" val="548437278"/>
      </p:ext>
    </p:extLst>
  </p:cSld>
  <p:clrMapOvr>
    <a:masterClrMapping/>
  </p:clrMapOvr>
</p:sld>
</file>

<file path=ppt/theme/theme1.xml><?xml version="1.0" encoding="utf-8"?>
<a:theme xmlns:a="http://schemas.openxmlformats.org/drawingml/2006/main" name="GradientRiseVTI">
  <a:themeElements>
    <a:clrScheme name="GradientRise">
      <a:dk1>
        <a:sysClr val="windowText" lastClr="000000"/>
      </a:dk1>
      <a:lt1>
        <a:srgbClr val="FFFFFF"/>
      </a:lt1>
      <a:dk2>
        <a:srgbClr val="3C0F3A"/>
      </a:dk2>
      <a:lt2>
        <a:srgbClr val="F1F2F2"/>
      </a:lt2>
      <a:accent1>
        <a:srgbClr val="A6025C"/>
      </a:accent1>
      <a:accent2>
        <a:srgbClr val="92248E"/>
      </a:accent2>
      <a:accent3>
        <a:srgbClr val="DE95C4"/>
      </a:accent3>
      <a:accent4>
        <a:srgbClr val="FE4A00"/>
      </a:accent4>
      <a:accent5>
        <a:srgbClr val="DA002F"/>
      </a:accent5>
      <a:accent6>
        <a:srgbClr val="FF907A"/>
      </a:accent6>
      <a:hlink>
        <a:srgbClr val="CA71E4"/>
      </a:hlink>
      <a:folHlink>
        <a:srgbClr val="E45E49"/>
      </a:folHlink>
    </a:clrScheme>
    <a:fontScheme name="Avenir">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0D54F37A-6805-42D4-9FB4-3CFF01A7B9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F92924-243E-4C73-8BD6-689D14A495F2}">
  <ds:schemaRefs>
    <ds:schemaRef ds:uri="http://schemas.microsoft.com/sharepoint/v3/contenttype/forms"/>
  </ds:schemaRefs>
</ds:datastoreItem>
</file>

<file path=customXml/itemProps3.xml><?xml version="1.0" encoding="utf-8"?>
<ds:datastoreItem xmlns:ds="http://schemas.openxmlformats.org/officeDocument/2006/customXml" ds:itemID="{51D389B5-45E8-4EA7-B5A7-604FF249CF70}">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{4A299752-9FBC-47FD-B3A4-3720E25FF41A}tf89309463_win32</Template>
  <TotalTime>36</TotalTime>
  <Words>5408</Words>
  <Application>Microsoft Office PowerPoint</Application>
  <PresentationFormat>Widescreen</PresentationFormat>
  <Paragraphs>183</Paragraphs>
  <Slides>34</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MS PGothic</vt:lpstr>
      <vt:lpstr>Arial</vt:lpstr>
      <vt:lpstr>Avenir Next LT Pro</vt:lpstr>
      <vt:lpstr>Avenir Next LT Pro Light</vt:lpstr>
      <vt:lpstr>Calibri</vt:lpstr>
      <vt:lpstr>Georgia</vt:lpstr>
      <vt:lpstr>Helvetica</vt:lpstr>
      <vt:lpstr>Segoe UI</vt:lpstr>
      <vt:lpstr>Times New Roman</vt:lpstr>
      <vt:lpstr>Wingdings</vt:lpstr>
      <vt:lpstr>Wingdings,Sans-Serif</vt:lpstr>
      <vt:lpstr>GradientRiseVTI</vt:lpstr>
      <vt:lpstr>PowerPoint Presentation</vt:lpstr>
      <vt:lpstr> Vietnamese BUILT, TANGIBLE,  and INTANGIBLE cultural  heritage</vt:lpstr>
      <vt:lpstr>PowerPoint Presentation</vt:lpstr>
      <vt:lpstr>PowerPoint Presentation</vt:lpstr>
      <vt:lpstr>Methodology</vt:lpstr>
      <vt:lpstr>Literature</vt:lpstr>
      <vt:lpstr>PowerPoint Presentation</vt:lpstr>
      <vt:lpstr>PowerPoint Presentation</vt:lpstr>
      <vt:lpstr>PowerPoint Presentation</vt:lpstr>
      <vt:lpstr>PowerPoint Presentation</vt:lpstr>
      <vt:lpstr>PowerPoint Presentation</vt:lpstr>
      <vt:lpstr>PowerPoint Presentation</vt:lpstr>
      <vt:lpstr>What the museums needed and desired?</vt:lpstr>
      <vt:lpstr>Findings show many Challenges in digitizing museum collections</vt:lpstr>
      <vt:lpstr>PowerPoint Presentation</vt:lpstr>
      <vt:lpstr>PowerPoint Presentation</vt:lpstr>
      <vt:lpstr>PowerPoint Presentation</vt:lpstr>
      <vt:lpstr>PowerPoint Presentation</vt:lpstr>
      <vt:lpstr>PowerPoint Presentation</vt:lpstr>
      <vt:lpstr>Photogrammetry Process</vt:lpstr>
      <vt:lpstr>PowerPoint Presentation</vt:lpstr>
      <vt:lpstr>PowerPoint Presentation</vt:lpstr>
      <vt:lpstr>PowerPoint Presentation</vt:lpstr>
      <vt:lpstr> The process of digitizing cultural artefacts using 3D scanner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lpstr>Thank you!  Any questions?   emmaduester@sjtu.edu.cn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Emma Duester</dc:creator>
  <cp:lastModifiedBy>Emma Duester</cp:lastModifiedBy>
  <cp:revision>15</cp:revision>
  <dcterms:created xsi:type="dcterms:W3CDTF">2024-07-10T23:32:09Z</dcterms:created>
  <dcterms:modified xsi:type="dcterms:W3CDTF">2024-07-11T00:08:56Z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