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7" r:id="rId1"/>
  </p:sldMasterIdLst>
  <p:notesMasterIdLst>
    <p:notesMasterId r:id="rId11"/>
  </p:notesMasterIdLst>
  <p:sldIdLst>
    <p:sldId id="262" r:id="rId2"/>
    <p:sldId id="263" r:id="rId3"/>
    <p:sldId id="260" r:id="rId4"/>
    <p:sldId id="265" r:id="rId5"/>
    <p:sldId id="256" r:id="rId6"/>
    <p:sldId id="259" r:id="rId7"/>
    <p:sldId id="257" r:id="rId8"/>
    <p:sldId id="261" r:id="rId9"/>
    <p:sldId id="266" r:id="rId10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F3CD6FC-220D-46E0-B48E-BE10A9ED7A3A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19998F9-B865-42DC-8664-42D49E907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22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/>
            <a:r>
              <a:rPr lang="en-US" b="1" dirty="0"/>
              <a:t>Johann Heinrich Ramberg, 1763-1840</a:t>
            </a:r>
          </a:p>
          <a:p>
            <a:pPr defTabSz="933237"/>
            <a:r>
              <a:rPr lang="en-US" dirty="0"/>
              <a:t>Stephano (</a:t>
            </a:r>
            <a:r>
              <a:rPr lang="en-US" dirty="0" err="1"/>
              <a:t>centre</a:t>
            </a:r>
            <a:r>
              <a:rPr lang="en-US" dirty="0"/>
              <a:t>), Trinculo and Caliban dancing on the seashore, 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9998F9-B865-42DC-8664-42D49E9073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08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07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2822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77985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209597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546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702250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28753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140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21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1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21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7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5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25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51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187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76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8624D31-43A5-475A-80CF-332C9F6DCF35}" type="datetimeFigureOut">
              <a:rPr lang="en-US" smtClean="0"/>
              <a:t>3/17/2023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6108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685799"/>
            <a:ext cx="3747111" cy="4892040"/>
          </a:xfrm>
        </p:spPr>
        <p:txBody>
          <a:bodyPr>
            <a:noAutofit/>
          </a:bodyPr>
          <a:lstStyle/>
          <a:p>
            <a:pPr algn="r"/>
            <a:r>
              <a:rPr lang="en-US" sz="2800" dirty="0"/>
              <a:t>“Shipwrecks, Islands, Magic, and Marvel:</a:t>
            </a:r>
            <a:br>
              <a:rPr lang="en-US" sz="2800" dirty="0"/>
            </a:br>
            <a:r>
              <a:rPr lang="en-US" sz="2800" dirty="0"/>
              <a:t>Renaissance Responses to the New World Project”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Mary Watt</a:t>
            </a:r>
            <a:br>
              <a:rPr lang="en-US" sz="2800" dirty="0"/>
            </a:br>
            <a:r>
              <a:rPr lang="en-US" sz="2800" dirty="0"/>
              <a:t>University of Florida</a:t>
            </a:r>
            <a:br>
              <a:rPr lang="en-US" sz="2800" dirty="0"/>
            </a:br>
            <a:endParaRPr lang="en-US" sz="28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783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9962" y="685799"/>
            <a:ext cx="6288260" cy="489204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Mary Watt, University of Florida</a:t>
            </a:r>
          </a:p>
        </p:txBody>
      </p:sp>
      <p:pic>
        <p:nvPicPr>
          <p:cNvPr id="5" name="Picture 4" descr="A picture containing text, book">
            <a:extLst>
              <a:ext uri="{FF2B5EF4-FFF2-40B4-BE49-F238E27FC236}">
                <a16:creationId xmlns:a16="http://schemas.microsoft.com/office/drawing/2014/main" id="{9486AA9A-2252-F978-F4BD-F661B0CB6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243" y="747712"/>
            <a:ext cx="7100077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46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/>
              <a:t>“Now the Lord God had planted a garden in the east, in Eden; and there he put the man he had formed.” (</a:t>
            </a:r>
            <a:r>
              <a:rPr lang="en-US" sz="2600" i="1"/>
              <a:t>Genesis</a:t>
            </a:r>
            <a:r>
              <a:rPr lang="en-US" sz="2600"/>
              <a:t> 1:8)</a:t>
            </a:r>
            <a:br>
              <a:rPr lang="en-US" sz="2600"/>
            </a:br>
            <a:endParaRPr lang="en-US" sz="2600"/>
          </a:p>
        </p:txBody>
      </p:sp>
      <p:sp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61E6C14E-A4F9-5118-CC9D-AB80CA853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24215"/>
          <a:stretch/>
        </p:blipFill>
        <p:spPr>
          <a:xfrm>
            <a:off x="79907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3577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/>
              <a:t>Prester John</a:t>
            </a:r>
            <a:br>
              <a:rPr lang="en-US" sz="3000"/>
            </a:br>
            <a:br>
              <a:rPr lang="en-US" sz="3000"/>
            </a:br>
            <a:r>
              <a:rPr lang="en-US" sz="3000"/>
              <a:t>from</a:t>
            </a:r>
            <a:br>
              <a:rPr lang="en-US" sz="3000"/>
            </a:br>
            <a:r>
              <a:rPr lang="en-US" sz="3000"/>
              <a:t>HARTMANN SCHEDELS’s NUREMBERG CHRONICLE 1493</a:t>
            </a:r>
          </a:p>
        </p:txBody>
      </p:sp>
      <p:sp>
        <p:nvSpPr>
          <p:cNvPr id="66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8" b="18159"/>
          <a:stretch/>
        </p:blipFill>
        <p:spPr>
          <a:xfrm>
            <a:off x="79907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0611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/>
              <a:t>Modern conjectural depiction of the lost western section of the Tabula Peutingeriana, showing a representation of the Pillars of Hercules (</a:t>
            </a:r>
            <a:r>
              <a:rPr lang="en-US" sz="2300" i="1"/>
              <a:t>Columne Ercole</a:t>
            </a:r>
            <a:r>
              <a:rPr lang="en-US" sz="2300"/>
              <a:t>)</a:t>
            </a:r>
          </a:p>
        </p:txBody>
      </p:sp>
      <p:sp>
        <p:nvSpPr>
          <p:cNvPr id="43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2" r="-1" b="20133"/>
          <a:stretch/>
        </p:blipFill>
        <p:spPr>
          <a:xfrm>
            <a:off x="79907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9401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2710" y="628617"/>
            <a:ext cx="3971902" cy="30289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i="1"/>
              <a:t>The Garden of Earthly Delights,</a:t>
            </a:r>
            <a:r>
              <a:rPr lang="en-US" sz="3400"/>
              <a:t> </a:t>
            </a:r>
            <a:r>
              <a:rPr lang="en-US" sz="3400" err="1"/>
              <a:t>Hieronymous</a:t>
            </a:r>
            <a:r>
              <a:rPr lang="en-US" sz="3400"/>
              <a:t> Bosch, 1503–1504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2709" y="3843868"/>
            <a:ext cx="2827315" cy="156474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5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2" r="17329"/>
          <a:stretch/>
        </p:blipFill>
        <p:spPr>
          <a:xfrm>
            <a:off x="79907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7787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2" name="Straight Connector 1031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4" name="Straight Connector 1033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6" name="Straight Connector 1035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8" name="Straight Connector 1037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0" name="Straight Connector 1039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C5BDD1EA-D8C1-45AF-9F0A-14A2A137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2710" y="628617"/>
            <a:ext cx="3971902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/>
              <a:t>Woodcut form Sebastian Münster, </a:t>
            </a:r>
            <a:r>
              <a:rPr lang="en-US" sz="3000" i="1"/>
              <a:t>Cosmographiae</a:t>
            </a:r>
            <a:r>
              <a:rPr lang="en-US" sz="3000"/>
              <a:t> </a:t>
            </a:r>
            <a:r>
              <a:rPr lang="en-US" sz="3000" i="1"/>
              <a:t>universalis lib. VI</a:t>
            </a:r>
            <a:r>
              <a:rPr lang="en-US" sz="3000"/>
              <a:t> (Basel: Heinsrich Petri, 1550; print; 1100).</a:t>
            </a:r>
          </a:p>
        </p:txBody>
      </p:sp>
      <p:sp>
        <p:nvSpPr>
          <p:cNvPr id="1044" name="Snip Diagonal Corner Rectangle 6">
            <a:extLst>
              <a:ext uri="{FF2B5EF4-FFF2-40B4-BE49-F238E27FC236}">
                <a16:creationId xmlns:a16="http://schemas.microsoft.com/office/drawing/2014/main" id="{14354E08-0068-48D7-A8AD-84C7B1CF5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" r="-1" b="-1"/>
          <a:stretch/>
        </p:blipFill>
        <p:spPr bwMode="auto">
          <a:xfrm>
            <a:off x="79907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A779F34F-2960-4B81-BA08-445B6F6A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47" name="Straight Connector 1046">
              <a:extLst>
                <a:ext uri="{FF2B5EF4-FFF2-40B4-BE49-F238E27FC236}">
                  <a16:creationId xmlns:a16="http://schemas.microsoft.com/office/drawing/2014/main" id="{10A57ACC-416F-4A5D-B7F7-DDA9886A3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8" name="Straight Connector 1047">
              <a:extLst>
                <a:ext uri="{FF2B5EF4-FFF2-40B4-BE49-F238E27FC236}">
                  <a16:creationId xmlns:a16="http://schemas.microsoft.com/office/drawing/2014/main" id="{26522B4F-50C4-4FCE-8AE2-3789D63E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Straight Connector 1048">
              <a:extLst>
                <a:ext uri="{FF2B5EF4-FFF2-40B4-BE49-F238E27FC236}">
                  <a16:creationId xmlns:a16="http://schemas.microsoft.com/office/drawing/2014/main" id="{2C3978FC-B5D1-42BE-B086-BC2A733D5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0" name="Straight Connector 1049">
              <a:extLst>
                <a:ext uri="{FF2B5EF4-FFF2-40B4-BE49-F238E27FC236}">
                  <a16:creationId xmlns:a16="http://schemas.microsoft.com/office/drawing/2014/main" id="{ACED99F1-340D-4970-8E66-3B28E9271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1" name="Straight Connector 1050">
              <a:extLst>
                <a:ext uri="{FF2B5EF4-FFF2-40B4-BE49-F238E27FC236}">
                  <a16:creationId xmlns:a16="http://schemas.microsoft.com/office/drawing/2014/main" id="{50A54E39-63C0-4847-A766-C6B74FEB4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394451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3">
            <a:extLst>
              <a:ext uri="{FF2B5EF4-FFF2-40B4-BE49-F238E27FC236}">
                <a16:creationId xmlns:a16="http://schemas.microsoft.com/office/drawing/2014/main" id="{BADDD09E-8094-4188-9090-C1C7840FE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114" y="4487332"/>
            <a:ext cx="4205003" cy="1507067"/>
          </a:xfrm>
        </p:spPr>
        <p:txBody>
          <a:bodyPr>
            <a:normAutofit/>
          </a:bodyPr>
          <a:lstStyle/>
          <a:p>
            <a:endParaRPr lang="en-US" sz="3200"/>
          </a:p>
        </p:txBody>
      </p:sp>
      <p:sp>
        <p:nvSpPr>
          <p:cNvPr id="25" name="Snip Diagonal Corner Rectangle 24">
            <a:extLst>
              <a:ext uri="{FF2B5EF4-FFF2-40B4-BE49-F238E27FC236}">
                <a16:creationId xmlns:a16="http://schemas.microsoft.com/office/drawing/2014/main" id="{C58F6CE0-025D-40A5-AEF1-00954E3F9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5136155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21268" b="2"/>
          <a:stretch/>
        </p:blipFill>
        <p:spPr>
          <a:xfrm>
            <a:off x="797205" y="786117"/>
            <a:ext cx="4809744" cy="4956048"/>
          </a:xfrm>
          <a:custGeom>
            <a:avLst/>
            <a:gdLst/>
            <a:ahLst/>
            <a:cxnLst/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65EF548-33C8-DC3D-4F05-622A88C47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685800"/>
            <a:ext cx="4819653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Lukas Cranach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Fountain of Youth,1546</a:t>
            </a:r>
          </a:p>
          <a:p>
            <a:endParaRPr lang="en-US" sz="18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025A22-9C86-4108-A289-BD5650A8E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9A3623F-EF59-4F0B-9030-79CB7F9950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EBD0F53-A43D-414A-8653-E9F1D3610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08661C0-6128-4F64-8EDF-2D73D5F47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8AFEF08-AFBA-4125-B170-D3EB3E11D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A0E13BF-B4CA-4B20-A5DD-50ABBAEC7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8645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067A139-86EB-480F-AE6B-AF8092F21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9" y="628617"/>
            <a:ext cx="5408613" cy="302898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/>
              <a:t>"</a:t>
            </a:r>
            <a:r>
              <a:rPr lang="en-US" sz="3000" i="1"/>
              <a:t>Preste</a:t>
            </a:r>
            <a:r>
              <a:rPr lang="en-US" sz="3000"/>
              <a:t>" as the Emperor of Ethiopia, enthroned on a map of East Africa in an atlas prepared by the Portuguese for Queen Mary, 1558. (British Library)</a:t>
            </a:r>
          </a:p>
        </p:txBody>
      </p:sp>
      <p:sp>
        <p:nvSpPr>
          <p:cNvPr id="23" name="Snip Diagonal Corner Rectangle 6">
            <a:extLst>
              <a:ext uri="{FF2B5EF4-FFF2-40B4-BE49-F238E27FC236}">
                <a16:creationId xmlns:a16="http://schemas.microsoft.com/office/drawing/2014/main" id="{4E252378-AA68-427C-BF69-E4434E447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5136155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" r="2" b="2"/>
          <a:stretch/>
        </p:blipFill>
        <p:spPr>
          <a:xfrm>
            <a:off x="797205" y="786117"/>
            <a:ext cx="4809744" cy="4956048"/>
          </a:xfrm>
          <a:custGeom>
            <a:avLst/>
            <a:gdLst/>
            <a:ahLst/>
            <a:cxnLst/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5E8C853-59EA-4FCB-BB4E-1B0AEEA40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58D8A51-1FB2-4FA0-A860-D57179B52A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5C2F33D-5361-48D8-899D-50A713699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0608EC6-04A0-4D53-B4C8-57F06AF14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9C42FEC-C8F1-465B-900B-C7F552326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4CDCA4C-0922-4330-AF15-394E8C6D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2490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685799"/>
            <a:ext cx="3747111" cy="489204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Thank YOU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783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2424D5-230D-30A9-9185-515B00C14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62" y="685799"/>
            <a:ext cx="6288260" cy="489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</a:rPr>
              <a:t>… for your attention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9894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493</TotalTime>
  <Words>198</Words>
  <Application>Microsoft Office PowerPoint</Application>
  <PresentationFormat>Widescreen</PresentationFormat>
  <Paragraphs>15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Century Gothic</vt:lpstr>
      <vt:lpstr>Wingdings 3</vt:lpstr>
      <vt:lpstr>Slice</vt:lpstr>
      <vt:lpstr>“Shipwrecks, Islands, Magic, and Marvel: Renaissance Responses to the New World Project”  Mary Watt University of Florida </vt:lpstr>
      <vt:lpstr>“Now the Lord God had planted a garden in the east, in Eden; and there he put the man he had formed.” (Genesis 1:8) </vt:lpstr>
      <vt:lpstr>Prester John  from HARTMANN SCHEDELS’s NUREMBERG CHRONICLE 1493</vt:lpstr>
      <vt:lpstr>Modern conjectural depiction of the lost western section of the Tabula Peutingeriana, showing a representation of the Pillars of Hercules (Columne Ercole)</vt:lpstr>
      <vt:lpstr>The Garden of Earthly Delights, Hieronymous Bosch, 1503–1504 </vt:lpstr>
      <vt:lpstr>Woodcut form Sebastian Münster, Cosmographiae universalis lib. VI (Basel: Heinsrich Petri, 1550; print; 1100).</vt:lpstr>
      <vt:lpstr>PowerPoint Presentation</vt:lpstr>
      <vt:lpstr>"Preste" as the Emperor of Ethiopia, enthroned on a map of East Africa in an atlas prepared by the Portuguese for Queen Mary, 1558. (British Library)</vt:lpstr>
      <vt:lpstr>Thank YOU</vt:lpstr>
    </vt:vector>
  </TitlesOfParts>
  <Company>UF College of Liberal Arts &amp;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Watt,Mary A</dc:creator>
  <cp:lastModifiedBy>Watt,Mary A</cp:lastModifiedBy>
  <cp:revision>17</cp:revision>
  <cp:lastPrinted>2023-03-17T19:47:13Z</cp:lastPrinted>
  <dcterms:created xsi:type="dcterms:W3CDTF">2015-01-29T03:23:29Z</dcterms:created>
  <dcterms:modified xsi:type="dcterms:W3CDTF">2023-03-17T19:50:23Z</dcterms:modified>
</cp:coreProperties>
</file>