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  <p:sldId id="261" r:id="rId9"/>
    <p:sldId id="270" r:id="rId10"/>
    <p:sldId id="269" r:id="rId11"/>
    <p:sldId id="265" r:id="rId12"/>
    <p:sldId id="266" r:id="rId13"/>
    <p:sldId id="273" r:id="rId14"/>
    <p:sldId id="272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5"/>
  </p:normalViewPr>
  <p:slideViewPr>
    <p:cSldViewPr snapToGrid="0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415266-4208-4994-8F46-7BEF1769E50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D58C2DC-BAE5-4269-B435-ED70CA441D51}">
      <dgm:prSet custT="1"/>
      <dgm:spPr/>
      <dgm:t>
        <a:bodyPr/>
        <a:lstStyle/>
        <a:p>
          <a:r>
            <a:rPr lang="en-US" sz="2800" dirty="0"/>
            <a:t>Data were collected either online or using anonymous paper surveys. </a:t>
          </a:r>
        </a:p>
      </dgm:t>
    </dgm:pt>
    <dgm:pt modelId="{75D577B9-FCFE-4FC3-8E71-65D5D5D1759A}" type="parTrans" cxnId="{F000A0B0-4602-4F1B-947C-5AC894CA416C}">
      <dgm:prSet/>
      <dgm:spPr/>
      <dgm:t>
        <a:bodyPr/>
        <a:lstStyle/>
        <a:p>
          <a:endParaRPr lang="en-US"/>
        </a:p>
      </dgm:t>
    </dgm:pt>
    <dgm:pt modelId="{57F368DA-581A-4B57-90B3-421180E27F14}" type="sibTrans" cxnId="{F000A0B0-4602-4F1B-947C-5AC894CA416C}">
      <dgm:prSet/>
      <dgm:spPr/>
      <dgm:t>
        <a:bodyPr/>
        <a:lstStyle/>
        <a:p>
          <a:endParaRPr lang="en-US"/>
        </a:p>
      </dgm:t>
    </dgm:pt>
    <dgm:pt modelId="{15851219-3959-4CF9-8B4D-A64439058110}">
      <dgm:prSet custT="1"/>
      <dgm:spPr/>
      <dgm:t>
        <a:bodyPr/>
        <a:lstStyle/>
        <a:p>
          <a:r>
            <a:rPr lang="en-US" sz="2800" dirty="0"/>
            <a:t>A multistage cluster sampling approach was used to select survey respondents. </a:t>
          </a:r>
        </a:p>
      </dgm:t>
    </dgm:pt>
    <dgm:pt modelId="{4556C6F8-F6A6-46EE-834F-55A1546DD612}" type="parTrans" cxnId="{E974CFDC-29CF-48EF-AA31-5B9B60F95560}">
      <dgm:prSet/>
      <dgm:spPr/>
      <dgm:t>
        <a:bodyPr/>
        <a:lstStyle/>
        <a:p>
          <a:endParaRPr lang="en-US"/>
        </a:p>
      </dgm:t>
    </dgm:pt>
    <dgm:pt modelId="{911FC129-A856-45D4-955D-81D61AEE56CF}" type="sibTrans" cxnId="{E974CFDC-29CF-48EF-AA31-5B9B60F95560}">
      <dgm:prSet/>
      <dgm:spPr/>
      <dgm:t>
        <a:bodyPr/>
        <a:lstStyle/>
        <a:p>
          <a:endParaRPr lang="en-US"/>
        </a:p>
      </dgm:t>
    </dgm:pt>
    <dgm:pt modelId="{F077C551-3B99-4EA6-9202-DF518584B8E8}">
      <dgm:prSet custT="1"/>
      <dgm:spPr/>
      <dgm:t>
        <a:bodyPr/>
        <a:lstStyle/>
        <a:p>
          <a:r>
            <a:rPr lang="en-US" sz="2800" dirty="0"/>
            <a:t>Where possible, samples were stratified by region and church size, to ensure representation from each of these strata. </a:t>
          </a:r>
        </a:p>
      </dgm:t>
    </dgm:pt>
    <dgm:pt modelId="{7413C449-0EC3-4A9A-9FB2-0E81FB663C96}" type="parTrans" cxnId="{A333E408-4F6B-4275-97D8-F7588FA923FE}">
      <dgm:prSet/>
      <dgm:spPr/>
      <dgm:t>
        <a:bodyPr/>
        <a:lstStyle/>
        <a:p>
          <a:endParaRPr lang="en-US"/>
        </a:p>
      </dgm:t>
    </dgm:pt>
    <dgm:pt modelId="{BE924058-0B6E-4901-ADD6-38243A7E9BCB}" type="sibTrans" cxnId="{A333E408-4F6B-4275-97D8-F7588FA923FE}">
      <dgm:prSet/>
      <dgm:spPr/>
      <dgm:t>
        <a:bodyPr/>
        <a:lstStyle/>
        <a:p>
          <a:endParaRPr lang="en-US"/>
        </a:p>
      </dgm:t>
    </dgm:pt>
    <dgm:pt modelId="{83A0767D-021C-4F3E-A575-C79FE207543A}">
      <dgm:prSet custT="1"/>
      <dgm:spPr/>
      <dgm:t>
        <a:bodyPr/>
        <a:lstStyle/>
        <a:p>
          <a:r>
            <a:rPr lang="en-US" sz="2800" dirty="0"/>
            <a:t>Data analysis was conducted using SPSS 28. </a:t>
          </a:r>
        </a:p>
      </dgm:t>
    </dgm:pt>
    <dgm:pt modelId="{8E598EE6-B0BF-491C-84E0-9D8587857D08}" type="parTrans" cxnId="{3E9E8C79-7E5D-48B1-BAB6-5044ADF0029A}">
      <dgm:prSet/>
      <dgm:spPr/>
      <dgm:t>
        <a:bodyPr/>
        <a:lstStyle/>
        <a:p>
          <a:endParaRPr lang="en-US"/>
        </a:p>
      </dgm:t>
    </dgm:pt>
    <dgm:pt modelId="{256E0F36-C500-477B-9F76-498EAAB4E7BC}" type="sibTrans" cxnId="{3E9E8C79-7E5D-48B1-BAB6-5044ADF0029A}">
      <dgm:prSet/>
      <dgm:spPr/>
      <dgm:t>
        <a:bodyPr/>
        <a:lstStyle/>
        <a:p>
          <a:endParaRPr lang="en-US"/>
        </a:p>
      </dgm:t>
    </dgm:pt>
    <dgm:pt modelId="{C8535EBD-B5FD-1445-A422-16722670176E}" type="pres">
      <dgm:prSet presAssocID="{D8415266-4208-4994-8F46-7BEF1769E50E}" presName="vert0" presStyleCnt="0">
        <dgm:presLayoutVars>
          <dgm:dir/>
          <dgm:animOne val="branch"/>
          <dgm:animLvl val="lvl"/>
        </dgm:presLayoutVars>
      </dgm:prSet>
      <dgm:spPr/>
    </dgm:pt>
    <dgm:pt modelId="{714CCAF3-3994-8D4C-8063-39B8FBC0BE05}" type="pres">
      <dgm:prSet presAssocID="{6D58C2DC-BAE5-4269-B435-ED70CA441D51}" presName="thickLine" presStyleLbl="alignNode1" presStyleIdx="0" presStyleCnt="4"/>
      <dgm:spPr/>
    </dgm:pt>
    <dgm:pt modelId="{45749584-6766-B346-8319-5C62AC6B4BE4}" type="pres">
      <dgm:prSet presAssocID="{6D58C2DC-BAE5-4269-B435-ED70CA441D51}" presName="horz1" presStyleCnt="0"/>
      <dgm:spPr/>
    </dgm:pt>
    <dgm:pt modelId="{64637835-F728-1448-B261-3C6E574E065C}" type="pres">
      <dgm:prSet presAssocID="{6D58C2DC-BAE5-4269-B435-ED70CA441D51}" presName="tx1" presStyleLbl="revTx" presStyleIdx="0" presStyleCnt="4"/>
      <dgm:spPr/>
    </dgm:pt>
    <dgm:pt modelId="{CD017764-28CD-2848-AA0E-C61EBC77526E}" type="pres">
      <dgm:prSet presAssocID="{6D58C2DC-BAE5-4269-B435-ED70CA441D51}" presName="vert1" presStyleCnt="0"/>
      <dgm:spPr/>
    </dgm:pt>
    <dgm:pt modelId="{146E1DA8-8495-D441-82EB-4773EA1BB88C}" type="pres">
      <dgm:prSet presAssocID="{15851219-3959-4CF9-8B4D-A64439058110}" presName="thickLine" presStyleLbl="alignNode1" presStyleIdx="1" presStyleCnt="4"/>
      <dgm:spPr/>
    </dgm:pt>
    <dgm:pt modelId="{FC043ABB-FE47-F54C-8233-8F91342AA3B5}" type="pres">
      <dgm:prSet presAssocID="{15851219-3959-4CF9-8B4D-A64439058110}" presName="horz1" presStyleCnt="0"/>
      <dgm:spPr/>
    </dgm:pt>
    <dgm:pt modelId="{F2642A96-9193-8643-9EA1-4FB999784DBA}" type="pres">
      <dgm:prSet presAssocID="{15851219-3959-4CF9-8B4D-A64439058110}" presName="tx1" presStyleLbl="revTx" presStyleIdx="1" presStyleCnt="4"/>
      <dgm:spPr/>
    </dgm:pt>
    <dgm:pt modelId="{3C9A62D2-3348-8643-A91A-925D73A54288}" type="pres">
      <dgm:prSet presAssocID="{15851219-3959-4CF9-8B4D-A64439058110}" presName="vert1" presStyleCnt="0"/>
      <dgm:spPr/>
    </dgm:pt>
    <dgm:pt modelId="{DB3DD2A2-0B1F-F24A-A81A-3A1F09D7A73C}" type="pres">
      <dgm:prSet presAssocID="{F077C551-3B99-4EA6-9202-DF518584B8E8}" presName="thickLine" presStyleLbl="alignNode1" presStyleIdx="2" presStyleCnt="4"/>
      <dgm:spPr/>
    </dgm:pt>
    <dgm:pt modelId="{50C3754F-01B8-B541-9D71-D5A99EFBF4CB}" type="pres">
      <dgm:prSet presAssocID="{F077C551-3B99-4EA6-9202-DF518584B8E8}" presName="horz1" presStyleCnt="0"/>
      <dgm:spPr/>
    </dgm:pt>
    <dgm:pt modelId="{4E88E541-A41F-7841-95C2-ECA7DD0B4B5C}" type="pres">
      <dgm:prSet presAssocID="{F077C551-3B99-4EA6-9202-DF518584B8E8}" presName="tx1" presStyleLbl="revTx" presStyleIdx="2" presStyleCnt="4"/>
      <dgm:spPr/>
    </dgm:pt>
    <dgm:pt modelId="{BA8609AB-BFBE-6240-BBA1-52EE360E014C}" type="pres">
      <dgm:prSet presAssocID="{F077C551-3B99-4EA6-9202-DF518584B8E8}" presName="vert1" presStyleCnt="0"/>
      <dgm:spPr/>
    </dgm:pt>
    <dgm:pt modelId="{72CEE37A-F327-5749-8635-54E1ADC6F4E4}" type="pres">
      <dgm:prSet presAssocID="{83A0767D-021C-4F3E-A575-C79FE207543A}" presName="thickLine" presStyleLbl="alignNode1" presStyleIdx="3" presStyleCnt="4"/>
      <dgm:spPr/>
    </dgm:pt>
    <dgm:pt modelId="{23C3FA97-DBDF-6B41-BCA1-0A2E7CEDB178}" type="pres">
      <dgm:prSet presAssocID="{83A0767D-021C-4F3E-A575-C79FE207543A}" presName="horz1" presStyleCnt="0"/>
      <dgm:spPr/>
    </dgm:pt>
    <dgm:pt modelId="{0192A0FF-A9CC-9141-A3EC-2CE594D27C1C}" type="pres">
      <dgm:prSet presAssocID="{83A0767D-021C-4F3E-A575-C79FE207543A}" presName="tx1" presStyleLbl="revTx" presStyleIdx="3" presStyleCnt="4"/>
      <dgm:spPr/>
    </dgm:pt>
    <dgm:pt modelId="{D84BADE6-1389-294A-ACFA-97FED961E3C5}" type="pres">
      <dgm:prSet presAssocID="{83A0767D-021C-4F3E-A575-C79FE207543A}" presName="vert1" presStyleCnt="0"/>
      <dgm:spPr/>
    </dgm:pt>
  </dgm:ptLst>
  <dgm:cxnLst>
    <dgm:cxn modelId="{A333E408-4F6B-4275-97D8-F7588FA923FE}" srcId="{D8415266-4208-4994-8F46-7BEF1769E50E}" destId="{F077C551-3B99-4EA6-9202-DF518584B8E8}" srcOrd="2" destOrd="0" parTransId="{7413C449-0EC3-4A9A-9FB2-0E81FB663C96}" sibTransId="{BE924058-0B6E-4901-ADD6-38243A7E9BCB}"/>
    <dgm:cxn modelId="{387D6B15-8AE9-7049-B54A-730E314E9284}" type="presOf" srcId="{15851219-3959-4CF9-8B4D-A64439058110}" destId="{F2642A96-9193-8643-9EA1-4FB999784DBA}" srcOrd="0" destOrd="0" presId="urn:microsoft.com/office/officeart/2008/layout/LinedList"/>
    <dgm:cxn modelId="{E9FDF23D-4844-DC4A-B20C-F65AAA83330A}" type="presOf" srcId="{6D58C2DC-BAE5-4269-B435-ED70CA441D51}" destId="{64637835-F728-1448-B261-3C6E574E065C}" srcOrd="0" destOrd="0" presId="urn:microsoft.com/office/officeart/2008/layout/LinedList"/>
    <dgm:cxn modelId="{3E9E8C79-7E5D-48B1-BAB6-5044ADF0029A}" srcId="{D8415266-4208-4994-8F46-7BEF1769E50E}" destId="{83A0767D-021C-4F3E-A575-C79FE207543A}" srcOrd="3" destOrd="0" parTransId="{8E598EE6-B0BF-491C-84E0-9D8587857D08}" sibTransId="{256E0F36-C500-477B-9F76-498EAAB4E7BC}"/>
    <dgm:cxn modelId="{F000A0B0-4602-4F1B-947C-5AC894CA416C}" srcId="{D8415266-4208-4994-8F46-7BEF1769E50E}" destId="{6D58C2DC-BAE5-4269-B435-ED70CA441D51}" srcOrd="0" destOrd="0" parTransId="{75D577B9-FCFE-4FC3-8E71-65D5D5D1759A}" sibTransId="{57F368DA-581A-4B57-90B3-421180E27F14}"/>
    <dgm:cxn modelId="{6C791CCD-0ADB-9646-ADA5-3527B478A8C7}" type="presOf" srcId="{83A0767D-021C-4F3E-A575-C79FE207543A}" destId="{0192A0FF-A9CC-9141-A3EC-2CE594D27C1C}" srcOrd="0" destOrd="0" presId="urn:microsoft.com/office/officeart/2008/layout/LinedList"/>
    <dgm:cxn modelId="{001C0BD4-355C-3943-9199-3850D90E8C62}" type="presOf" srcId="{D8415266-4208-4994-8F46-7BEF1769E50E}" destId="{C8535EBD-B5FD-1445-A422-16722670176E}" srcOrd="0" destOrd="0" presId="urn:microsoft.com/office/officeart/2008/layout/LinedList"/>
    <dgm:cxn modelId="{B8F0A6DB-11D1-614F-A429-D26FBE349389}" type="presOf" srcId="{F077C551-3B99-4EA6-9202-DF518584B8E8}" destId="{4E88E541-A41F-7841-95C2-ECA7DD0B4B5C}" srcOrd="0" destOrd="0" presId="urn:microsoft.com/office/officeart/2008/layout/LinedList"/>
    <dgm:cxn modelId="{E974CFDC-29CF-48EF-AA31-5B9B60F95560}" srcId="{D8415266-4208-4994-8F46-7BEF1769E50E}" destId="{15851219-3959-4CF9-8B4D-A64439058110}" srcOrd="1" destOrd="0" parTransId="{4556C6F8-F6A6-46EE-834F-55A1546DD612}" sibTransId="{911FC129-A856-45D4-955D-81D61AEE56CF}"/>
    <dgm:cxn modelId="{0BF6C80A-A707-7242-86F2-C405D826F33C}" type="presParOf" srcId="{C8535EBD-B5FD-1445-A422-16722670176E}" destId="{714CCAF3-3994-8D4C-8063-39B8FBC0BE05}" srcOrd="0" destOrd="0" presId="urn:microsoft.com/office/officeart/2008/layout/LinedList"/>
    <dgm:cxn modelId="{0AD46200-6007-444A-87A0-EA4064117BA3}" type="presParOf" srcId="{C8535EBD-B5FD-1445-A422-16722670176E}" destId="{45749584-6766-B346-8319-5C62AC6B4BE4}" srcOrd="1" destOrd="0" presId="urn:microsoft.com/office/officeart/2008/layout/LinedList"/>
    <dgm:cxn modelId="{D49EEFB6-5B77-F142-9D96-BA071CF99A53}" type="presParOf" srcId="{45749584-6766-B346-8319-5C62AC6B4BE4}" destId="{64637835-F728-1448-B261-3C6E574E065C}" srcOrd="0" destOrd="0" presId="urn:microsoft.com/office/officeart/2008/layout/LinedList"/>
    <dgm:cxn modelId="{6C4A4830-7A34-3148-8F06-18684DBE6B17}" type="presParOf" srcId="{45749584-6766-B346-8319-5C62AC6B4BE4}" destId="{CD017764-28CD-2848-AA0E-C61EBC77526E}" srcOrd="1" destOrd="0" presId="urn:microsoft.com/office/officeart/2008/layout/LinedList"/>
    <dgm:cxn modelId="{5903F7EC-BADB-C744-9F63-9872DFAEFF50}" type="presParOf" srcId="{C8535EBD-B5FD-1445-A422-16722670176E}" destId="{146E1DA8-8495-D441-82EB-4773EA1BB88C}" srcOrd="2" destOrd="0" presId="urn:microsoft.com/office/officeart/2008/layout/LinedList"/>
    <dgm:cxn modelId="{A9E22428-3E1D-D24E-A6B1-D4657F31A6EF}" type="presParOf" srcId="{C8535EBD-B5FD-1445-A422-16722670176E}" destId="{FC043ABB-FE47-F54C-8233-8F91342AA3B5}" srcOrd="3" destOrd="0" presId="urn:microsoft.com/office/officeart/2008/layout/LinedList"/>
    <dgm:cxn modelId="{675B3DC3-3D54-904E-8B77-F2D299A8F06E}" type="presParOf" srcId="{FC043ABB-FE47-F54C-8233-8F91342AA3B5}" destId="{F2642A96-9193-8643-9EA1-4FB999784DBA}" srcOrd="0" destOrd="0" presId="urn:microsoft.com/office/officeart/2008/layout/LinedList"/>
    <dgm:cxn modelId="{F5A0D24F-8E35-4049-A535-7A6FB0A05F11}" type="presParOf" srcId="{FC043ABB-FE47-F54C-8233-8F91342AA3B5}" destId="{3C9A62D2-3348-8643-A91A-925D73A54288}" srcOrd="1" destOrd="0" presId="urn:microsoft.com/office/officeart/2008/layout/LinedList"/>
    <dgm:cxn modelId="{EE9F025E-6301-064C-BB5E-F29C19347984}" type="presParOf" srcId="{C8535EBD-B5FD-1445-A422-16722670176E}" destId="{DB3DD2A2-0B1F-F24A-A81A-3A1F09D7A73C}" srcOrd="4" destOrd="0" presId="urn:microsoft.com/office/officeart/2008/layout/LinedList"/>
    <dgm:cxn modelId="{4124ED78-25D8-D44C-9D0A-38E77A27DEEC}" type="presParOf" srcId="{C8535EBD-B5FD-1445-A422-16722670176E}" destId="{50C3754F-01B8-B541-9D71-D5A99EFBF4CB}" srcOrd="5" destOrd="0" presId="urn:microsoft.com/office/officeart/2008/layout/LinedList"/>
    <dgm:cxn modelId="{29086EC4-744A-A74E-B96D-F0F9FAD4B93E}" type="presParOf" srcId="{50C3754F-01B8-B541-9D71-D5A99EFBF4CB}" destId="{4E88E541-A41F-7841-95C2-ECA7DD0B4B5C}" srcOrd="0" destOrd="0" presId="urn:microsoft.com/office/officeart/2008/layout/LinedList"/>
    <dgm:cxn modelId="{DEBABBAF-AA74-EC4F-B878-A58BE80E4ED9}" type="presParOf" srcId="{50C3754F-01B8-B541-9D71-D5A99EFBF4CB}" destId="{BA8609AB-BFBE-6240-BBA1-52EE360E014C}" srcOrd="1" destOrd="0" presId="urn:microsoft.com/office/officeart/2008/layout/LinedList"/>
    <dgm:cxn modelId="{26E43B02-D648-5440-8026-13117A089C3D}" type="presParOf" srcId="{C8535EBD-B5FD-1445-A422-16722670176E}" destId="{72CEE37A-F327-5749-8635-54E1ADC6F4E4}" srcOrd="6" destOrd="0" presId="urn:microsoft.com/office/officeart/2008/layout/LinedList"/>
    <dgm:cxn modelId="{D4B93052-5834-1E4C-9280-6A5EB3FB1D26}" type="presParOf" srcId="{C8535EBD-B5FD-1445-A422-16722670176E}" destId="{23C3FA97-DBDF-6B41-BCA1-0A2E7CEDB178}" srcOrd="7" destOrd="0" presId="urn:microsoft.com/office/officeart/2008/layout/LinedList"/>
    <dgm:cxn modelId="{A45AF376-BA9E-8047-8388-8BA491887BA3}" type="presParOf" srcId="{23C3FA97-DBDF-6B41-BCA1-0A2E7CEDB178}" destId="{0192A0FF-A9CC-9141-A3EC-2CE594D27C1C}" srcOrd="0" destOrd="0" presId="urn:microsoft.com/office/officeart/2008/layout/LinedList"/>
    <dgm:cxn modelId="{0F20B087-C7DE-8D42-B61D-CAC042BC5275}" type="presParOf" srcId="{23C3FA97-DBDF-6B41-BCA1-0A2E7CEDB178}" destId="{D84BADE6-1389-294A-ACFA-97FED961E3C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F0BEFE-A861-455A-94D1-822372DB762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4DC2BC4-A9DA-4A49-A5C0-38624C75F4A3}">
      <dgm:prSet/>
      <dgm:spPr/>
      <dgm:t>
        <a:bodyPr/>
        <a:lstStyle/>
        <a:p>
          <a:r>
            <a:rPr lang="en-US"/>
            <a:t>Vegan</a:t>
          </a:r>
        </a:p>
      </dgm:t>
    </dgm:pt>
    <dgm:pt modelId="{FEAA2ED2-753C-411E-9830-3F8FE38CDD03}" type="parTrans" cxnId="{BBCA5EB9-0AAD-4563-A546-3A383AE17A91}">
      <dgm:prSet/>
      <dgm:spPr/>
      <dgm:t>
        <a:bodyPr/>
        <a:lstStyle/>
        <a:p>
          <a:endParaRPr lang="en-US"/>
        </a:p>
      </dgm:t>
    </dgm:pt>
    <dgm:pt modelId="{3FDCE6A9-C6CD-4BC1-A88A-085146748880}" type="sibTrans" cxnId="{BBCA5EB9-0AAD-4563-A546-3A383AE17A91}">
      <dgm:prSet/>
      <dgm:spPr/>
      <dgm:t>
        <a:bodyPr/>
        <a:lstStyle/>
        <a:p>
          <a:endParaRPr lang="en-US"/>
        </a:p>
      </dgm:t>
    </dgm:pt>
    <dgm:pt modelId="{D74BD201-786F-4D65-AEFE-0B34106D1835}">
      <dgm:prSet/>
      <dgm:spPr/>
      <dgm:t>
        <a:bodyPr/>
        <a:lstStyle/>
        <a:p>
          <a:r>
            <a:rPr lang="en-US"/>
            <a:t>Vegetarian</a:t>
          </a:r>
        </a:p>
      </dgm:t>
    </dgm:pt>
    <dgm:pt modelId="{C860B598-5A28-408B-A5F0-CDF9445900D7}" type="parTrans" cxnId="{1F4A7EAF-B5F3-456A-96AB-208723D3FF24}">
      <dgm:prSet/>
      <dgm:spPr/>
      <dgm:t>
        <a:bodyPr/>
        <a:lstStyle/>
        <a:p>
          <a:endParaRPr lang="en-US"/>
        </a:p>
      </dgm:t>
    </dgm:pt>
    <dgm:pt modelId="{AB60E11E-CE6E-43BB-9E9B-A08274193D8A}" type="sibTrans" cxnId="{1F4A7EAF-B5F3-456A-96AB-208723D3FF24}">
      <dgm:prSet/>
      <dgm:spPr/>
      <dgm:t>
        <a:bodyPr/>
        <a:lstStyle/>
        <a:p>
          <a:endParaRPr lang="en-US"/>
        </a:p>
      </dgm:t>
    </dgm:pt>
    <dgm:pt modelId="{AA3A6B7E-3381-4AE2-BD3B-A2CAA5347C25}">
      <dgm:prSet/>
      <dgm:spPr/>
      <dgm:t>
        <a:bodyPr/>
        <a:lstStyle/>
        <a:p>
          <a:r>
            <a:rPr lang="en-US"/>
            <a:t>Pescatarian</a:t>
          </a:r>
        </a:p>
      </dgm:t>
    </dgm:pt>
    <dgm:pt modelId="{CE0FD447-CE68-4655-9D6F-DE3461A3AA4C}" type="parTrans" cxnId="{2DB2F7FC-F958-49F5-BAE6-F1D06FFA583E}">
      <dgm:prSet/>
      <dgm:spPr/>
      <dgm:t>
        <a:bodyPr/>
        <a:lstStyle/>
        <a:p>
          <a:endParaRPr lang="en-US"/>
        </a:p>
      </dgm:t>
    </dgm:pt>
    <dgm:pt modelId="{622BBB4E-0B63-49B8-87E6-5FFB8818A8BD}" type="sibTrans" cxnId="{2DB2F7FC-F958-49F5-BAE6-F1D06FFA583E}">
      <dgm:prSet/>
      <dgm:spPr/>
      <dgm:t>
        <a:bodyPr/>
        <a:lstStyle/>
        <a:p>
          <a:endParaRPr lang="en-US"/>
        </a:p>
      </dgm:t>
    </dgm:pt>
    <dgm:pt modelId="{9B15B1CC-19DF-4629-AD37-462A74F51DA8}">
      <dgm:prSet/>
      <dgm:spPr/>
      <dgm:t>
        <a:bodyPr/>
        <a:lstStyle/>
        <a:p>
          <a:r>
            <a:rPr lang="en-US"/>
            <a:t>Meat eater once a week or less</a:t>
          </a:r>
        </a:p>
      </dgm:t>
    </dgm:pt>
    <dgm:pt modelId="{246C4A19-9FF9-47FA-AF98-A086123CE337}" type="parTrans" cxnId="{611CFC56-E49E-45AC-BA8B-7C8C1EE442FB}">
      <dgm:prSet/>
      <dgm:spPr/>
      <dgm:t>
        <a:bodyPr/>
        <a:lstStyle/>
        <a:p>
          <a:endParaRPr lang="en-US"/>
        </a:p>
      </dgm:t>
    </dgm:pt>
    <dgm:pt modelId="{47C173CB-B5D2-43A8-A97A-CD8968151A1A}" type="sibTrans" cxnId="{611CFC56-E49E-45AC-BA8B-7C8C1EE442FB}">
      <dgm:prSet/>
      <dgm:spPr/>
      <dgm:t>
        <a:bodyPr/>
        <a:lstStyle/>
        <a:p>
          <a:endParaRPr lang="en-US"/>
        </a:p>
      </dgm:t>
    </dgm:pt>
    <dgm:pt modelId="{ADD40541-50C2-4318-BAFC-30B224CE9065}">
      <dgm:prSet/>
      <dgm:spPr/>
      <dgm:t>
        <a:bodyPr/>
        <a:lstStyle/>
        <a:p>
          <a:r>
            <a:rPr lang="en-US"/>
            <a:t>Meat eater a few times a week</a:t>
          </a:r>
        </a:p>
      </dgm:t>
    </dgm:pt>
    <dgm:pt modelId="{1158698E-1CE6-4274-A79F-A2B871904413}" type="parTrans" cxnId="{570FA2B3-1469-4A0F-A203-C7AD884ECA54}">
      <dgm:prSet/>
      <dgm:spPr/>
      <dgm:t>
        <a:bodyPr/>
        <a:lstStyle/>
        <a:p>
          <a:endParaRPr lang="en-US"/>
        </a:p>
      </dgm:t>
    </dgm:pt>
    <dgm:pt modelId="{A19008CF-36F2-453F-A065-A2EE4455B4FF}" type="sibTrans" cxnId="{570FA2B3-1469-4A0F-A203-C7AD884ECA54}">
      <dgm:prSet/>
      <dgm:spPr/>
      <dgm:t>
        <a:bodyPr/>
        <a:lstStyle/>
        <a:p>
          <a:endParaRPr lang="en-US"/>
        </a:p>
      </dgm:t>
    </dgm:pt>
    <dgm:pt modelId="{2B73EFE5-09B1-489F-9C84-A613FE94F94F}">
      <dgm:prSet/>
      <dgm:spPr/>
      <dgm:t>
        <a:bodyPr/>
        <a:lstStyle/>
        <a:p>
          <a:r>
            <a:rPr lang="en-US"/>
            <a:t>Meat eater most days</a:t>
          </a:r>
        </a:p>
      </dgm:t>
    </dgm:pt>
    <dgm:pt modelId="{C81F15DF-3FC8-4605-B157-3A20E4AA1DE2}" type="parTrans" cxnId="{880C0DA1-8A09-45EF-AD9A-6C3C0750D0D1}">
      <dgm:prSet/>
      <dgm:spPr/>
      <dgm:t>
        <a:bodyPr/>
        <a:lstStyle/>
        <a:p>
          <a:endParaRPr lang="en-US"/>
        </a:p>
      </dgm:t>
    </dgm:pt>
    <dgm:pt modelId="{3C572F18-7351-4F75-8F21-A6092A29B83D}" type="sibTrans" cxnId="{880C0DA1-8A09-45EF-AD9A-6C3C0750D0D1}">
      <dgm:prSet/>
      <dgm:spPr/>
      <dgm:t>
        <a:bodyPr/>
        <a:lstStyle/>
        <a:p>
          <a:endParaRPr lang="en-US"/>
        </a:p>
      </dgm:t>
    </dgm:pt>
    <dgm:pt modelId="{48C0A3ED-9E45-AF42-8167-1F8FFAED1A4E}" type="pres">
      <dgm:prSet presAssocID="{33F0BEFE-A861-455A-94D1-822372DB7620}" presName="linear" presStyleCnt="0">
        <dgm:presLayoutVars>
          <dgm:animLvl val="lvl"/>
          <dgm:resizeHandles val="exact"/>
        </dgm:presLayoutVars>
      </dgm:prSet>
      <dgm:spPr/>
    </dgm:pt>
    <dgm:pt modelId="{A0FB8C83-4E1A-2440-9248-4F766074F807}" type="pres">
      <dgm:prSet presAssocID="{84DC2BC4-A9DA-4A49-A5C0-38624C75F4A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36338A97-2B07-ED41-879F-1A9C71D2A0DC}" type="pres">
      <dgm:prSet presAssocID="{3FDCE6A9-C6CD-4BC1-A88A-085146748880}" presName="spacer" presStyleCnt="0"/>
      <dgm:spPr/>
    </dgm:pt>
    <dgm:pt modelId="{3619BC46-AB8B-474A-B7FD-AE69F4E26E94}" type="pres">
      <dgm:prSet presAssocID="{D74BD201-786F-4D65-AEFE-0B34106D183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B0218C2-5F6A-3547-ABDC-9DCE0782798B}" type="pres">
      <dgm:prSet presAssocID="{AB60E11E-CE6E-43BB-9E9B-A08274193D8A}" presName="spacer" presStyleCnt="0"/>
      <dgm:spPr/>
    </dgm:pt>
    <dgm:pt modelId="{14629DD3-A9CC-8649-A07F-7F7A5676C2E1}" type="pres">
      <dgm:prSet presAssocID="{AA3A6B7E-3381-4AE2-BD3B-A2CAA5347C2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2DFCD884-6208-734D-9EDF-903A85668B72}" type="pres">
      <dgm:prSet presAssocID="{622BBB4E-0B63-49B8-87E6-5FFB8818A8BD}" presName="spacer" presStyleCnt="0"/>
      <dgm:spPr/>
    </dgm:pt>
    <dgm:pt modelId="{EEF03059-7895-CF47-AFF5-EEF6EBA03E1C}" type="pres">
      <dgm:prSet presAssocID="{9B15B1CC-19DF-4629-AD37-462A74F51DA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60E90886-5BAF-C74F-899E-D86F2AA1C45F}" type="pres">
      <dgm:prSet presAssocID="{47C173CB-B5D2-43A8-A97A-CD8968151A1A}" presName="spacer" presStyleCnt="0"/>
      <dgm:spPr/>
    </dgm:pt>
    <dgm:pt modelId="{2B8A915A-E7A2-0744-82B4-DD2BDF70F18E}" type="pres">
      <dgm:prSet presAssocID="{ADD40541-50C2-4318-BAFC-30B224CE906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10BF238-A119-4D45-95EE-38359A266458}" type="pres">
      <dgm:prSet presAssocID="{A19008CF-36F2-453F-A065-A2EE4455B4FF}" presName="spacer" presStyleCnt="0"/>
      <dgm:spPr/>
    </dgm:pt>
    <dgm:pt modelId="{174F6064-8F78-F041-AA3E-FD2B14DB17B3}" type="pres">
      <dgm:prSet presAssocID="{2B73EFE5-09B1-489F-9C84-A613FE94F94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7A0CA2C-7376-3F46-809A-E08DBB2B4B40}" type="presOf" srcId="{ADD40541-50C2-4318-BAFC-30B224CE9065}" destId="{2B8A915A-E7A2-0744-82B4-DD2BDF70F18E}" srcOrd="0" destOrd="0" presId="urn:microsoft.com/office/officeart/2005/8/layout/vList2"/>
    <dgm:cxn modelId="{95D1792F-1E7E-5B49-855C-96EFE62CF444}" type="presOf" srcId="{AA3A6B7E-3381-4AE2-BD3B-A2CAA5347C25}" destId="{14629DD3-A9CC-8649-A07F-7F7A5676C2E1}" srcOrd="0" destOrd="0" presId="urn:microsoft.com/office/officeart/2005/8/layout/vList2"/>
    <dgm:cxn modelId="{611CFC56-E49E-45AC-BA8B-7C8C1EE442FB}" srcId="{33F0BEFE-A861-455A-94D1-822372DB7620}" destId="{9B15B1CC-19DF-4629-AD37-462A74F51DA8}" srcOrd="3" destOrd="0" parTransId="{246C4A19-9FF9-47FA-AF98-A086123CE337}" sibTransId="{47C173CB-B5D2-43A8-A97A-CD8968151A1A}"/>
    <dgm:cxn modelId="{EE63DB8F-C067-1147-9534-34ADC5E6E221}" type="presOf" srcId="{84DC2BC4-A9DA-4A49-A5C0-38624C75F4A3}" destId="{A0FB8C83-4E1A-2440-9248-4F766074F807}" srcOrd="0" destOrd="0" presId="urn:microsoft.com/office/officeart/2005/8/layout/vList2"/>
    <dgm:cxn modelId="{540A7C9E-69AA-3842-A5E0-EFA5148F7CCE}" type="presOf" srcId="{D74BD201-786F-4D65-AEFE-0B34106D1835}" destId="{3619BC46-AB8B-474A-B7FD-AE69F4E26E94}" srcOrd="0" destOrd="0" presId="urn:microsoft.com/office/officeart/2005/8/layout/vList2"/>
    <dgm:cxn modelId="{880C0DA1-8A09-45EF-AD9A-6C3C0750D0D1}" srcId="{33F0BEFE-A861-455A-94D1-822372DB7620}" destId="{2B73EFE5-09B1-489F-9C84-A613FE94F94F}" srcOrd="5" destOrd="0" parTransId="{C81F15DF-3FC8-4605-B157-3A20E4AA1DE2}" sibTransId="{3C572F18-7351-4F75-8F21-A6092A29B83D}"/>
    <dgm:cxn modelId="{5FE454A2-9637-BB49-873C-F3E0237C98AA}" type="presOf" srcId="{2B73EFE5-09B1-489F-9C84-A613FE94F94F}" destId="{174F6064-8F78-F041-AA3E-FD2B14DB17B3}" srcOrd="0" destOrd="0" presId="urn:microsoft.com/office/officeart/2005/8/layout/vList2"/>
    <dgm:cxn modelId="{1F4A7EAF-B5F3-456A-96AB-208723D3FF24}" srcId="{33F0BEFE-A861-455A-94D1-822372DB7620}" destId="{D74BD201-786F-4D65-AEFE-0B34106D1835}" srcOrd="1" destOrd="0" parTransId="{C860B598-5A28-408B-A5F0-CDF9445900D7}" sibTransId="{AB60E11E-CE6E-43BB-9E9B-A08274193D8A}"/>
    <dgm:cxn modelId="{EDA0B2B2-0A61-8A42-9BEC-2E29477BF97E}" type="presOf" srcId="{9B15B1CC-19DF-4629-AD37-462A74F51DA8}" destId="{EEF03059-7895-CF47-AFF5-EEF6EBA03E1C}" srcOrd="0" destOrd="0" presId="urn:microsoft.com/office/officeart/2005/8/layout/vList2"/>
    <dgm:cxn modelId="{570FA2B3-1469-4A0F-A203-C7AD884ECA54}" srcId="{33F0BEFE-A861-455A-94D1-822372DB7620}" destId="{ADD40541-50C2-4318-BAFC-30B224CE9065}" srcOrd="4" destOrd="0" parTransId="{1158698E-1CE6-4274-A79F-A2B871904413}" sibTransId="{A19008CF-36F2-453F-A065-A2EE4455B4FF}"/>
    <dgm:cxn modelId="{BBCA5EB9-0AAD-4563-A546-3A383AE17A91}" srcId="{33F0BEFE-A861-455A-94D1-822372DB7620}" destId="{84DC2BC4-A9DA-4A49-A5C0-38624C75F4A3}" srcOrd="0" destOrd="0" parTransId="{FEAA2ED2-753C-411E-9830-3F8FE38CDD03}" sibTransId="{3FDCE6A9-C6CD-4BC1-A88A-085146748880}"/>
    <dgm:cxn modelId="{1273FDE7-6229-E948-ACD0-DF15B766F64E}" type="presOf" srcId="{33F0BEFE-A861-455A-94D1-822372DB7620}" destId="{48C0A3ED-9E45-AF42-8167-1F8FFAED1A4E}" srcOrd="0" destOrd="0" presId="urn:microsoft.com/office/officeart/2005/8/layout/vList2"/>
    <dgm:cxn modelId="{2DB2F7FC-F958-49F5-BAE6-F1D06FFA583E}" srcId="{33F0BEFE-A861-455A-94D1-822372DB7620}" destId="{AA3A6B7E-3381-4AE2-BD3B-A2CAA5347C25}" srcOrd="2" destOrd="0" parTransId="{CE0FD447-CE68-4655-9D6F-DE3461A3AA4C}" sibTransId="{622BBB4E-0B63-49B8-87E6-5FFB8818A8BD}"/>
    <dgm:cxn modelId="{919FC5A9-AB0F-5249-A326-1316205E2346}" type="presParOf" srcId="{48C0A3ED-9E45-AF42-8167-1F8FFAED1A4E}" destId="{A0FB8C83-4E1A-2440-9248-4F766074F807}" srcOrd="0" destOrd="0" presId="urn:microsoft.com/office/officeart/2005/8/layout/vList2"/>
    <dgm:cxn modelId="{9C64349F-DC8A-B740-A715-B6143B542BD5}" type="presParOf" srcId="{48C0A3ED-9E45-AF42-8167-1F8FFAED1A4E}" destId="{36338A97-2B07-ED41-879F-1A9C71D2A0DC}" srcOrd="1" destOrd="0" presId="urn:microsoft.com/office/officeart/2005/8/layout/vList2"/>
    <dgm:cxn modelId="{F2DF578B-C147-AE41-B874-B277AC8AE0A4}" type="presParOf" srcId="{48C0A3ED-9E45-AF42-8167-1F8FFAED1A4E}" destId="{3619BC46-AB8B-474A-B7FD-AE69F4E26E94}" srcOrd="2" destOrd="0" presId="urn:microsoft.com/office/officeart/2005/8/layout/vList2"/>
    <dgm:cxn modelId="{BDEC590E-FE65-4446-8FA8-E5BFC77F4EF1}" type="presParOf" srcId="{48C0A3ED-9E45-AF42-8167-1F8FFAED1A4E}" destId="{8B0218C2-5F6A-3547-ABDC-9DCE0782798B}" srcOrd="3" destOrd="0" presId="urn:microsoft.com/office/officeart/2005/8/layout/vList2"/>
    <dgm:cxn modelId="{D303F676-FA30-8448-93F7-19F0578EF506}" type="presParOf" srcId="{48C0A3ED-9E45-AF42-8167-1F8FFAED1A4E}" destId="{14629DD3-A9CC-8649-A07F-7F7A5676C2E1}" srcOrd="4" destOrd="0" presId="urn:microsoft.com/office/officeart/2005/8/layout/vList2"/>
    <dgm:cxn modelId="{4174148D-80D6-AB4C-85F1-91FD74494900}" type="presParOf" srcId="{48C0A3ED-9E45-AF42-8167-1F8FFAED1A4E}" destId="{2DFCD884-6208-734D-9EDF-903A85668B72}" srcOrd="5" destOrd="0" presId="urn:microsoft.com/office/officeart/2005/8/layout/vList2"/>
    <dgm:cxn modelId="{2C36F719-20B9-444D-9BDA-E372839CC611}" type="presParOf" srcId="{48C0A3ED-9E45-AF42-8167-1F8FFAED1A4E}" destId="{EEF03059-7895-CF47-AFF5-EEF6EBA03E1C}" srcOrd="6" destOrd="0" presId="urn:microsoft.com/office/officeart/2005/8/layout/vList2"/>
    <dgm:cxn modelId="{616DCCEC-5636-264C-BB47-7BFA6B59906A}" type="presParOf" srcId="{48C0A3ED-9E45-AF42-8167-1F8FFAED1A4E}" destId="{60E90886-5BAF-C74F-899E-D86F2AA1C45F}" srcOrd="7" destOrd="0" presId="urn:microsoft.com/office/officeart/2005/8/layout/vList2"/>
    <dgm:cxn modelId="{F8E83EAC-7EBF-404B-9717-E0EAF1F2DD15}" type="presParOf" srcId="{48C0A3ED-9E45-AF42-8167-1F8FFAED1A4E}" destId="{2B8A915A-E7A2-0744-82B4-DD2BDF70F18E}" srcOrd="8" destOrd="0" presId="urn:microsoft.com/office/officeart/2005/8/layout/vList2"/>
    <dgm:cxn modelId="{D076C06E-D34E-4D4E-9B93-6EE4B5171445}" type="presParOf" srcId="{48C0A3ED-9E45-AF42-8167-1F8FFAED1A4E}" destId="{F10BF238-A119-4D45-95EE-38359A266458}" srcOrd="9" destOrd="0" presId="urn:microsoft.com/office/officeart/2005/8/layout/vList2"/>
    <dgm:cxn modelId="{01B0400D-BE4E-9F48-9D4A-4E5E3EFEAFC3}" type="presParOf" srcId="{48C0A3ED-9E45-AF42-8167-1F8FFAED1A4E}" destId="{174F6064-8F78-F041-AA3E-FD2B14DB17B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36D5FE-884A-4D4C-A90F-24AC114E4FD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67F06A9-0219-4B66-92C0-5B28DE061C6F}">
      <dgm:prSet/>
      <dgm:spPr/>
      <dgm:t>
        <a:bodyPr/>
        <a:lstStyle/>
        <a:p>
          <a:r>
            <a:rPr lang="en-US"/>
            <a:t>97% of the sample had not used tobacco in the past year</a:t>
          </a:r>
        </a:p>
      </dgm:t>
    </dgm:pt>
    <dgm:pt modelId="{E89DB4A3-0737-4F15-867A-4474C66E1053}" type="parTrans" cxnId="{5DFE735F-CD55-42F0-837E-86526A35D433}">
      <dgm:prSet/>
      <dgm:spPr/>
      <dgm:t>
        <a:bodyPr/>
        <a:lstStyle/>
        <a:p>
          <a:endParaRPr lang="en-US"/>
        </a:p>
      </dgm:t>
    </dgm:pt>
    <dgm:pt modelId="{7F5EDCDD-7369-4C18-83A6-3F5C07A03243}" type="sibTrans" cxnId="{5DFE735F-CD55-42F0-837E-86526A35D433}">
      <dgm:prSet/>
      <dgm:spPr/>
      <dgm:t>
        <a:bodyPr/>
        <a:lstStyle/>
        <a:p>
          <a:endParaRPr lang="en-US"/>
        </a:p>
      </dgm:t>
    </dgm:pt>
    <dgm:pt modelId="{D00B3498-3083-4C16-99C5-8D1647B669AB}">
      <dgm:prSet/>
      <dgm:spPr/>
      <dgm:t>
        <a:bodyPr/>
        <a:lstStyle/>
        <a:p>
          <a:r>
            <a:rPr lang="en-US"/>
            <a:t>91% had not consumed alcohol in the past year  </a:t>
          </a:r>
        </a:p>
      </dgm:t>
    </dgm:pt>
    <dgm:pt modelId="{F6AF5130-AF47-4F92-A77A-9A58478E9F5B}" type="parTrans" cxnId="{444E8D0B-47A2-4531-8A99-5AC7776F40A9}">
      <dgm:prSet/>
      <dgm:spPr/>
      <dgm:t>
        <a:bodyPr/>
        <a:lstStyle/>
        <a:p>
          <a:endParaRPr lang="en-US"/>
        </a:p>
      </dgm:t>
    </dgm:pt>
    <dgm:pt modelId="{02211BBD-7439-4996-8C6A-E31137D61806}" type="sibTrans" cxnId="{444E8D0B-47A2-4531-8A99-5AC7776F40A9}">
      <dgm:prSet/>
      <dgm:spPr/>
      <dgm:t>
        <a:bodyPr/>
        <a:lstStyle/>
        <a:p>
          <a:endParaRPr lang="en-US"/>
        </a:p>
      </dgm:t>
    </dgm:pt>
    <dgm:pt modelId="{3D3FC531-B3BF-44F9-9553-8B9DF22594CB}">
      <dgm:prSet/>
      <dgm:spPr/>
      <dgm:t>
        <a:bodyPr/>
        <a:lstStyle/>
        <a:p>
          <a:r>
            <a:rPr lang="en-US" dirty="0"/>
            <a:t>19% adhered to the recommended vegetarian or vegan diet</a:t>
          </a:r>
        </a:p>
      </dgm:t>
    </dgm:pt>
    <dgm:pt modelId="{76F8F799-E54D-4C79-BBC8-DE0B6F7EFAE8}" type="parTrans" cxnId="{5A3AB25F-F1B2-4996-85A2-C499E09F5D2E}">
      <dgm:prSet/>
      <dgm:spPr/>
      <dgm:t>
        <a:bodyPr/>
        <a:lstStyle/>
        <a:p>
          <a:endParaRPr lang="en-US"/>
        </a:p>
      </dgm:t>
    </dgm:pt>
    <dgm:pt modelId="{65278B0D-B69B-4100-98A9-C663054AD06F}" type="sibTrans" cxnId="{5A3AB25F-F1B2-4996-85A2-C499E09F5D2E}">
      <dgm:prSet/>
      <dgm:spPr/>
      <dgm:t>
        <a:bodyPr/>
        <a:lstStyle/>
        <a:p>
          <a:endParaRPr lang="en-US"/>
        </a:p>
      </dgm:t>
    </dgm:pt>
    <dgm:pt modelId="{37E5C55D-DA58-4D74-954C-08B723CDF6AA}" type="pres">
      <dgm:prSet presAssocID="{F336D5FE-884A-4D4C-A90F-24AC114E4FD6}" presName="root" presStyleCnt="0">
        <dgm:presLayoutVars>
          <dgm:dir/>
          <dgm:resizeHandles val="exact"/>
        </dgm:presLayoutVars>
      </dgm:prSet>
      <dgm:spPr/>
    </dgm:pt>
    <dgm:pt modelId="{5B1517B5-B5AF-4B7A-83B9-74905E4CA16C}" type="pres">
      <dgm:prSet presAssocID="{D67F06A9-0219-4B66-92C0-5B28DE061C6F}" presName="compNode" presStyleCnt="0"/>
      <dgm:spPr/>
    </dgm:pt>
    <dgm:pt modelId="{A1347CEB-1370-4DB5-8E09-8B8A13411DB2}" type="pres">
      <dgm:prSet presAssocID="{D67F06A9-0219-4B66-92C0-5B28DE061C6F}" presName="bgRect" presStyleLbl="bgShp" presStyleIdx="0" presStyleCnt="3"/>
      <dgm:spPr/>
    </dgm:pt>
    <dgm:pt modelId="{90A82DB0-96DF-4419-A2A1-2BEF9DA61649}" type="pres">
      <dgm:prSet presAssocID="{D67F06A9-0219-4B66-92C0-5B28DE061C6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oking"/>
        </a:ext>
      </dgm:extLst>
    </dgm:pt>
    <dgm:pt modelId="{31AAFD5F-C607-44FB-A0C3-9D103FEE41D3}" type="pres">
      <dgm:prSet presAssocID="{D67F06A9-0219-4B66-92C0-5B28DE061C6F}" presName="spaceRect" presStyleCnt="0"/>
      <dgm:spPr/>
    </dgm:pt>
    <dgm:pt modelId="{98014B3B-64F6-4E56-98FC-D190F549B64F}" type="pres">
      <dgm:prSet presAssocID="{D67F06A9-0219-4B66-92C0-5B28DE061C6F}" presName="parTx" presStyleLbl="revTx" presStyleIdx="0" presStyleCnt="3">
        <dgm:presLayoutVars>
          <dgm:chMax val="0"/>
          <dgm:chPref val="0"/>
        </dgm:presLayoutVars>
      </dgm:prSet>
      <dgm:spPr/>
    </dgm:pt>
    <dgm:pt modelId="{BB8218CE-9AEA-40C2-8F5F-23B58493A15F}" type="pres">
      <dgm:prSet presAssocID="{7F5EDCDD-7369-4C18-83A6-3F5C07A03243}" presName="sibTrans" presStyleCnt="0"/>
      <dgm:spPr/>
    </dgm:pt>
    <dgm:pt modelId="{68913FE7-0453-43A0-8A32-D652417B2088}" type="pres">
      <dgm:prSet presAssocID="{D00B3498-3083-4C16-99C5-8D1647B669AB}" presName="compNode" presStyleCnt="0"/>
      <dgm:spPr/>
    </dgm:pt>
    <dgm:pt modelId="{AF086235-4D20-411C-96B8-5104EA66DA65}" type="pres">
      <dgm:prSet presAssocID="{D00B3498-3083-4C16-99C5-8D1647B669AB}" presName="bgRect" presStyleLbl="bgShp" presStyleIdx="1" presStyleCnt="3"/>
      <dgm:spPr/>
    </dgm:pt>
    <dgm:pt modelId="{A0B49F34-8179-451C-B3C7-54F11B202E60}" type="pres">
      <dgm:prSet presAssocID="{D00B3498-3083-4C16-99C5-8D1647B669A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tini"/>
        </a:ext>
      </dgm:extLst>
    </dgm:pt>
    <dgm:pt modelId="{4D52AC8C-A125-4A89-B758-DA72652536B6}" type="pres">
      <dgm:prSet presAssocID="{D00B3498-3083-4C16-99C5-8D1647B669AB}" presName="spaceRect" presStyleCnt="0"/>
      <dgm:spPr/>
    </dgm:pt>
    <dgm:pt modelId="{FCB673A1-1E23-4ABD-A094-1733780E9B74}" type="pres">
      <dgm:prSet presAssocID="{D00B3498-3083-4C16-99C5-8D1647B669AB}" presName="parTx" presStyleLbl="revTx" presStyleIdx="1" presStyleCnt="3">
        <dgm:presLayoutVars>
          <dgm:chMax val="0"/>
          <dgm:chPref val="0"/>
        </dgm:presLayoutVars>
      </dgm:prSet>
      <dgm:spPr/>
    </dgm:pt>
    <dgm:pt modelId="{1093A41F-1A24-4E3A-B303-F6EF3ED80584}" type="pres">
      <dgm:prSet presAssocID="{02211BBD-7439-4996-8C6A-E31137D61806}" presName="sibTrans" presStyleCnt="0"/>
      <dgm:spPr/>
    </dgm:pt>
    <dgm:pt modelId="{7E6F5278-C4A6-4D27-9D6A-1A5842C27A26}" type="pres">
      <dgm:prSet presAssocID="{3D3FC531-B3BF-44F9-9553-8B9DF22594CB}" presName="compNode" presStyleCnt="0"/>
      <dgm:spPr/>
    </dgm:pt>
    <dgm:pt modelId="{76C27711-34F6-4C99-A83A-A1C9C59428FA}" type="pres">
      <dgm:prSet presAssocID="{3D3FC531-B3BF-44F9-9553-8B9DF22594CB}" presName="bgRect" presStyleLbl="bgShp" presStyleIdx="2" presStyleCnt="3"/>
      <dgm:spPr/>
    </dgm:pt>
    <dgm:pt modelId="{24311B9B-0B2D-46CD-94C6-B66DEE5E0C0F}" type="pres">
      <dgm:prSet presAssocID="{3D3FC531-B3BF-44F9-9553-8B9DF22594C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Eating"/>
        </a:ext>
      </dgm:extLst>
    </dgm:pt>
    <dgm:pt modelId="{EB9627EE-A8A6-4CA7-A6F8-1726FF072CE2}" type="pres">
      <dgm:prSet presAssocID="{3D3FC531-B3BF-44F9-9553-8B9DF22594CB}" presName="spaceRect" presStyleCnt="0"/>
      <dgm:spPr/>
    </dgm:pt>
    <dgm:pt modelId="{EEFCF7CA-D26C-4E1E-AE9D-20E0630B6A72}" type="pres">
      <dgm:prSet presAssocID="{3D3FC531-B3BF-44F9-9553-8B9DF22594CB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44E8D0B-47A2-4531-8A99-5AC7776F40A9}" srcId="{F336D5FE-884A-4D4C-A90F-24AC114E4FD6}" destId="{D00B3498-3083-4C16-99C5-8D1647B669AB}" srcOrd="1" destOrd="0" parTransId="{F6AF5130-AF47-4F92-A77A-9A58478E9F5B}" sibTransId="{02211BBD-7439-4996-8C6A-E31137D61806}"/>
    <dgm:cxn modelId="{9EB09314-F017-42D1-B425-52DF5C1EDFD1}" type="presOf" srcId="{F336D5FE-884A-4D4C-A90F-24AC114E4FD6}" destId="{37E5C55D-DA58-4D74-954C-08B723CDF6AA}" srcOrd="0" destOrd="0" presId="urn:microsoft.com/office/officeart/2018/2/layout/IconVerticalSolidList"/>
    <dgm:cxn modelId="{4500432C-EBF9-4AB2-9DE0-F54C39A95612}" type="presOf" srcId="{D67F06A9-0219-4B66-92C0-5B28DE061C6F}" destId="{98014B3B-64F6-4E56-98FC-D190F549B64F}" srcOrd="0" destOrd="0" presId="urn:microsoft.com/office/officeart/2018/2/layout/IconVerticalSolidList"/>
    <dgm:cxn modelId="{47C63D54-21F6-49AA-8DA9-06832B0278A3}" type="presOf" srcId="{3D3FC531-B3BF-44F9-9553-8B9DF22594CB}" destId="{EEFCF7CA-D26C-4E1E-AE9D-20E0630B6A72}" srcOrd="0" destOrd="0" presId="urn:microsoft.com/office/officeart/2018/2/layout/IconVerticalSolidList"/>
    <dgm:cxn modelId="{5DFE735F-CD55-42F0-837E-86526A35D433}" srcId="{F336D5FE-884A-4D4C-A90F-24AC114E4FD6}" destId="{D67F06A9-0219-4B66-92C0-5B28DE061C6F}" srcOrd="0" destOrd="0" parTransId="{E89DB4A3-0737-4F15-867A-4474C66E1053}" sibTransId="{7F5EDCDD-7369-4C18-83A6-3F5C07A03243}"/>
    <dgm:cxn modelId="{5A3AB25F-F1B2-4996-85A2-C499E09F5D2E}" srcId="{F336D5FE-884A-4D4C-A90F-24AC114E4FD6}" destId="{3D3FC531-B3BF-44F9-9553-8B9DF22594CB}" srcOrd="2" destOrd="0" parTransId="{76F8F799-E54D-4C79-BBC8-DE0B6F7EFAE8}" sibTransId="{65278B0D-B69B-4100-98A9-C663054AD06F}"/>
    <dgm:cxn modelId="{1AA6D8B9-6D2C-48AA-8FA2-6B147401566E}" type="presOf" srcId="{D00B3498-3083-4C16-99C5-8D1647B669AB}" destId="{FCB673A1-1E23-4ABD-A094-1733780E9B74}" srcOrd="0" destOrd="0" presId="urn:microsoft.com/office/officeart/2018/2/layout/IconVerticalSolidList"/>
    <dgm:cxn modelId="{3831A285-73E2-427E-8899-6FDD48B5F0F2}" type="presParOf" srcId="{37E5C55D-DA58-4D74-954C-08B723CDF6AA}" destId="{5B1517B5-B5AF-4B7A-83B9-74905E4CA16C}" srcOrd="0" destOrd="0" presId="urn:microsoft.com/office/officeart/2018/2/layout/IconVerticalSolidList"/>
    <dgm:cxn modelId="{4264F093-E458-4C2A-B4F7-2FB36206F997}" type="presParOf" srcId="{5B1517B5-B5AF-4B7A-83B9-74905E4CA16C}" destId="{A1347CEB-1370-4DB5-8E09-8B8A13411DB2}" srcOrd="0" destOrd="0" presId="urn:microsoft.com/office/officeart/2018/2/layout/IconVerticalSolidList"/>
    <dgm:cxn modelId="{2649C60D-DE58-4DDE-A43A-387A70D93D04}" type="presParOf" srcId="{5B1517B5-B5AF-4B7A-83B9-74905E4CA16C}" destId="{90A82DB0-96DF-4419-A2A1-2BEF9DA61649}" srcOrd="1" destOrd="0" presId="urn:microsoft.com/office/officeart/2018/2/layout/IconVerticalSolidList"/>
    <dgm:cxn modelId="{1E288DB9-E0D7-46C2-B536-C76A97E56602}" type="presParOf" srcId="{5B1517B5-B5AF-4B7A-83B9-74905E4CA16C}" destId="{31AAFD5F-C607-44FB-A0C3-9D103FEE41D3}" srcOrd="2" destOrd="0" presId="urn:microsoft.com/office/officeart/2018/2/layout/IconVerticalSolidList"/>
    <dgm:cxn modelId="{64BE71B1-8ECD-48B3-8ED0-BF0BFD625D5D}" type="presParOf" srcId="{5B1517B5-B5AF-4B7A-83B9-74905E4CA16C}" destId="{98014B3B-64F6-4E56-98FC-D190F549B64F}" srcOrd="3" destOrd="0" presId="urn:microsoft.com/office/officeart/2018/2/layout/IconVerticalSolidList"/>
    <dgm:cxn modelId="{0DBDD8D4-2F07-4058-9922-71F436648281}" type="presParOf" srcId="{37E5C55D-DA58-4D74-954C-08B723CDF6AA}" destId="{BB8218CE-9AEA-40C2-8F5F-23B58493A15F}" srcOrd="1" destOrd="0" presId="urn:microsoft.com/office/officeart/2018/2/layout/IconVerticalSolidList"/>
    <dgm:cxn modelId="{D60726EF-39E3-4947-A64D-548B298E6B4E}" type="presParOf" srcId="{37E5C55D-DA58-4D74-954C-08B723CDF6AA}" destId="{68913FE7-0453-43A0-8A32-D652417B2088}" srcOrd="2" destOrd="0" presId="urn:microsoft.com/office/officeart/2018/2/layout/IconVerticalSolidList"/>
    <dgm:cxn modelId="{3CC7A56D-BF3E-4591-8171-2FFF182B1266}" type="presParOf" srcId="{68913FE7-0453-43A0-8A32-D652417B2088}" destId="{AF086235-4D20-411C-96B8-5104EA66DA65}" srcOrd="0" destOrd="0" presId="urn:microsoft.com/office/officeart/2018/2/layout/IconVerticalSolidList"/>
    <dgm:cxn modelId="{62B76E2D-D51D-4296-A1F2-B89AF53C47F1}" type="presParOf" srcId="{68913FE7-0453-43A0-8A32-D652417B2088}" destId="{A0B49F34-8179-451C-B3C7-54F11B202E60}" srcOrd="1" destOrd="0" presId="urn:microsoft.com/office/officeart/2018/2/layout/IconVerticalSolidList"/>
    <dgm:cxn modelId="{C13FFCC9-2F59-4175-ADCD-CEB167188673}" type="presParOf" srcId="{68913FE7-0453-43A0-8A32-D652417B2088}" destId="{4D52AC8C-A125-4A89-B758-DA72652536B6}" srcOrd="2" destOrd="0" presId="urn:microsoft.com/office/officeart/2018/2/layout/IconVerticalSolidList"/>
    <dgm:cxn modelId="{BE7756C1-0EAF-4C4E-97A4-66354AE59B09}" type="presParOf" srcId="{68913FE7-0453-43A0-8A32-D652417B2088}" destId="{FCB673A1-1E23-4ABD-A094-1733780E9B74}" srcOrd="3" destOrd="0" presId="urn:microsoft.com/office/officeart/2018/2/layout/IconVerticalSolidList"/>
    <dgm:cxn modelId="{66BE21CA-FC5A-44F0-9E9E-BA35ED2AC532}" type="presParOf" srcId="{37E5C55D-DA58-4D74-954C-08B723CDF6AA}" destId="{1093A41F-1A24-4E3A-B303-F6EF3ED80584}" srcOrd="3" destOrd="0" presId="urn:microsoft.com/office/officeart/2018/2/layout/IconVerticalSolidList"/>
    <dgm:cxn modelId="{64AAC88E-04D8-4E02-A001-08864055101B}" type="presParOf" srcId="{37E5C55D-DA58-4D74-954C-08B723CDF6AA}" destId="{7E6F5278-C4A6-4D27-9D6A-1A5842C27A26}" srcOrd="4" destOrd="0" presId="urn:microsoft.com/office/officeart/2018/2/layout/IconVerticalSolidList"/>
    <dgm:cxn modelId="{8D1938E7-C428-4BE3-813F-CEF1AF057F8C}" type="presParOf" srcId="{7E6F5278-C4A6-4D27-9D6A-1A5842C27A26}" destId="{76C27711-34F6-4C99-A83A-A1C9C59428FA}" srcOrd="0" destOrd="0" presId="urn:microsoft.com/office/officeart/2018/2/layout/IconVerticalSolidList"/>
    <dgm:cxn modelId="{CD80EEC3-4DA0-4E7C-A041-8A17E2D58DB5}" type="presParOf" srcId="{7E6F5278-C4A6-4D27-9D6A-1A5842C27A26}" destId="{24311B9B-0B2D-46CD-94C6-B66DEE5E0C0F}" srcOrd="1" destOrd="0" presId="urn:microsoft.com/office/officeart/2018/2/layout/IconVerticalSolidList"/>
    <dgm:cxn modelId="{EF766D74-C749-47CF-8C87-3F4636EEB87C}" type="presParOf" srcId="{7E6F5278-C4A6-4D27-9D6A-1A5842C27A26}" destId="{EB9627EE-A8A6-4CA7-A6F8-1726FF072CE2}" srcOrd="2" destOrd="0" presId="urn:microsoft.com/office/officeart/2018/2/layout/IconVerticalSolidList"/>
    <dgm:cxn modelId="{52613B95-D7B9-42EB-B797-15A0FD83DA9B}" type="presParOf" srcId="{7E6F5278-C4A6-4D27-9D6A-1A5842C27A26}" destId="{EEFCF7CA-D26C-4E1E-AE9D-20E0630B6A7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CCAF3-3994-8D4C-8063-39B8FBC0BE05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637835-F728-1448-B261-3C6E574E065C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Data were collected either online or using anonymous paper surveys. </a:t>
          </a:r>
        </a:p>
      </dsp:txBody>
      <dsp:txXfrm>
        <a:off x="0" y="0"/>
        <a:ext cx="6492875" cy="1276350"/>
      </dsp:txXfrm>
    </dsp:sp>
    <dsp:sp modelId="{146E1DA8-8495-D441-82EB-4773EA1BB88C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42A96-9193-8643-9EA1-4FB999784DBA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 multistage cluster sampling approach was used to select survey respondents. </a:t>
          </a:r>
        </a:p>
      </dsp:txBody>
      <dsp:txXfrm>
        <a:off x="0" y="1276350"/>
        <a:ext cx="6492875" cy="1276350"/>
      </dsp:txXfrm>
    </dsp:sp>
    <dsp:sp modelId="{DB3DD2A2-0B1F-F24A-A81A-3A1F09D7A73C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88E541-A41F-7841-95C2-ECA7DD0B4B5C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Where possible, samples were stratified by region and church size, to ensure representation from each of these strata. </a:t>
          </a:r>
        </a:p>
      </dsp:txBody>
      <dsp:txXfrm>
        <a:off x="0" y="2552700"/>
        <a:ext cx="6492875" cy="1276350"/>
      </dsp:txXfrm>
    </dsp:sp>
    <dsp:sp modelId="{72CEE37A-F327-5749-8635-54E1ADC6F4E4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2A0FF-A9CC-9141-A3EC-2CE594D27C1C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Data analysis was conducted using SPSS 28. </a:t>
          </a:r>
        </a:p>
      </dsp:txBody>
      <dsp:txXfrm>
        <a:off x="0" y="3829050"/>
        <a:ext cx="6492875" cy="1276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FB8C83-4E1A-2440-9248-4F766074F807}">
      <dsp:nvSpPr>
        <dsp:cNvPr id="0" name=""/>
        <dsp:cNvSpPr/>
      </dsp:nvSpPr>
      <dsp:spPr>
        <a:xfrm>
          <a:off x="0" y="61073"/>
          <a:ext cx="6263640" cy="8154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Vegan</a:t>
          </a:r>
        </a:p>
      </dsp:txBody>
      <dsp:txXfrm>
        <a:off x="39809" y="100882"/>
        <a:ext cx="6184022" cy="735872"/>
      </dsp:txXfrm>
    </dsp:sp>
    <dsp:sp modelId="{3619BC46-AB8B-474A-B7FD-AE69F4E26E94}">
      <dsp:nvSpPr>
        <dsp:cNvPr id="0" name=""/>
        <dsp:cNvSpPr/>
      </dsp:nvSpPr>
      <dsp:spPr>
        <a:xfrm>
          <a:off x="0" y="974483"/>
          <a:ext cx="6263640" cy="815490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Vegetarian</a:t>
          </a:r>
        </a:p>
      </dsp:txBody>
      <dsp:txXfrm>
        <a:off x="39809" y="1014292"/>
        <a:ext cx="6184022" cy="735872"/>
      </dsp:txXfrm>
    </dsp:sp>
    <dsp:sp modelId="{14629DD3-A9CC-8649-A07F-7F7A5676C2E1}">
      <dsp:nvSpPr>
        <dsp:cNvPr id="0" name=""/>
        <dsp:cNvSpPr/>
      </dsp:nvSpPr>
      <dsp:spPr>
        <a:xfrm>
          <a:off x="0" y="1887893"/>
          <a:ext cx="6263640" cy="815490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Pescatarian</a:t>
          </a:r>
        </a:p>
      </dsp:txBody>
      <dsp:txXfrm>
        <a:off x="39809" y="1927702"/>
        <a:ext cx="6184022" cy="735872"/>
      </dsp:txXfrm>
    </dsp:sp>
    <dsp:sp modelId="{EEF03059-7895-CF47-AFF5-EEF6EBA03E1C}">
      <dsp:nvSpPr>
        <dsp:cNvPr id="0" name=""/>
        <dsp:cNvSpPr/>
      </dsp:nvSpPr>
      <dsp:spPr>
        <a:xfrm>
          <a:off x="0" y="2801303"/>
          <a:ext cx="6263640" cy="815490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Meat eater once a week or less</a:t>
          </a:r>
        </a:p>
      </dsp:txBody>
      <dsp:txXfrm>
        <a:off x="39809" y="2841112"/>
        <a:ext cx="6184022" cy="735872"/>
      </dsp:txXfrm>
    </dsp:sp>
    <dsp:sp modelId="{2B8A915A-E7A2-0744-82B4-DD2BDF70F18E}">
      <dsp:nvSpPr>
        <dsp:cNvPr id="0" name=""/>
        <dsp:cNvSpPr/>
      </dsp:nvSpPr>
      <dsp:spPr>
        <a:xfrm>
          <a:off x="0" y="3714714"/>
          <a:ext cx="6263640" cy="815490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Meat eater a few times a week</a:t>
          </a:r>
        </a:p>
      </dsp:txBody>
      <dsp:txXfrm>
        <a:off x="39809" y="3754523"/>
        <a:ext cx="6184022" cy="735872"/>
      </dsp:txXfrm>
    </dsp:sp>
    <dsp:sp modelId="{174F6064-8F78-F041-AA3E-FD2B14DB17B3}">
      <dsp:nvSpPr>
        <dsp:cNvPr id="0" name=""/>
        <dsp:cNvSpPr/>
      </dsp:nvSpPr>
      <dsp:spPr>
        <a:xfrm>
          <a:off x="0" y="4628124"/>
          <a:ext cx="6263640" cy="81549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Meat eater most days</a:t>
          </a:r>
        </a:p>
      </dsp:txBody>
      <dsp:txXfrm>
        <a:off x="39809" y="4667933"/>
        <a:ext cx="6184022" cy="7358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47CEB-1370-4DB5-8E09-8B8A13411DB2}">
      <dsp:nvSpPr>
        <dsp:cNvPr id="0" name=""/>
        <dsp:cNvSpPr/>
      </dsp:nvSpPr>
      <dsp:spPr>
        <a:xfrm>
          <a:off x="0" y="719"/>
          <a:ext cx="6588691" cy="16843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A82DB0-96DF-4419-A2A1-2BEF9DA61649}">
      <dsp:nvSpPr>
        <dsp:cNvPr id="0" name=""/>
        <dsp:cNvSpPr/>
      </dsp:nvSpPr>
      <dsp:spPr>
        <a:xfrm>
          <a:off x="509522" y="379703"/>
          <a:ext cx="926404" cy="9264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14B3B-64F6-4E56-98FC-D190F549B64F}">
      <dsp:nvSpPr>
        <dsp:cNvPr id="0" name=""/>
        <dsp:cNvSpPr/>
      </dsp:nvSpPr>
      <dsp:spPr>
        <a:xfrm>
          <a:off x="1945450" y="719"/>
          <a:ext cx="4643240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97% of the sample had not used tobacco in the past year</a:t>
          </a:r>
        </a:p>
      </dsp:txBody>
      <dsp:txXfrm>
        <a:off x="1945450" y="719"/>
        <a:ext cx="4643240" cy="1684372"/>
      </dsp:txXfrm>
    </dsp:sp>
    <dsp:sp modelId="{AF086235-4D20-411C-96B8-5104EA66DA65}">
      <dsp:nvSpPr>
        <dsp:cNvPr id="0" name=""/>
        <dsp:cNvSpPr/>
      </dsp:nvSpPr>
      <dsp:spPr>
        <a:xfrm>
          <a:off x="0" y="2106185"/>
          <a:ext cx="6588691" cy="16843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B49F34-8179-451C-B3C7-54F11B202E60}">
      <dsp:nvSpPr>
        <dsp:cNvPr id="0" name=""/>
        <dsp:cNvSpPr/>
      </dsp:nvSpPr>
      <dsp:spPr>
        <a:xfrm>
          <a:off x="509522" y="2485169"/>
          <a:ext cx="926404" cy="9264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673A1-1E23-4ABD-A094-1733780E9B74}">
      <dsp:nvSpPr>
        <dsp:cNvPr id="0" name=""/>
        <dsp:cNvSpPr/>
      </dsp:nvSpPr>
      <dsp:spPr>
        <a:xfrm>
          <a:off x="1945450" y="2106185"/>
          <a:ext cx="4643240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91% had not consumed alcohol in the past year  </a:t>
          </a:r>
        </a:p>
      </dsp:txBody>
      <dsp:txXfrm>
        <a:off x="1945450" y="2106185"/>
        <a:ext cx="4643240" cy="1684372"/>
      </dsp:txXfrm>
    </dsp:sp>
    <dsp:sp modelId="{76C27711-34F6-4C99-A83A-A1C9C59428FA}">
      <dsp:nvSpPr>
        <dsp:cNvPr id="0" name=""/>
        <dsp:cNvSpPr/>
      </dsp:nvSpPr>
      <dsp:spPr>
        <a:xfrm>
          <a:off x="0" y="4211650"/>
          <a:ext cx="6588691" cy="16843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311B9B-0B2D-46CD-94C6-B66DEE5E0C0F}">
      <dsp:nvSpPr>
        <dsp:cNvPr id="0" name=""/>
        <dsp:cNvSpPr/>
      </dsp:nvSpPr>
      <dsp:spPr>
        <a:xfrm>
          <a:off x="509522" y="4590634"/>
          <a:ext cx="926404" cy="9264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CF7CA-D26C-4E1E-AE9D-20E0630B6A72}">
      <dsp:nvSpPr>
        <dsp:cNvPr id="0" name=""/>
        <dsp:cNvSpPr/>
      </dsp:nvSpPr>
      <dsp:spPr>
        <a:xfrm>
          <a:off x="1945450" y="4211650"/>
          <a:ext cx="4643240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19% adhered to the recommended vegetarian or vegan diet</a:t>
          </a:r>
        </a:p>
      </dsp:txBody>
      <dsp:txXfrm>
        <a:off x="1945450" y="4211650"/>
        <a:ext cx="4643240" cy="1684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F8D62-1EC3-DCA4-CBA4-21A81A866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CFF58B-F246-C4A6-0FC6-A70EBA0B19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A4487-AB39-62DA-0D95-760779F7B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4EFE-6CDF-A642-9C21-7B2C3D0BE157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285BE-3377-52FD-4090-5CB975F79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3B9A0-7829-3E4B-50EE-F6638DDCF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66A8-C13A-A24E-AF1D-1671CFBE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080E5-8A78-8219-4749-2974989B3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2E47B4-BEEE-8EDA-0D52-91E5E81F7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BC92C-5669-9269-A57C-3ABC6B20E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4EFE-6CDF-A642-9C21-7B2C3D0BE157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35173-E674-E86C-2052-2B66F0BE9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2CDC0-C1FA-840A-4A61-D657FCD95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66A8-C13A-A24E-AF1D-1671CFBE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4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8D9FF2-3028-4F05-81C6-117A9D51BE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2333A-ADF5-63AC-71F5-92F4C8ECE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097C8-82F9-FB07-69DB-6CDBE3F31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4EFE-6CDF-A642-9C21-7B2C3D0BE157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E2188-DC09-C28F-F8EB-95F7F6C8D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0FD99-F7CC-B108-FD94-50037758F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66A8-C13A-A24E-AF1D-1671CFBE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8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2A77D-7306-5A07-F3B3-C61C9818F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F2729-0868-6642-FD7C-0513FF9B2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6CE24-A138-0C29-FBF7-3651417B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4EFE-6CDF-A642-9C21-7B2C3D0BE157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2CE86-17B9-DB94-80C6-D4C7C0582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C5E6B-74CD-0A7E-3684-61AD403C3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66A8-C13A-A24E-AF1D-1671CFBE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9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C1B2-A0DC-E987-ADCF-1AE643F4C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D4FB6-1669-4CC8-47A9-3A99A5C36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4634F-9DC1-A3C9-07A1-5638B61FD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4EFE-6CDF-A642-9C21-7B2C3D0BE157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01D27-C597-6224-1334-6C3813770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06260-E82D-D5EB-904F-200A5EA7E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66A8-C13A-A24E-AF1D-1671CFBE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5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0D018-837C-1723-4369-3F2C6C29D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D0E99-74C1-11AB-8536-258A58580D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2D306-DA62-7E30-947C-40F0B3042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7DCF7-A567-6EC9-B7FC-63B43D7A0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4EFE-6CDF-A642-9C21-7B2C3D0BE157}" type="datetimeFigureOut">
              <a:rPr lang="en-US" smtClean="0"/>
              <a:t>9/7/22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50CD6-E957-5886-B91E-FC17C6A77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D00A80-C2E4-B8CE-7ED7-FF429E671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66A8-C13A-A24E-AF1D-1671CFBE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5EA45-BC15-64A4-6DC6-EB1684095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52680-AD10-FCB4-7643-0E9A0884B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5D3D69-1684-E981-931A-B97ED630F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EBC8EA-3E14-52E8-FAEB-DA124F735A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06D50A-7B99-2233-00D6-F3B582F8AB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F7EFAB-732E-6E37-C878-181FB930C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4EFE-6CDF-A642-9C21-7B2C3D0BE157}" type="datetimeFigureOut">
              <a:rPr lang="en-US" smtClean="0"/>
              <a:t>9/7/22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DC7A27-D20A-D841-A0FC-4F6ECE0D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10AE-96A0-FC70-F8E8-4D0848ACB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66A8-C13A-A24E-AF1D-1671CFBE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A6DA2-9253-108E-6BFA-40515DE28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056CF1-9A32-67A3-E518-CCC57049D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4EFE-6CDF-A642-9C21-7B2C3D0BE157}" type="datetimeFigureOut">
              <a:rPr lang="en-US" smtClean="0"/>
              <a:t>9/7/22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6B965E-9BB2-E3A2-1695-7C9A8C905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0AE279-A277-18DB-1088-1FFAB6AD2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66A8-C13A-A24E-AF1D-1671CFBE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3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5C21B1-D4A2-FE2F-011F-5BE5D2A61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4EFE-6CDF-A642-9C21-7B2C3D0BE157}" type="datetimeFigureOut">
              <a:rPr lang="en-US" smtClean="0"/>
              <a:t>9/7/22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F2CBEC-FDC1-8643-D1D4-02E906125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CC5DA-D076-54E7-8F59-4E8DC334D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66A8-C13A-A24E-AF1D-1671CFBE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5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C62B2-7DE9-4849-AB78-B492E8131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CAB85-9C5D-A61E-E439-FD795E2EA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7F2185-20C1-2EE6-4C7E-CB6DDBB958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41481-F69E-432F-50B1-3A61BD4D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4EFE-6CDF-A642-9C21-7B2C3D0BE157}" type="datetimeFigureOut">
              <a:rPr lang="en-US" smtClean="0"/>
              <a:t>9/7/22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2382A3-5046-4F99-2EC0-BB3398682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8B7050-1F86-3AA3-E0F8-7325774E3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66A8-C13A-A24E-AF1D-1671CFBE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588DF-61A0-B165-D670-90D5BB4A3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CEBD07-3B48-E370-40F9-A4C16D1F88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7D7F03-8E18-64B1-8171-E7F4314952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4CE98-B8CF-A4C0-2334-31023FC27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4EFE-6CDF-A642-9C21-7B2C3D0BE157}" type="datetimeFigureOut">
              <a:rPr lang="en-US" smtClean="0"/>
              <a:t>9/7/22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6B449-AADC-F220-9C9A-60CD56C4E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50BEF-8828-9023-E3E2-108472B9D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66A8-C13A-A24E-AF1D-1671CFBE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9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85891B-5603-2EC9-A81A-9B88B4C36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7F111E-B4D8-8CF2-6FDE-93C5A71B0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85D93-536C-0FB2-5C0E-F30E494013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E4EFE-6CDF-A642-9C21-7B2C3D0BE157}" type="datetimeFigureOut">
              <a:rPr lang="en-US" smtClean="0"/>
              <a:t>9/7/22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6C3CD-AFAA-3F36-4197-4320AA7F53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E17B9-C13F-214C-B711-21D8A42FD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466A8-C13A-A24E-AF1D-1671CFBE2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1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C06BF5-EECB-5049-84D0-6A7880CB8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</p:spPr>
        <p:txBody>
          <a:bodyPr>
            <a:normAutofit/>
          </a:bodyPr>
          <a:lstStyle/>
          <a:p>
            <a:pPr algn="l"/>
            <a:r>
              <a:rPr lang="en-US" sz="6800">
                <a:solidFill>
                  <a:srgbClr val="FFFFFF"/>
                </a:solidFill>
              </a:rPr>
              <a:t>Twelfth International Conference on Health, Wellness &amp; Society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0CC68C-B1C8-CCCC-836F-AE3BDFC99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4377268"/>
            <a:ext cx="7970903" cy="1280582"/>
          </a:xfrm>
        </p:spPr>
        <p:txBody>
          <a:bodyPr anchor="t">
            <a:normAutofit/>
          </a:bodyPr>
          <a:lstStyle/>
          <a:p>
            <a:pPr algn="l"/>
            <a:r>
              <a:rPr lang="en-US" sz="3200">
                <a:solidFill>
                  <a:srgbClr val="FEFFFF"/>
                </a:solidFill>
              </a:rPr>
              <a:t>Witwatersrand, Johannesburg, South Africa, </a:t>
            </a:r>
          </a:p>
          <a:p>
            <a:pPr algn="l"/>
            <a:r>
              <a:rPr lang="en-US" sz="3200">
                <a:solidFill>
                  <a:srgbClr val="FEFFFF"/>
                </a:solidFill>
              </a:rPr>
              <a:t>8–9 September 2022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67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84D32-81C0-DE44-B76C-0A016B427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194"/>
          </a:xfrm>
        </p:spPr>
        <p:txBody>
          <a:bodyPr>
            <a:normAutofit/>
          </a:bodyPr>
          <a:lstStyle/>
          <a:p>
            <a:r>
              <a:rPr lang="en-US" b="1" dirty="0"/>
              <a:t>Chi Square on Happiness and </a:t>
            </a:r>
            <a:r>
              <a:rPr lang="en-US" b="1"/>
              <a:t>Diet Type</a:t>
            </a:r>
            <a:endParaRPr lang="en-US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5228FEE-7A8C-33B1-8FCE-46AB90258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977021"/>
              </p:ext>
            </p:extLst>
          </p:nvPr>
        </p:nvGraphicFramePr>
        <p:xfrm>
          <a:off x="838200" y="1457004"/>
          <a:ext cx="9496554" cy="3779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0314">
                  <a:extLst>
                    <a:ext uri="{9D8B030D-6E8A-4147-A177-3AD203B41FA5}">
                      <a16:colId xmlns:a16="http://schemas.microsoft.com/office/drawing/2014/main" val="180745549"/>
                    </a:ext>
                  </a:extLst>
                </a:gridCol>
                <a:gridCol w="1188339">
                  <a:extLst>
                    <a:ext uri="{9D8B030D-6E8A-4147-A177-3AD203B41FA5}">
                      <a16:colId xmlns:a16="http://schemas.microsoft.com/office/drawing/2014/main" val="797065838"/>
                    </a:ext>
                  </a:extLst>
                </a:gridCol>
                <a:gridCol w="1361003">
                  <a:extLst>
                    <a:ext uri="{9D8B030D-6E8A-4147-A177-3AD203B41FA5}">
                      <a16:colId xmlns:a16="http://schemas.microsoft.com/office/drawing/2014/main" val="3077653339"/>
                    </a:ext>
                  </a:extLst>
                </a:gridCol>
                <a:gridCol w="1394521">
                  <a:extLst>
                    <a:ext uri="{9D8B030D-6E8A-4147-A177-3AD203B41FA5}">
                      <a16:colId xmlns:a16="http://schemas.microsoft.com/office/drawing/2014/main" val="417279547"/>
                    </a:ext>
                  </a:extLst>
                </a:gridCol>
                <a:gridCol w="1366081">
                  <a:extLst>
                    <a:ext uri="{9D8B030D-6E8A-4147-A177-3AD203B41FA5}">
                      <a16:colId xmlns:a16="http://schemas.microsoft.com/office/drawing/2014/main" val="3174380106"/>
                    </a:ext>
                  </a:extLst>
                </a:gridCol>
                <a:gridCol w="1275687">
                  <a:extLst>
                    <a:ext uri="{9D8B030D-6E8A-4147-A177-3AD203B41FA5}">
                      <a16:colId xmlns:a16="http://schemas.microsoft.com/office/drawing/2014/main" val="3464646926"/>
                    </a:ext>
                  </a:extLst>
                </a:gridCol>
                <a:gridCol w="1270609">
                  <a:extLst>
                    <a:ext uri="{9D8B030D-6E8A-4147-A177-3AD203B41FA5}">
                      <a16:colId xmlns:a16="http://schemas.microsoft.com/office/drawing/2014/main" val="4186558499"/>
                    </a:ext>
                  </a:extLst>
                </a:gridCol>
              </a:tblGrid>
              <a:tr h="1511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Vegan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Vegetarian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Pescatarian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Meat eater once a week or less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Meat eater a few times a week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Meat eater most days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5093261"/>
                  </a:ext>
                </a:extLst>
              </a:tr>
              <a:tr h="755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Not at all happy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Arial" panose="020B0604020202020204" pitchFamily="34" charset="0"/>
                        </a:rPr>
                        <a:t>3.8%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Arial" panose="020B0604020202020204" pitchFamily="34" charset="0"/>
                        </a:rPr>
                        <a:t>1.8%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Arial" panose="020B0604020202020204" pitchFamily="34" charset="0"/>
                        </a:rPr>
                        <a:t>2.0%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Arial" panose="020B0604020202020204" pitchFamily="34" charset="0"/>
                        </a:rPr>
                        <a:t>1.6%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Arial" panose="020B0604020202020204" pitchFamily="34" charset="0"/>
                        </a:rPr>
                        <a:t>1.3%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Arial" panose="020B0604020202020204" pitchFamily="34" charset="0"/>
                        </a:rPr>
                        <a:t>1.7%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669948876"/>
                  </a:ext>
                </a:extLst>
              </a:tr>
              <a:tr h="755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Not very happy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Arial" panose="020B0604020202020204" pitchFamily="34" charset="0"/>
                        </a:rPr>
                        <a:t>7.7%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Arial" panose="020B0604020202020204" pitchFamily="34" charset="0"/>
                        </a:rPr>
                        <a:t>8.6%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Arial" panose="020B0604020202020204" pitchFamily="34" charset="0"/>
                        </a:rPr>
                        <a:t>8.6%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Arial" panose="020B0604020202020204" pitchFamily="34" charset="0"/>
                        </a:rPr>
                        <a:t>10.0%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Arial" panose="020B0604020202020204" pitchFamily="34" charset="0"/>
                        </a:rPr>
                        <a:t>10.4%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Arial" panose="020B0604020202020204" pitchFamily="34" charset="0"/>
                        </a:rPr>
                        <a:t>12.2%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3238222424"/>
                  </a:ext>
                </a:extLst>
              </a:tr>
              <a:tr h="3779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Rather happy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Arial" panose="020B0604020202020204" pitchFamily="34" charset="0"/>
                        </a:rPr>
                        <a:t>35.8%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Arial" panose="020B0604020202020204" pitchFamily="34" charset="0"/>
                        </a:rPr>
                        <a:t>43.8%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Arial" panose="020B0604020202020204" pitchFamily="34" charset="0"/>
                        </a:rPr>
                        <a:t>39.9%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Arial" panose="020B0604020202020204" pitchFamily="34" charset="0"/>
                        </a:rPr>
                        <a:t>45.8%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Arial" panose="020B0604020202020204" pitchFamily="34" charset="0"/>
                        </a:rPr>
                        <a:t>46.6%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Arial" panose="020B0604020202020204" pitchFamily="34" charset="0"/>
                        </a:rPr>
                        <a:t>46.7%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3766816318"/>
                  </a:ext>
                </a:extLst>
              </a:tr>
              <a:tr h="3779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Very happy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Arial" panose="020B0604020202020204" pitchFamily="34" charset="0"/>
                        </a:rPr>
                        <a:t>52.8%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Arial" panose="020B0604020202020204" pitchFamily="34" charset="0"/>
                        </a:rPr>
                        <a:t>45.8%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Arial" panose="020B0604020202020204" pitchFamily="34" charset="0"/>
                        </a:rPr>
                        <a:t>49.5%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Arial" panose="020B0604020202020204" pitchFamily="34" charset="0"/>
                        </a:rPr>
                        <a:t>42.6%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Arial" panose="020B0604020202020204" pitchFamily="34" charset="0"/>
                        </a:rPr>
                        <a:t>41.7%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Arial" panose="020B0604020202020204" pitchFamily="34" charset="0"/>
                        </a:rPr>
                        <a:t>39.3%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98468320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D602402-C2AD-89B6-40C8-7BFB3C63C0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316860"/>
              </p:ext>
            </p:extLst>
          </p:nvPr>
        </p:nvGraphicFramePr>
        <p:xfrm>
          <a:off x="965050" y="5470260"/>
          <a:ext cx="9242853" cy="128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28019">
                  <a:extLst>
                    <a:ext uri="{9D8B030D-6E8A-4147-A177-3AD203B41FA5}">
                      <a16:colId xmlns:a16="http://schemas.microsoft.com/office/drawing/2014/main" val="650009559"/>
                    </a:ext>
                  </a:extLst>
                </a:gridCol>
                <a:gridCol w="926051">
                  <a:extLst>
                    <a:ext uri="{9D8B030D-6E8A-4147-A177-3AD203B41FA5}">
                      <a16:colId xmlns:a16="http://schemas.microsoft.com/office/drawing/2014/main" val="2626564792"/>
                    </a:ext>
                  </a:extLst>
                </a:gridCol>
                <a:gridCol w="448307">
                  <a:extLst>
                    <a:ext uri="{9D8B030D-6E8A-4147-A177-3AD203B41FA5}">
                      <a16:colId xmlns:a16="http://schemas.microsoft.com/office/drawing/2014/main" val="2923367587"/>
                    </a:ext>
                  </a:extLst>
                </a:gridCol>
                <a:gridCol w="1540476">
                  <a:extLst>
                    <a:ext uri="{9D8B030D-6E8A-4147-A177-3AD203B41FA5}">
                      <a16:colId xmlns:a16="http://schemas.microsoft.com/office/drawing/2014/main" val="1663986623"/>
                    </a:ext>
                  </a:extLst>
                </a:gridCol>
              </a:tblGrid>
              <a:tr h="375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 Chi-Square Tests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Value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df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Asymptotic Significance (2-sided)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8224464"/>
                  </a:ext>
                </a:extLst>
              </a:tr>
              <a:tr h="678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Pearson Chi-Square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396.692</a:t>
                      </a:r>
                      <a:r>
                        <a:rPr lang="en-US" sz="1100" baseline="30000"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lang="en-US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7242574"/>
                  </a:ext>
                </a:extLst>
              </a:tr>
              <a:tr h="640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Likelihood Ratio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382.379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3646416"/>
                  </a:ext>
                </a:extLst>
              </a:tr>
              <a:tr h="1130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Linear-by-Linear Association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  <a:latin typeface="Arial" panose="020B0604020202020204" pitchFamily="34" charset="0"/>
                        </a:rPr>
                        <a:t>127.098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7939804"/>
                  </a:ext>
                </a:extLst>
              </a:tr>
              <a:tr h="640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 of Valid Cases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  <a:latin typeface="Arial" panose="020B0604020202020204" pitchFamily="34" charset="0"/>
                        </a:rPr>
                        <a:t>51469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7738772"/>
                  </a:ext>
                </a:extLst>
              </a:tr>
              <a:tr h="113057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a. 0 cells (0.0%) have expected count less than 5. The minimum expected count is 43.37.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057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969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EE7332-9864-529D-6A05-E2CECAD31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baseline="0"/>
              <a:t>Means tests of wellbeing</a:t>
            </a:r>
            <a:endParaRPr lang="en-US" sz="5400" b="1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67B4A-7C51-22E9-B389-F89E66AFE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2263548"/>
            <a:ext cx="10515600" cy="3909859"/>
          </a:xfrm>
        </p:spPr>
        <p:txBody>
          <a:bodyPr>
            <a:noAutofit/>
          </a:bodyPr>
          <a:lstStyle/>
          <a:p>
            <a:r>
              <a:rPr lang="en-US" baseline="0" dirty="0"/>
              <a:t>Pescatarians have the highest wellbeing overall at 7.09, but vegans and vegetarians come in at 7.07.</a:t>
            </a:r>
          </a:p>
          <a:p>
            <a:r>
              <a:rPr lang="en-US" baseline="0" dirty="0"/>
              <a:t>Vegans and vegetarians have significantly higher wellbeing than those who eat meat most days (7.07-6.82= .244).</a:t>
            </a:r>
          </a:p>
          <a:p>
            <a:r>
              <a:rPr lang="en-US" baseline="0" dirty="0"/>
              <a:t>Vegetarians and pescatarians and meat eaters once a week or less, have </a:t>
            </a:r>
            <a:r>
              <a:rPr lang="en-US" baseline="0" dirty="0">
                <a:effectLst/>
                <a:latin typeface="+mn-lt"/>
                <a:ea typeface="+mn-ea"/>
                <a:cs typeface="+mn-cs"/>
              </a:rPr>
              <a:t>significantly higher wellbeing than those who eat meat a few times a week </a:t>
            </a:r>
          </a:p>
          <a:p>
            <a:r>
              <a:rPr lang="en-US" baseline="0" dirty="0">
                <a:effectLst/>
                <a:latin typeface="+mn-lt"/>
                <a:ea typeface="+mn-ea"/>
                <a:cs typeface="+mn-cs"/>
              </a:rPr>
              <a:t>Meat eaters a few times a week and most days have significantly lower wellbeing scores than all other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549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AA3C09-CE6F-A488-B47A-25324882E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713232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 b="1" baseline="0" dirty="0"/>
              <a:t>Adherence to Church health attitudes &amp; behaviors</a:t>
            </a:r>
            <a:endParaRPr lang="en-US" sz="5400" b="1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C2FD4-7DE5-EC23-AA45-673E9C9D4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0"/>
            <a:ext cx="6224335" cy="6305909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81% agreed or strongly agreed that the health message has been supported by science. 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85% agreed or strongly agreed that the health message was core to the Adventist church and could not be questioned 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45% agreed or strongly agreed that they could chose which parts of the health message to follow.</a:t>
            </a:r>
            <a:endParaRPr lang="en-US" sz="2200" baseline="0" dirty="0"/>
          </a:p>
        </p:txBody>
      </p:sp>
    </p:spTree>
    <p:extLst>
      <p:ext uri="{BB962C8B-B14F-4D97-AF65-F5344CB8AC3E}">
        <p14:creationId xmlns:p14="http://schemas.microsoft.com/office/powerpoint/2010/main" val="2093634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AA3C09-CE6F-A488-B47A-25324882E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 b="1" baseline="0" dirty="0"/>
              <a:t>Adherence to Church health behaviors and wellbeing</a:t>
            </a:r>
            <a:endParaRPr lang="en-US" sz="5400" b="1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C2FD4-7DE5-EC23-AA45-673E9C9D4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0"/>
            <a:ext cx="6224335" cy="6305909"/>
          </a:xfrm>
        </p:spPr>
        <p:txBody>
          <a:bodyPr anchor="ctr">
            <a:normAutofit/>
          </a:bodyPr>
          <a:lstStyle/>
          <a:p>
            <a:r>
              <a:rPr lang="en-US" baseline="0" dirty="0"/>
              <a:t>Those who follow the health message to a great deal have significantly higher wellbeing than all other groups with a range from .34 to 1.09. </a:t>
            </a:r>
          </a:p>
          <a:p>
            <a:r>
              <a:rPr lang="en-US" baseline="0" dirty="0"/>
              <a:t>Those who are not sure had the lowest wellbeing score. </a:t>
            </a:r>
          </a:p>
          <a:p>
            <a:pPr marL="0" indent="0">
              <a:buNone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159676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AA3C09-CE6F-A488-B47A-25324882E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 b="1" baseline="0" dirty="0"/>
              <a:t>Adherence to Church health behaviors and happiness</a:t>
            </a:r>
            <a:endParaRPr lang="en-US" sz="5400" b="1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C2FD4-7DE5-EC23-AA45-673E9C9D4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0"/>
            <a:ext cx="6224335" cy="6305909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majority (53%) of those who adhered to the health message a great deal reported being very happy (r=.13 p&lt;.001). 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However, the next most very happy group, 42%, were those who never adhered to the health message.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85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492673-D337-9DCA-846D-7CDD94116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Conclusions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D9884-975A-4A19-9E08-EA357E93E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619398"/>
          </a:xfrm>
        </p:spPr>
        <p:txBody>
          <a:bodyPr anchor="ctr">
            <a:normAutofit fontScale="92500" lnSpcReduction="10000"/>
          </a:bodyPr>
          <a:lstStyle/>
          <a:p>
            <a:r>
              <a:rPr lang="en-US" dirty="0">
                <a:solidFill>
                  <a:srgbClr val="FEFFFF"/>
                </a:solidFill>
              </a:rPr>
              <a:t>Those following the recommended diet had greater associations with happiness and wellbeing measures than did those who ate red meat once per week or more. </a:t>
            </a:r>
          </a:p>
          <a:p>
            <a:r>
              <a:rPr lang="en-US" dirty="0">
                <a:solidFill>
                  <a:srgbClr val="FEFFFF"/>
                </a:solidFill>
              </a:rPr>
              <a:t>These data suggest the complex relationship between perception of the Adventist health message and happiness.</a:t>
            </a:r>
          </a:p>
          <a:p>
            <a:r>
              <a:rPr lang="en-US" dirty="0">
                <a:solidFill>
                  <a:srgbClr val="FEFFFF"/>
                </a:solidFill>
              </a:rPr>
              <a:t>Those in the middle of the scale who were the least likely to report being very happy whereas those at the extremes were more likely to report being very happy.</a:t>
            </a:r>
          </a:p>
        </p:txBody>
      </p:sp>
    </p:spTree>
    <p:extLst>
      <p:ext uri="{BB962C8B-B14F-4D97-AF65-F5344CB8AC3E}">
        <p14:creationId xmlns:p14="http://schemas.microsoft.com/office/powerpoint/2010/main" val="26304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1273A7-3E9A-C0FF-FA6E-63334F6B4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Happiness and Wellbeing: </a:t>
            </a:r>
            <a:b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does the Seventh-day Adventist Health Message have to do with It?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C9D1D7-16E2-0699-1971-51897DB96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683211"/>
            <a:ext cx="10005951" cy="1645871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r>
              <a:rPr lang="en-US" sz="2800" dirty="0"/>
              <a:t>René Drumm, MSW PhD</a:t>
            </a:r>
          </a:p>
          <a:p>
            <a:r>
              <a:rPr lang="en-US" sz="2800" dirty="0"/>
              <a:t>Duane McBride PhD</a:t>
            </a:r>
          </a:p>
          <a:p>
            <a:r>
              <a:rPr lang="en-US" sz="2800" dirty="0"/>
              <a:t>Andrews University</a:t>
            </a:r>
          </a:p>
          <a:p>
            <a:r>
              <a:rPr lang="en-US" sz="2800" dirty="0"/>
              <a:t>Berrien Springs, Michigan USA</a:t>
            </a:r>
          </a:p>
        </p:txBody>
      </p:sp>
    </p:spTree>
    <p:extLst>
      <p:ext uri="{BB962C8B-B14F-4D97-AF65-F5344CB8AC3E}">
        <p14:creationId xmlns:p14="http://schemas.microsoft.com/office/powerpoint/2010/main" val="639760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93956E-C864-FCEF-79AA-A7DA45CAB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Purpose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C40BB-DBDF-4995-E1DB-366427BEF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purpose of this presentation is to highlight results from a global study of Seventh-day Adventist church members (n= 63,756) focusing on health-doctrine adherence, happiness, and wellbeing.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54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66248C-C870-047E-327D-8D4229FB1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C8C8D-F45E-909F-26FE-BA5B02569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unique feature of the Seventh-day Adventist religion is an emphasis on healthy living prohibiting tobacco and alcohol use while promoting a vegetarian diet.  </a:t>
            </a:r>
          </a:p>
          <a:p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presentation explores the relationship between adherence to Adventist health expectations and happiness and wellbeing.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54186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7E28F1F-4BDC-BCFE-CF75-1CD98E88A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Methods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8746ED5-1E32-A027-9DA2-2D527320EA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755523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6639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96858-1D56-53D9-D128-A824ABEE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4100" b="1"/>
              <a:t>Happiness and Wellbeing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E675F-2105-C3BE-787C-250E5CF3F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314808"/>
            <a:ext cx="6884699" cy="4283698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/>
              <a:t>The following are survey items to measure (1) Happiness and (2) Wellbeing</a:t>
            </a:r>
          </a:p>
          <a:p>
            <a:pPr lvl="1"/>
            <a:r>
              <a:rPr lang="en-US" dirty="0"/>
              <a:t>Taking all things together, would you say you are...</a:t>
            </a:r>
          </a:p>
          <a:p>
            <a:pPr lvl="2"/>
            <a:r>
              <a:rPr lang="en-US" sz="2400" dirty="0"/>
              <a:t>Not at all happy</a:t>
            </a:r>
          </a:p>
          <a:p>
            <a:pPr lvl="2"/>
            <a:r>
              <a:rPr lang="en-US" sz="2400" dirty="0"/>
              <a:t>Not very happy</a:t>
            </a:r>
          </a:p>
          <a:p>
            <a:pPr lvl="2"/>
            <a:r>
              <a:rPr lang="en-US" sz="2400" dirty="0"/>
              <a:t>Rather happy</a:t>
            </a:r>
          </a:p>
          <a:p>
            <a:pPr lvl="2"/>
            <a:r>
              <a:rPr lang="en-US" sz="2400" dirty="0"/>
              <a:t>Very happy</a:t>
            </a:r>
          </a:p>
          <a:p>
            <a:pPr lvl="1"/>
            <a:r>
              <a:rPr lang="en-US" dirty="0"/>
              <a:t>Please imagine a ladder which represents your possible life from best to worst... On which step of the ladder would you say you personally feel you stand at this time?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pic>
        <p:nvPicPr>
          <p:cNvPr id="5" name="Picture 4" descr="Long ladder glowing among shorter dull ladders">
            <a:extLst>
              <a:ext uri="{FF2B5EF4-FFF2-40B4-BE49-F238E27FC236}">
                <a16:creationId xmlns:a16="http://schemas.microsoft.com/office/drawing/2014/main" id="{F35D9239-7800-9AAA-B62D-04F3944F05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49" r="227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4BB9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084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293FDD-D751-A322-BB05-F20A0073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Dietary Adherence Variables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B5345414-6953-7183-0ABF-B834806FDB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722790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6198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518345" y="303591"/>
            <a:ext cx="433532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78BF8C-5AF1-F457-6D21-D57CAD79F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4377" y="637125"/>
            <a:ext cx="3802276" cy="525637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Findings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3D04A93-C169-ED3C-226C-19A5D863F5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810748"/>
              </p:ext>
            </p:extLst>
          </p:nvPr>
        </p:nvGraphicFramePr>
        <p:xfrm>
          <a:off x="438912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9674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14B1A4-7AB6-05A2-22BC-40AFEBDD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Findings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1F81A71-877B-A8A7-874A-A3C4120588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912240"/>
              </p:ext>
            </p:extLst>
          </p:nvPr>
        </p:nvGraphicFramePr>
        <p:xfrm>
          <a:off x="4502428" y="714836"/>
          <a:ext cx="7225750" cy="5428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7506">
                  <a:extLst>
                    <a:ext uri="{9D8B030D-6E8A-4147-A177-3AD203B41FA5}">
                      <a16:colId xmlns:a16="http://schemas.microsoft.com/office/drawing/2014/main" val="1811226837"/>
                    </a:ext>
                  </a:extLst>
                </a:gridCol>
                <a:gridCol w="2451913">
                  <a:extLst>
                    <a:ext uri="{9D8B030D-6E8A-4147-A177-3AD203B41FA5}">
                      <a16:colId xmlns:a16="http://schemas.microsoft.com/office/drawing/2014/main" val="3405515251"/>
                    </a:ext>
                  </a:extLst>
                </a:gridCol>
                <a:gridCol w="1956331">
                  <a:extLst>
                    <a:ext uri="{9D8B030D-6E8A-4147-A177-3AD203B41FA5}">
                      <a16:colId xmlns:a16="http://schemas.microsoft.com/office/drawing/2014/main" val="1456677277"/>
                    </a:ext>
                  </a:extLst>
                </a:gridCol>
              </a:tblGrid>
              <a:tr h="1029511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Do you follow the Adventist Health Message?</a:t>
                      </a:r>
                      <a:endParaRPr lang="en-US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485" marR="17548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751354"/>
                  </a:ext>
                </a:extLst>
              </a:tr>
              <a:tr h="5615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 </a:t>
                      </a:r>
                      <a:endParaRPr lang="en-US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485" marR="1754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Frequency</a:t>
                      </a:r>
                      <a:endParaRPr lang="en-US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485" marR="1754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Percent</a:t>
                      </a:r>
                      <a:endParaRPr lang="en-US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485" marR="175485" marT="0" marB="0"/>
                </a:tc>
                <a:extLst>
                  <a:ext uri="{0D108BD9-81ED-4DB2-BD59-A6C34878D82A}">
                    <a16:rowId xmlns:a16="http://schemas.microsoft.com/office/drawing/2014/main" val="1051659437"/>
                  </a:ext>
                </a:extLst>
              </a:tr>
              <a:tr h="5615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Never</a:t>
                      </a:r>
                      <a:endParaRPr lang="en-US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485" marR="1754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1434</a:t>
                      </a:r>
                      <a:endParaRPr lang="en-US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485" marR="1754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2.6%</a:t>
                      </a:r>
                      <a:endParaRPr lang="en-US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485" marR="175485" marT="0" marB="0"/>
                </a:tc>
                <a:extLst>
                  <a:ext uri="{0D108BD9-81ED-4DB2-BD59-A6C34878D82A}">
                    <a16:rowId xmlns:a16="http://schemas.microsoft.com/office/drawing/2014/main" val="230410590"/>
                  </a:ext>
                </a:extLst>
              </a:tr>
              <a:tr h="5615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Rarely</a:t>
                      </a:r>
                      <a:endParaRPr lang="en-US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485" marR="1754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4846</a:t>
                      </a:r>
                      <a:endParaRPr lang="en-US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485" marR="1754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8.6%</a:t>
                      </a:r>
                      <a:endParaRPr lang="en-US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485" marR="175485" marT="0" marB="0"/>
                </a:tc>
                <a:extLst>
                  <a:ext uri="{0D108BD9-81ED-4DB2-BD59-A6C34878D82A}">
                    <a16:rowId xmlns:a16="http://schemas.microsoft.com/office/drawing/2014/main" val="1014929811"/>
                  </a:ext>
                </a:extLst>
              </a:tr>
              <a:tr h="5615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Occasionally</a:t>
                      </a:r>
                      <a:endParaRPr lang="en-US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485" marR="1754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8678</a:t>
                      </a:r>
                      <a:endParaRPr lang="en-US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485" marR="1754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15.5%</a:t>
                      </a:r>
                      <a:endParaRPr lang="en-US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485" marR="175485" marT="0" marB="0"/>
                </a:tc>
                <a:extLst>
                  <a:ext uri="{0D108BD9-81ED-4DB2-BD59-A6C34878D82A}">
                    <a16:rowId xmlns:a16="http://schemas.microsoft.com/office/drawing/2014/main" val="4227046491"/>
                  </a:ext>
                </a:extLst>
              </a:tr>
              <a:tr h="10295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A moderate amount</a:t>
                      </a:r>
                      <a:endParaRPr lang="en-US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485" marR="1754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21759</a:t>
                      </a:r>
                      <a:endParaRPr lang="en-US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485" marR="1754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38.8%</a:t>
                      </a:r>
                      <a:endParaRPr lang="en-US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485" marR="175485" marT="0" marB="0"/>
                </a:tc>
                <a:extLst>
                  <a:ext uri="{0D108BD9-81ED-4DB2-BD59-A6C34878D82A}">
                    <a16:rowId xmlns:a16="http://schemas.microsoft.com/office/drawing/2014/main" val="1413275939"/>
                  </a:ext>
                </a:extLst>
              </a:tr>
              <a:tr h="5615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A great deal</a:t>
                      </a:r>
                      <a:endParaRPr lang="en-US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485" marR="1754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19396</a:t>
                      </a:r>
                      <a:endParaRPr lang="en-US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485" marR="1754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34.6%</a:t>
                      </a:r>
                      <a:endParaRPr lang="en-US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485" marR="175485" marT="0" marB="0"/>
                </a:tc>
                <a:extLst>
                  <a:ext uri="{0D108BD9-81ED-4DB2-BD59-A6C34878D82A}">
                    <a16:rowId xmlns:a16="http://schemas.microsoft.com/office/drawing/2014/main" val="1170559781"/>
                  </a:ext>
                </a:extLst>
              </a:tr>
              <a:tr h="5615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Total</a:t>
                      </a:r>
                      <a:endParaRPr lang="en-US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485" marR="17548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56113</a:t>
                      </a:r>
                      <a:endParaRPr lang="en-US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485" marR="17548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effectLst/>
                        </a:rPr>
                        <a:t>100.0%</a:t>
                      </a:r>
                      <a:endParaRPr lang="en-US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5485" marR="175485" marT="0" marB="0"/>
                </a:tc>
                <a:extLst>
                  <a:ext uri="{0D108BD9-81ED-4DB2-BD59-A6C34878D82A}">
                    <a16:rowId xmlns:a16="http://schemas.microsoft.com/office/drawing/2014/main" val="1945834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620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819</Words>
  <Application>Microsoft Macintosh PowerPoint</Application>
  <PresentationFormat>Widescreen</PresentationFormat>
  <Paragraphs>136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Twelfth International Conference on Health, Wellness &amp; Society</vt:lpstr>
      <vt:lpstr>Happiness and Wellbeing:  What does the Seventh-day Adventist Health Message have to do with It?</vt:lpstr>
      <vt:lpstr>Purpose</vt:lpstr>
      <vt:lpstr>Background</vt:lpstr>
      <vt:lpstr>Methods</vt:lpstr>
      <vt:lpstr>Happiness and Wellbeing Variables</vt:lpstr>
      <vt:lpstr>Dietary Adherence Variables</vt:lpstr>
      <vt:lpstr>Findings</vt:lpstr>
      <vt:lpstr>Findings</vt:lpstr>
      <vt:lpstr>Chi Square on Happiness and Diet Type</vt:lpstr>
      <vt:lpstr>Means tests of wellbeing</vt:lpstr>
      <vt:lpstr>Adherence to Church health attitudes &amp; behaviors</vt:lpstr>
      <vt:lpstr>Adherence to Church health behaviors and wellbeing</vt:lpstr>
      <vt:lpstr>Adherence to Church health behaviors and happiness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Happiness and Wellbeing:  What does the Seventh-day Adventist Health Message have to do with It?</dc:title>
  <dc:creator>reneddrumm@gmail.com</dc:creator>
  <cp:lastModifiedBy>reneddrumm@gmail.com</cp:lastModifiedBy>
  <cp:revision>13</cp:revision>
  <dcterms:created xsi:type="dcterms:W3CDTF">2022-09-06T18:44:05Z</dcterms:created>
  <dcterms:modified xsi:type="dcterms:W3CDTF">2022-09-07T19:44:00Z</dcterms:modified>
</cp:coreProperties>
</file>