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9"/>
  </p:notesMasterIdLst>
  <p:sldIdLst>
    <p:sldId id="443" r:id="rId2"/>
    <p:sldId id="334" r:id="rId3"/>
    <p:sldId id="268" r:id="rId4"/>
    <p:sldId id="336" r:id="rId5"/>
    <p:sldId id="458" r:id="rId6"/>
    <p:sldId id="445" r:id="rId7"/>
    <p:sldId id="448" r:id="rId8"/>
    <p:sldId id="459" r:id="rId9"/>
    <p:sldId id="461" r:id="rId10"/>
    <p:sldId id="450" r:id="rId11"/>
    <p:sldId id="446" r:id="rId12"/>
    <p:sldId id="463" r:id="rId13"/>
    <p:sldId id="462" r:id="rId14"/>
    <p:sldId id="464" r:id="rId15"/>
    <p:sldId id="465" r:id="rId16"/>
    <p:sldId id="466" r:id="rId17"/>
    <p:sldId id="45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5635"/>
  </p:normalViewPr>
  <p:slideViewPr>
    <p:cSldViewPr snapToGrid="0">
      <p:cViewPr varScale="1">
        <p:scale>
          <a:sx n="88" d="100"/>
          <a:sy n="88" d="100"/>
        </p:scale>
        <p:origin x="128" y="4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7383C-6C91-5340-AAB5-C0C3177C8E11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AB21D-BDA1-4540-8B5A-5FBEA46C4FD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9953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activities/raising-taxes-on-tobacco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rueprice.org/true-price-manifesto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rueprice.org/true-price-manifesto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rbes.com/sites/christophermarquis/2022/08/11/whats-the-true-cost-of-your-food-true-price-incorporates-social-and-environmental-impact/?sh=199d34ea5998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05463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Source: </a:t>
            </a:r>
            <a:r>
              <a:rPr lang="en-US" dirty="0">
                <a:hlinkClick r:id="rId3"/>
              </a:rPr>
              <a:t>Raising taxes on tobacco (who.int)</a:t>
            </a:r>
            <a:endParaRPr lang="en-US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2678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Noren</a:t>
            </a:r>
            <a:r>
              <a:rPr lang="en-US" dirty="0">
                <a:effectLst/>
              </a:rPr>
              <a:t>, L. (2009, April 8). </a:t>
            </a:r>
            <a:r>
              <a:rPr lang="en-US" i="1" dirty="0">
                <a:effectLst/>
              </a:rPr>
              <a:t>Cigarette tax, smoking rates</a:t>
            </a:r>
            <a:r>
              <a:rPr lang="en-US" dirty="0">
                <a:effectLst/>
              </a:rPr>
              <a:t>. Graphic Sociology. https://</a:t>
            </a:r>
            <a:r>
              <a:rPr lang="en-US" dirty="0" err="1">
                <a:effectLst/>
              </a:rPr>
              <a:t>thesocietypages.org</a:t>
            </a:r>
            <a:r>
              <a:rPr lang="en-US" dirty="0">
                <a:effectLst/>
              </a:rPr>
              <a:t>/</a:t>
            </a:r>
            <a:r>
              <a:rPr lang="en-US" dirty="0" err="1">
                <a:effectLst/>
              </a:rPr>
              <a:t>graphicsociology</a:t>
            </a:r>
            <a:r>
              <a:rPr lang="en-US" dirty="0">
                <a:effectLst/>
              </a:rPr>
              <a:t>/2009/04/08/cigarette-tax-smoking-rates/ 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27586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8453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4210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True Price manifesto - True Price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533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True Price manifesto - True Price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Read Forbes interview - </a:t>
            </a:r>
            <a:r>
              <a:rPr lang="en-US" dirty="0">
                <a:hlinkClick r:id="rId4"/>
              </a:rPr>
              <a:t>What’s The True Cost Of Your Food? True Price Incorporates Social And Environmental Impact (forbes.com)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13866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48682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83426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9464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8622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79797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4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8734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8704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5130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3950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0423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7096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4168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810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D7A40-1876-8843-8C6C-235E4CB39742}" type="datetimeFigureOut">
              <a:rPr lang="en-CN" smtClean="0"/>
              <a:t>2024/4/23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9863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Graph">
            <a:extLst>
              <a:ext uri="{FF2B5EF4-FFF2-40B4-BE49-F238E27FC236}">
                <a16:creationId xmlns:a16="http://schemas.microsoft.com/office/drawing/2014/main" id="{FB5390DC-08DC-0F1D-53D9-7EEC5446E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" r="1157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48343F-BAC1-F66D-2008-8DDB1C911B78}"/>
              </a:ext>
            </a:extLst>
          </p:cNvPr>
          <p:cNvSpPr txBox="1"/>
          <p:nvPr/>
        </p:nvSpPr>
        <p:spPr>
          <a:xfrm>
            <a:off x="6705599" y="682171"/>
            <a:ext cx="5257799" cy="5500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effectLst/>
                <a:highlight>
                  <a:srgbClr val="FFFFFF"/>
                </a:highlight>
              </a:rPr>
              <a:t>Week 2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When the Price Mechanism Fails: Externalities</a:t>
            </a:r>
            <a:endParaRPr lang="en-US" sz="3600" dirty="0">
              <a:highlight>
                <a:srgbClr val="FFFFFF"/>
              </a:highlight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effectLst/>
              <a:highlight>
                <a:srgbClr val="FFFFFF"/>
              </a:highlight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highlight>
                  <a:srgbClr val="FFFFFF"/>
                </a:highlight>
              </a:rPr>
              <a:t>Context: With exorbitant prices in many markets, along with environmental and health degradations, the price mechanism may be creating more problems than solving them. </a:t>
            </a:r>
            <a:endParaRPr lang="en-US" sz="2800" b="0" i="0" dirty="0">
              <a:effectLst/>
              <a:highlight>
                <a:srgbClr val="FFFFFF"/>
              </a:highlight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b="0" i="0" dirty="0">
              <a:effectLst/>
              <a:highlight>
                <a:srgbClr val="FFFFFF"/>
              </a:highlight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highlight>
                  <a:srgbClr val="FFFFFF"/>
                </a:highlight>
              </a:rPr>
              <a:t>What are externalities and how are they usually corrected?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effectLst/>
              <a:highlight>
                <a:srgbClr val="FFFFFF"/>
              </a:highlight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highlight>
                  <a:srgbClr val="FFFFFF"/>
                </a:highlight>
              </a:rPr>
              <a:t>Why are externalities not being accounted?</a:t>
            </a:r>
          </a:p>
        </p:txBody>
      </p:sp>
    </p:spTree>
    <p:extLst>
      <p:ext uri="{BB962C8B-B14F-4D97-AF65-F5344CB8AC3E}">
        <p14:creationId xmlns:p14="http://schemas.microsoft.com/office/powerpoint/2010/main" val="221590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trash can full of plastic cups&#10;&#10;Description automatically generated">
            <a:extLst>
              <a:ext uri="{FF2B5EF4-FFF2-40B4-BE49-F238E27FC236}">
                <a16:creationId xmlns:a16="http://schemas.microsoft.com/office/drawing/2014/main" id="{733D64A5-39C3-6B5C-E7EC-BC50B9971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11" r="2" b="6634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8" name="Picture 7" descr="A close up of a phone screen&#10;&#10;Description automatically generated">
            <a:extLst>
              <a:ext uri="{FF2B5EF4-FFF2-40B4-BE49-F238E27FC236}">
                <a16:creationId xmlns:a16="http://schemas.microsoft.com/office/drawing/2014/main" id="{CB1BB310-16DF-906C-3233-A5DE511B7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9" r="19519" b="3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 descr="A shelf with bags of chips&#10;&#10;Description automatically generated">
            <a:extLst>
              <a:ext uri="{FF2B5EF4-FFF2-40B4-BE49-F238E27FC236}">
                <a16:creationId xmlns:a16="http://schemas.microsoft.com/office/drawing/2014/main" id="{46343E53-51CA-AC16-E922-B5B0E1FE4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03" r="-1" b="27412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EDF9A6A-CB89-7F6A-38E6-EEC11AB3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387" y="4010213"/>
            <a:ext cx="5505814" cy="15769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externalities are being corrected for? What is being done about them?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34D64EF-0851-8425-E936-EC1A34969AA1}"/>
              </a:ext>
            </a:extLst>
          </p:cNvPr>
          <p:cNvSpPr txBox="1">
            <a:spLocks/>
          </p:cNvSpPr>
          <p:nvPr/>
        </p:nvSpPr>
        <p:spPr>
          <a:xfrm>
            <a:off x="6096000" y="5638800"/>
            <a:ext cx="5943600" cy="646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3400" kern="1200" dirty="0">
                <a:solidFill>
                  <a:srgbClr val="C00000"/>
                </a:solidFill>
                <a:ea typeface="+mn-ea"/>
                <a:cs typeface="+mn-cs"/>
              </a:rPr>
              <a:t>CEL: Economics is not </a:t>
            </a:r>
            <a:r>
              <a:rPr lang="en-US" sz="3400" dirty="0">
                <a:solidFill>
                  <a:srgbClr val="C00000"/>
                </a:solidFill>
                <a:ea typeface="+mn-ea"/>
                <a:cs typeface="+mn-cs"/>
              </a:rPr>
              <a:t>value-free</a:t>
            </a:r>
            <a:r>
              <a:rPr lang="en-US" sz="3400" kern="1200" dirty="0">
                <a:solidFill>
                  <a:srgbClr val="C00000"/>
                </a:solidFill>
                <a:ea typeface="+mn-ea"/>
                <a:cs typeface="+mn-cs"/>
              </a:rPr>
              <a:t> </a:t>
            </a:r>
            <a:r>
              <a:rPr lang="en-US" sz="1600" kern="1200" dirty="0">
                <a:solidFill>
                  <a:srgbClr val="C00000"/>
                </a:solidFill>
                <a:ea typeface="+mn-ea"/>
                <a:cs typeface="+mn-cs"/>
              </a:rPr>
              <a:t>(</a:t>
            </a:r>
            <a:r>
              <a:rPr lang="en-US" sz="1600" dirty="0">
                <a:solidFill>
                  <a:srgbClr val="C00000"/>
                </a:solidFill>
                <a:ea typeface="+mn-ea"/>
                <a:cs typeface="+mn-cs"/>
              </a:rPr>
              <a:t>AKA positive versus normative; </a:t>
            </a:r>
            <a:r>
              <a:rPr lang="en-US" sz="1600" kern="1200" dirty="0">
                <a:solidFill>
                  <a:srgbClr val="C00000"/>
                </a:solidFill>
                <a:ea typeface="+mn-ea"/>
                <a:cs typeface="+mn-cs"/>
              </a:rPr>
              <a:t>neither is education – we will turn to this in Week 4) </a:t>
            </a:r>
            <a:endParaRPr lang="en-US" sz="1600" i="1" kern="1200" dirty="0">
              <a:solidFill>
                <a:srgbClr val="C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1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42E43-07D6-4D82-AA39-366F12CC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7855" y="4668742"/>
            <a:ext cx="11166764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4000" dirty="0">
                <a:solidFill>
                  <a:srgbClr val="C00000"/>
                </a:solidFill>
              </a:rPr>
              <a:t>Netherlands: True Price Initiative</a:t>
            </a:r>
            <a:br>
              <a:rPr lang="en-US" altLang="zh-CN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zh-CN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-up of a chart&#10;&#10;Description automatically generated">
            <a:extLst>
              <a:ext uri="{FF2B5EF4-FFF2-40B4-BE49-F238E27FC236}">
                <a16:creationId xmlns:a16="http://schemas.microsoft.com/office/drawing/2014/main" id="{CF21BC04-B8E2-FC5C-E658-D5CE19E7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399" y="598902"/>
            <a:ext cx="8354291" cy="4405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01BBDD-58C5-DA97-400A-41D5242E89AF}"/>
              </a:ext>
            </a:extLst>
          </p:cNvPr>
          <p:cNvSpPr txBox="1"/>
          <p:nvPr/>
        </p:nvSpPr>
        <p:spPr>
          <a:xfrm>
            <a:off x="6577152" y="4702985"/>
            <a:ext cx="360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Source:</a:t>
            </a:r>
            <a:r>
              <a:rPr lang="en-US" dirty="0"/>
              <a:t> (</a:t>
            </a:r>
            <a:r>
              <a:rPr lang="en-US" i="1" dirty="0"/>
              <a:t>About Us - True Price</a:t>
            </a:r>
            <a:r>
              <a:rPr lang="en-US" dirty="0"/>
              <a:t>, 2022)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782213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42E43-07D6-4D82-AA39-366F12CC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7855" y="4668742"/>
            <a:ext cx="11166764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4000" dirty="0">
                <a:solidFill>
                  <a:srgbClr val="C00000"/>
                </a:solidFill>
              </a:rPr>
              <a:t>Netherlands: True Price Initiative</a:t>
            </a:r>
            <a:br>
              <a:rPr lang="en-US" altLang="zh-CN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zh-CN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ppers with price tags&#10;&#10;Description automatically generated">
            <a:extLst>
              <a:ext uri="{FF2B5EF4-FFF2-40B4-BE49-F238E27FC236}">
                <a16:creationId xmlns:a16="http://schemas.microsoft.com/office/drawing/2014/main" id="{B21B6BBE-402E-4B70-4A5A-825D188FB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37" y="778378"/>
            <a:ext cx="5588000" cy="4305300"/>
          </a:xfrm>
          <a:prstGeom prst="rect">
            <a:avLst/>
          </a:prstGeom>
        </p:spPr>
      </p:pic>
      <p:pic>
        <p:nvPicPr>
          <p:cNvPr id="8" name="Picture 7" descr="A diagram of a product and a price gap&#10;&#10;Description automatically generated with medium confidence">
            <a:extLst>
              <a:ext uri="{FF2B5EF4-FFF2-40B4-BE49-F238E27FC236}">
                <a16:creationId xmlns:a16="http://schemas.microsoft.com/office/drawing/2014/main" id="{077739FF-A08C-16AE-7340-35FCC07D4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104" y="765099"/>
            <a:ext cx="4525432" cy="46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61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33082D65-3647-D5AF-6E32-C95EE5BF9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971" y="629049"/>
            <a:ext cx="6592056" cy="44048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4C8EA4-98B9-738F-CD20-319DD3FA2042}"/>
              </a:ext>
            </a:extLst>
          </p:cNvPr>
          <p:cNvSpPr txBox="1"/>
          <p:nvPr/>
        </p:nvSpPr>
        <p:spPr>
          <a:xfrm>
            <a:off x="595304" y="5571962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3200" dirty="0">
                <a:solidFill>
                  <a:srgbClr val="C00000"/>
                </a:solidFill>
                <a:latin typeface="+mj-lt"/>
              </a:rPr>
              <a:t>CEL: Understand what a price tag means </a:t>
            </a:r>
            <a:r>
              <a:rPr lang="en-CN" sz="2000" dirty="0">
                <a:solidFill>
                  <a:srgbClr val="C00000"/>
                </a:solidFill>
                <a:latin typeface="+mj-lt"/>
              </a:rPr>
              <a:t>(it reveals and hides information)</a:t>
            </a:r>
            <a:endParaRPr lang="en-US" sz="20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6340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Question mark symbol">
            <a:extLst>
              <a:ext uri="{FF2B5EF4-FFF2-40B4-BE49-F238E27FC236}">
                <a16:creationId xmlns:a16="http://schemas.microsoft.com/office/drawing/2014/main" id="{951B0A81-667E-C818-A4BA-DAC5DECC6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5" r="11978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42E43-07D6-4D82-AA39-366F12CC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34D64EF-0851-8425-E936-EC1A34969AA1}"/>
              </a:ext>
            </a:extLst>
          </p:cNvPr>
          <p:cNvSpPr txBox="1">
            <a:spLocks/>
          </p:cNvSpPr>
          <p:nvPr/>
        </p:nvSpPr>
        <p:spPr>
          <a:xfrm>
            <a:off x="517767" y="5652974"/>
            <a:ext cx="3306089" cy="850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Your Wonderings…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7CA60-FCBD-B1A7-B2D3-1D15BB41B7C8}"/>
              </a:ext>
            </a:extLst>
          </p:cNvPr>
          <p:cNvSpPr txBox="1"/>
          <p:nvPr/>
        </p:nvSpPr>
        <p:spPr>
          <a:xfrm>
            <a:off x="517767" y="765207"/>
            <a:ext cx="6346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If the question of negative externalities had been posed decades ago whether the current ecological and environmental crisis we are facing today could have been reduced as the result? </a:t>
            </a:r>
          </a:p>
          <a:p>
            <a:endParaRPr lang="en-US" dirty="0">
              <a:solidFill>
                <a:srgbClr val="666666"/>
              </a:solidFill>
              <a:highlight>
                <a:srgbClr val="FFFFFF"/>
              </a:highlight>
              <a:latin typeface="Helvetica" pitchFamily="2" charset="0"/>
            </a:endParaRPr>
          </a:p>
          <a:p>
            <a:r>
              <a:rPr lang="en-US" dirty="0">
                <a:solidFill>
                  <a:srgbClr val="666666"/>
                </a:solidFill>
                <a:highlight>
                  <a:srgbClr val="FFFFFF"/>
                </a:highlight>
                <a:latin typeface="Helvetica" pitchFamily="2" charset="0"/>
              </a:rPr>
              <a:t>How does a </a:t>
            </a:r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government consider the externalities when agreeing on certain policies? Are there areas of government intervention that are concerned with negative externalities more than the others?</a:t>
            </a:r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782F95-5C67-1B2D-2871-A8680D070120}"/>
              </a:ext>
            </a:extLst>
          </p:cNvPr>
          <p:cNvSpPr txBox="1"/>
          <p:nvPr/>
        </p:nvSpPr>
        <p:spPr>
          <a:xfrm>
            <a:off x="517767" y="3378908"/>
            <a:ext cx="51873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Does </a:t>
            </a:r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the change of policy change the habit/amount of sugar consumed by the community, is there a benefit to this </a:t>
            </a:r>
            <a:r>
              <a:rPr lang="en-US" dirty="0">
                <a:solidFill>
                  <a:srgbClr val="666666"/>
                </a:solidFill>
                <a:highlight>
                  <a:srgbClr val="FFFFFF"/>
                </a:highlight>
                <a:latin typeface="Helvetica" pitchFamily="2" charset="0"/>
              </a:rPr>
              <a:t>P</a:t>
            </a:r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igouvian tax?</a:t>
            </a:r>
          </a:p>
          <a:p>
            <a:endParaRPr lang="en-US" dirty="0">
              <a:solidFill>
                <a:srgbClr val="666666"/>
              </a:solidFill>
              <a:highlight>
                <a:srgbClr val="FFFFFF"/>
              </a:highlight>
              <a:latin typeface="Helvetica" pitchFamily="2" charset="0"/>
            </a:endParaRPr>
          </a:p>
          <a:p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Why haven't cigarettes been priced out of the market, taxed to the point where people no longer smoke. Why are cigarettes still affordable?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08A60-DB4A-2511-45B8-94D736A60BF6}"/>
              </a:ext>
            </a:extLst>
          </p:cNvPr>
          <p:cNvSpPr txBox="1"/>
          <p:nvPr/>
        </p:nvSpPr>
        <p:spPr>
          <a:xfrm>
            <a:off x="7194155" y="765207"/>
            <a:ext cx="5169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How would you respond to manufacturers argument that 'this might just be another tax on the group that can least afford to pay it'?</a:t>
            </a:r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1F38D-ECE8-F4ED-CA1E-58E4B78F04B8}"/>
              </a:ext>
            </a:extLst>
          </p:cNvPr>
          <p:cNvSpPr txBox="1"/>
          <p:nvPr/>
        </p:nvSpPr>
        <p:spPr>
          <a:xfrm>
            <a:off x="5705108" y="4873112"/>
            <a:ext cx="5924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How many market models are there? If social surplus is afforded by the cost to bystanders how is the cost to bystanders calculated? </a:t>
            </a:r>
            <a:r>
              <a:rPr lang="en-US" dirty="0">
                <a:solidFill>
                  <a:srgbClr val="666666"/>
                </a:solidFill>
                <a:highlight>
                  <a:srgbClr val="FFFFFF"/>
                </a:highlight>
                <a:latin typeface="Helvetica" pitchFamily="2" charset="0"/>
              </a:rPr>
              <a:t>H</a:t>
            </a:r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ow can social surplus be used more constructively rather than introducing taxes?</a:t>
            </a:r>
          </a:p>
          <a:p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 Is market failure purely failing to adhere to a model ? Are 'market failures' ever used as opportunities?</a:t>
            </a:r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206D7-C5C9-465E-57FE-1B10F19ADCBE}"/>
              </a:ext>
            </a:extLst>
          </p:cNvPr>
          <p:cNvSpPr txBox="1"/>
          <p:nvPr/>
        </p:nvSpPr>
        <p:spPr>
          <a:xfrm>
            <a:off x="7958647" y="2630186"/>
            <a:ext cx="4005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How to effectively incorporate social cost into business practices, robust mechanisms must incentivize companies to recognize and mitigate negative impacts?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4547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:a16="http://schemas.microsoft.com/office/drawing/2014/main" id="{D34D64EF-0851-8425-E936-EC1A34969AA1}"/>
              </a:ext>
            </a:extLst>
          </p:cNvPr>
          <p:cNvSpPr txBox="1">
            <a:spLocks/>
          </p:cNvSpPr>
          <p:nvPr/>
        </p:nvSpPr>
        <p:spPr>
          <a:xfrm>
            <a:off x="595304" y="5153961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C00000"/>
                </a:solidFill>
              </a:rPr>
              <a:t>CEL PAR: Next Step </a:t>
            </a:r>
            <a:r>
              <a:rPr lang="en-US" sz="3600" dirty="0">
                <a:solidFill>
                  <a:srgbClr val="C00000"/>
                </a:solidFill>
              </a:rPr>
              <a:t>(Tuesday night)</a:t>
            </a:r>
          </a:p>
        </p:txBody>
      </p:sp>
      <p:pic>
        <p:nvPicPr>
          <p:cNvPr id="5" name="Picture 4" descr="A globe and dollar sign on a scale&#10;&#10;Description automatically generated">
            <a:extLst>
              <a:ext uri="{FF2B5EF4-FFF2-40B4-BE49-F238E27FC236}">
                <a16:creationId xmlns:a16="http://schemas.microsoft.com/office/drawing/2014/main" id="{E7DAE8EC-943A-9C8E-22D9-F57DE2DA9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868" y="807258"/>
            <a:ext cx="2374900" cy="368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50A178-0C25-2D1B-AE9F-0D01853FC5AC}"/>
              </a:ext>
            </a:extLst>
          </p:cNvPr>
          <p:cNvSpPr txBox="1"/>
          <p:nvPr/>
        </p:nvSpPr>
        <p:spPr>
          <a:xfrm>
            <a:off x="921663" y="807258"/>
            <a:ext cx="72387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Week 2 Update/Reflection Prompt:</a:t>
            </a:r>
          </a:p>
          <a:p>
            <a:endParaRPr lang="en-US" sz="2800" b="1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“What are the consequences of not paying the true price on goods and services we buy?” (150-200 words)</a:t>
            </a:r>
            <a:endParaRPr lang="en-US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CN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CN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294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">
            <a:extLst>
              <a:ext uri="{FF2B5EF4-FFF2-40B4-BE49-F238E27FC236}">
                <a16:creationId xmlns:a16="http://schemas.microsoft.com/office/drawing/2014/main" id="{FB5390DC-08DC-0F1D-53D9-7EEC5446E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" r="1157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48343F-BAC1-F66D-2008-8DDB1C911B78}"/>
              </a:ext>
            </a:extLst>
          </p:cNvPr>
          <p:cNvSpPr txBox="1"/>
          <p:nvPr/>
        </p:nvSpPr>
        <p:spPr>
          <a:xfrm>
            <a:off x="6705599" y="682171"/>
            <a:ext cx="5257799" cy="5500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effectLst/>
                <a:highlight>
                  <a:srgbClr val="FFFFFF"/>
                </a:highlight>
              </a:rPr>
              <a:t>Week 2 </a:t>
            </a:r>
            <a:r>
              <a:rPr lang="en-US" sz="3600" b="1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When Price Mechanism Fails: Externalities</a:t>
            </a:r>
            <a:endParaRPr lang="en-US" sz="3600" dirty="0">
              <a:highlight>
                <a:srgbClr val="FFFFFF"/>
              </a:highlight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effectLst/>
              <a:highlight>
                <a:srgbClr val="FFFFFF"/>
              </a:highlight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highlight>
                  <a:srgbClr val="FFFFFF"/>
                </a:highlight>
              </a:rPr>
              <a:t>Context: With exorbitant prices in many markets, along with environmental and health degradations, the price mechanism may be creating more problems than solving them. </a:t>
            </a:r>
            <a:endParaRPr lang="en-US" sz="2800" b="0" i="0" dirty="0">
              <a:effectLst/>
              <a:highlight>
                <a:srgbClr val="FFFFFF"/>
              </a:highlight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b="0" i="0" dirty="0">
              <a:effectLst/>
              <a:highlight>
                <a:srgbClr val="FFFFFF"/>
              </a:highlight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highlight>
                  <a:srgbClr val="FFFFFF"/>
                </a:highlight>
              </a:rPr>
              <a:t>What are externalities and how are they usually corrected?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effectLst/>
              <a:highlight>
                <a:srgbClr val="FFFFFF"/>
              </a:highlight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highlight>
                  <a:srgbClr val="FFFFFF"/>
                </a:highlight>
              </a:rPr>
              <a:t>Why are externalities not being accounted?</a:t>
            </a:r>
          </a:p>
        </p:txBody>
      </p:sp>
    </p:spTree>
    <p:extLst>
      <p:ext uri="{BB962C8B-B14F-4D97-AF65-F5344CB8AC3E}">
        <p14:creationId xmlns:p14="http://schemas.microsoft.com/office/powerpoint/2010/main" val="2400089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D86B8-4629-18A9-88C1-78BE703E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Woohooo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    views last week!</a:t>
            </a:r>
            <a:b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Keep up the </a:t>
            </a:r>
            <a:r>
              <a:rPr lang="en-US" sz="6600" dirty="0"/>
              <a:t>good work and engagement! </a:t>
            </a:r>
            <a:br>
              <a:rPr lang="en-US" sz="6600" dirty="0"/>
            </a:br>
            <a:r>
              <a:rPr lang="en-US" sz="6600" dirty="0"/>
              <a:t>You get a value point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7550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3561336C-7434-4546-9A36-CE0DC0DE148D}"/>
              </a:ext>
            </a:extLst>
          </p:cNvPr>
          <p:cNvSpPr txBox="1">
            <a:spLocks/>
          </p:cNvSpPr>
          <p:nvPr/>
        </p:nvSpPr>
        <p:spPr>
          <a:xfrm>
            <a:off x="2509837" y="2180491"/>
            <a:ext cx="7115176" cy="28463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E20E5-7878-B3A7-76C1-8D954EB8C2EE}"/>
              </a:ext>
            </a:extLst>
          </p:cNvPr>
          <p:cNvSpPr txBox="1"/>
          <p:nvPr/>
        </p:nvSpPr>
        <p:spPr>
          <a:xfrm>
            <a:off x="796019" y="3461530"/>
            <a:ext cx="2611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dirty="0"/>
              <a:t>Cigarette Commerical  </a:t>
            </a:r>
            <a:r>
              <a:rPr lang="en-CN" sz="2000" dirty="0"/>
              <a:t>(before they were banned in 1971)</a:t>
            </a:r>
          </a:p>
        </p:txBody>
      </p:sp>
      <p:pic>
        <p:nvPicPr>
          <p:cNvPr id="7" name="Winston Airplane Ad">
            <a:hlinkClick r:id="" action="ppaction://media"/>
            <a:extLst>
              <a:ext uri="{FF2B5EF4-FFF2-40B4-BE49-F238E27FC236}">
                <a16:creationId xmlns:a16="http://schemas.microsoft.com/office/drawing/2014/main" id="{219C5740-2014-7227-AACD-04FEC8D122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0170" y="892779"/>
            <a:ext cx="7608661" cy="5072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AA3756-1063-2683-D3B4-2A977B59B088}"/>
              </a:ext>
            </a:extLst>
          </p:cNvPr>
          <p:cNvSpPr txBox="1"/>
          <p:nvPr/>
        </p:nvSpPr>
        <p:spPr>
          <a:xfrm>
            <a:off x="3614651" y="5959131"/>
            <a:ext cx="808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</a:rPr>
              <a:t>YouTube. (2008, July 23). </a:t>
            </a:r>
            <a:r>
              <a:rPr lang="en-US" sz="1400" i="1" dirty="0">
                <a:effectLst/>
              </a:rPr>
              <a:t>Winston Airplane AD</a:t>
            </a:r>
            <a:r>
              <a:rPr lang="en-US" sz="1400" dirty="0">
                <a:effectLst/>
              </a:rPr>
              <a:t>. YouTube. https://</a:t>
            </a:r>
            <a:r>
              <a:rPr lang="en-US" sz="1400" dirty="0" err="1">
                <a:effectLst/>
              </a:rPr>
              <a:t>www.youtube.com</a:t>
            </a:r>
            <a:r>
              <a:rPr lang="en-US" sz="1400" dirty="0">
                <a:effectLst/>
              </a:rPr>
              <a:t>/</a:t>
            </a:r>
            <a:r>
              <a:rPr lang="en-US" sz="1400" dirty="0" err="1">
                <a:effectLst/>
              </a:rPr>
              <a:t>watch?v</a:t>
            </a:r>
            <a:r>
              <a:rPr lang="en-US" sz="1400" dirty="0">
                <a:effectLst/>
              </a:rPr>
              <a:t>=ORTAp8PlQ0k </a:t>
            </a:r>
          </a:p>
          <a:p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34467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42E43-07D6-4D82-AA39-366F12CC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345" y="1293338"/>
            <a:ext cx="9642763" cy="32745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zh-CN" sz="56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Externalities</a:t>
            </a:r>
            <a:r>
              <a:rPr lang="en-US" altLang="zh-CN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are spillover costs borne by 3</a:t>
            </a:r>
            <a:r>
              <a:rPr lang="en-US" altLang="zh-CN" sz="56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altLang="zh-CN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party who are not involved in the economic transaction </a:t>
            </a:r>
            <a:br>
              <a:rPr lang="en-US" altLang="zh-CN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zh-CN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altLang="zh-CN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ie</a:t>
            </a:r>
            <a:r>
              <a:rPr lang="en-US" altLang="zh-CN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buying and selling of a good or service).</a:t>
            </a:r>
            <a:br>
              <a:rPr lang="en-US" altLang="zh-CN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zh-CN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9492D58-AEDA-DA14-6998-278C1703071C}"/>
              </a:ext>
            </a:extLst>
          </p:cNvPr>
          <p:cNvSpPr txBox="1"/>
          <p:nvPr/>
        </p:nvSpPr>
        <p:spPr>
          <a:xfrm>
            <a:off x="596464" y="5605830"/>
            <a:ext cx="108207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600" dirty="0"/>
              <a:t>Note: Externalities can be negative (</a:t>
            </a:r>
            <a:r>
              <a:rPr lang="en-CN" sz="2600" dirty="0">
                <a:solidFill>
                  <a:srgbClr val="FFC000"/>
                </a:solidFill>
              </a:rPr>
              <a:t>external cost</a:t>
            </a:r>
            <a:r>
              <a:rPr lang="en-CN" sz="2600" dirty="0"/>
              <a:t>) or positive (</a:t>
            </a:r>
            <a:r>
              <a:rPr lang="en-CN" sz="2600" dirty="0">
                <a:solidFill>
                  <a:srgbClr val="FFC000"/>
                </a:solidFill>
              </a:rPr>
              <a:t>external benefit</a:t>
            </a:r>
            <a:r>
              <a:rPr lang="en-CN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332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DB7E-275A-4CEE-8FE2-4D01C4A2F2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026" y="486605"/>
            <a:ext cx="10363826" cy="34241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>
                <a:solidFill>
                  <a:srgbClr val="C00000"/>
                </a:solidFill>
              </a:rPr>
              <a:t>Market Failure: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when the market fails to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allocate resources efficiently.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Externalities </a:t>
            </a:r>
            <a:r>
              <a:rPr lang="en-US" sz="2400" i="1" dirty="0">
                <a:solidFill>
                  <a:srgbClr val="FF0000"/>
                </a:solidFill>
              </a:rPr>
              <a:t>always</a:t>
            </a:r>
            <a:r>
              <a:rPr lang="en-US" sz="2400" dirty="0"/>
              <a:t> cause market failures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F537617-C269-452C-B8BA-002AEF4D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94" y="4801396"/>
            <a:ext cx="5220164" cy="1325563"/>
          </a:xfrm>
        </p:spPr>
        <p:txBody>
          <a:bodyPr>
            <a:normAutofit fontScale="90000"/>
          </a:bodyPr>
          <a:lstStyle/>
          <a:p>
            <a:r>
              <a:rPr lang="en-CN" sz="3600" dirty="0"/>
              <a:t>How does Economics seek to correct this market failure ?</a:t>
            </a:r>
            <a:br>
              <a:rPr lang="en-CN" sz="3600" dirty="0"/>
            </a:br>
            <a:r>
              <a:rPr lang="en-CN" sz="3100" dirty="0"/>
              <a:t>(by using the price mechanism)</a:t>
            </a:r>
            <a:endParaRPr lang="en-CN" sz="3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4BAECF-BF3E-64A8-BCA1-92F114A62D9B}"/>
              </a:ext>
            </a:extLst>
          </p:cNvPr>
          <p:cNvGrpSpPr/>
          <p:nvPr/>
        </p:nvGrpSpPr>
        <p:grpSpPr>
          <a:xfrm>
            <a:off x="409245" y="2656390"/>
            <a:ext cx="5437548" cy="3854584"/>
            <a:chOff x="592695" y="2725081"/>
            <a:chExt cx="5437548" cy="38545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8E9E17-EE7C-62D0-C739-D9ACE9F9B6AF}"/>
                </a:ext>
              </a:extLst>
            </p:cNvPr>
            <p:cNvGrpSpPr/>
            <p:nvPr/>
          </p:nvGrpSpPr>
          <p:grpSpPr>
            <a:xfrm>
              <a:off x="1009136" y="3279081"/>
              <a:ext cx="3645481" cy="3009430"/>
              <a:chOff x="938878" y="2533135"/>
              <a:chExt cx="3645481" cy="3009430"/>
            </a:xfrm>
          </p:grpSpPr>
          <p:sp>
            <p:nvSpPr>
              <p:cNvPr id="12" name="Up Arrow 11">
                <a:extLst>
                  <a:ext uri="{FF2B5EF4-FFF2-40B4-BE49-F238E27FC236}">
                    <a16:creationId xmlns:a16="http://schemas.microsoft.com/office/drawing/2014/main" id="{C0DD02D4-D1F5-9403-5F4A-520206B5C015}"/>
                  </a:ext>
                </a:extLst>
              </p:cNvPr>
              <p:cNvSpPr/>
              <p:nvPr/>
            </p:nvSpPr>
            <p:spPr>
              <a:xfrm>
                <a:off x="938878" y="2533135"/>
                <a:ext cx="66140" cy="2943291"/>
              </a:xfrm>
              <a:prstGeom prst="up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3" name="Up Arrow 12">
                <a:extLst>
                  <a:ext uri="{FF2B5EF4-FFF2-40B4-BE49-F238E27FC236}">
                    <a16:creationId xmlns:a16="http://schemas.microsoft.com/office/drawing/2014/main" id="{2C49542E-8C20-F63A-16BF-366BA96312C5}"/>
                  </a:ext>
                </a:extLst>
              </p:cNvPr>
              <p:cNvSpPr/>
              <p:nvPr/>
            </p:nvSpPr>
            <p:spPr>
              <a:xfrm rot="5400000">
                <a:off x="2728550" y="3686756"/>
                <a:ext cx="66137" cy="3645481"/>
              </a:xfrm>
              <a:prstGeom prst="up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32D3E-A5AC-BCA6-5251-183B30433682}"/>
                </a:ext>
              </a:extLst>
            </p:cNvPr>
            <p:cNvSpPr txBox="1"/>
            <p:nvPr/>
          </p:nvSpPr>
          <p:spPr>
            <a:xfrm>
              <a:off x="592695" y="2909747"/>
              <a:ext cx="679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dirty="0"/>
                <a:t>Price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7E9F8A-9BFE-3B0A-F0C6-EC53963633DA}"/>
                </a:ext>
              </a:extLst>
            </p:cNvPr>
            <p:cNvSpPr txBox="1"/>
            <p:nvPr/>
          </p:nvSpPr>
          <p:spPr>
            <a:xfrm>
              <a:off x="1672760" y="2725081"/>
              <a:ext cx="2722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dirty="0"/>
                <a:t>Market for Cigarettes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C152EF-A95B-7D5E-6043-85FE7AD88995}"/>
                </a:ext>
              </a:extLst>
            </p:cNvPr>
            <p:cNvSpPr txBox="1"/>
            <p:nvPr/>
          </p:nvSpPr>
          <p:spPr>
            <a:xfrm>
              <a:off x="4654616" y="5933334"/>
              <a:ext cx="1375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dirty="0"/>
                <a:t>Quantity of cigarettes</a:t>
              </a:r>
            </a:p>
          </p:txBody>
        </p:sp>
      </p:grpSp>
      <p:pic>
        <p:nvPicPr>
          <p:cNvPr id="20" name="Picture 19" descr="A close-up of a cigarette&#10;&#10;Description automatically generated">
            <a:extLst>
              <a:ext uri="{FF2B5EF4-FFF2-40B4-BE49-F238E27FC236}">
                <a16:creationId xmlns:a16="http://schemas.microsoft.com/office/drawing/2014/main" id="{921256B8-6595-8809-BDD6-875E26E5F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309" y="662390"/>
            <a:ext cx="5545268" cy="36936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0D2BDF-C19F-2FA4-340B-320412F5C7DF}"/>
              </a:ext>
            </a:extLst>
          </p:cNvPr>
          <p:cNvSpPr txBox="1"/>
          <p:nvPr/>
        </p:nvSpPr>
        <p:spPr>
          <a:xfrm>
            <a:off x="6134594" y="6106504"/>
            <a:ext cx="408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solidFill>
                  <a:srgbClr val="C00000"/>
                </a:solidFill>
              </a:rPr>
              <a:t>With the use of a Pigouvian Tax</a:t>
            </a:r>
          </a:p>
        </p:txBody>
      </p:sp>
    </p:spTree>
    <p:extLst>
      <p:ext uri="{BB962C8B-B14F-4D97-AF65-F5344CB8AC3E}">
        <p14:creationId xmlns:p14="http://schemas.microsoft.com/office/powerpoint/2010/main" val="167665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42E43-07D6-4D82-AA39-366F12CC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zh-CN" sz="56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Externalities</a:t>
            </a:r>
            <a:r>
              <a:rPr lang="en-US" altLang="zh-CN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are spillover costs borne by 3</a:t>
            </a:r>
            <a:r>
              <a:rPr lang="en-US" altLang="zh-CN" sz="56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altLang="zh-CN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party who are not involved in the economic transaction.</a:t>
            </a:r>
            <a:br>
              <a:rPr lang="en-US" altLang="zh-CN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zh-CN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9492D58-AEDA-DA14-6998-278C1703071C}"/>
              </a:ext>
            </a:extLst>
          </p:cNvPr>
          <p:cNvSpPr txBox="1"/>
          <p:nvPr/>
        </p:nvSpPr>
        <p:spPr>
          <a:xfrm>
            <a:off x="596464" y="5722471"/>
            <a:ext cx="74528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600" dirty="0"/>
              <a:t>What are some externalities that we are 3rd party to?</a:t>
            </a:r>
          </a:p>
        </p:txBody>
      </p:sp>
    </p:spTree>
    <p:extLst>
      <p:ext uri="{BB962C8B-B14F-4D97-AF65-F5344CB8AC3E}">
        <p14:creationId xmlns:p14="http://schemas.microsoft.com/office/powerpoint/2010/main" val="326802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42E43-07D6-4D82-AA39-366F12CC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2177143"/>
            <a:ext cx="10508343" cy="29911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zh-CN" sz="4900" kern="1200" dirty="0">
                <a:solidFill>
                  <a:schemeClr val="tx1"/>
                </a:solidFill>
              </a:rPr>
              <a:t>But consider a few things…</a:t>
            </a:r>
            <a:br>
              <a:rPr lang="en-US" altLang="zh-CN" sz="4900" kern="1200" dirty="0">
                <a:solidFill>
                  <a:schemeClr val="tx1"/>
                </a:solidFill>
              </a:rPr>
            </a:br>
            <a:r>
              <a:rPr lang="en-US" altLang="zh-CN" sz="4900" dirty="0"/>
              <a:t>a. is this a supply or demand side intervention?</a:t>
            </a:r>
            <a:br>
              <a:rPr lang="en-US" altLang="zh-CN" sz="4900" dirty="0"/>
            </a:br>
            <a:r>
              <a:rPr lang="en-US" altLang="zh-CN" sz="4900" dirty="0"/>
              <a:t>b. why are cigarette taxes so successful?</a:t>
            </a:r>
            <a:br>
              <a:rPr lang="en-US" altLang="zh-CN" sz="4900" dirty="0"/>
            </a:br>
            <a:r>
              <a:rPr lang="en-US" altLang="zh-CN" sz="4900" dirty="0"/>
              <a:t>c. which externalities are corrected for? which are not? why?</a:t>
            </a:r>
            <a:br>
              <a:rPr lang="en-US" altLang="zh-CN" sz="5600" dirty="0"/>
            </a:br>
            <a:br>
              <a:rPr lang="en-US" altLang="zh-CN" sz="5600" dirty="0"/>
            </a:br>
            <a:br>
              <a:rPr lang="en-US" altLang="zh-CN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zh-CN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:a16="http://schemas.microsoft.com/office/drawing/2014/main" id="{D34D64EF-0851-8425-E936-EC1A34969AA1}"/>
              </a:ext>
            </a:extLst>
          </p:cNvPr>
          <p:cNvSpPr txBox="1">
            <a:spLocks/>
          </p:cNvSpPr>
          <p:nvPr/>
        </p:nvSpPr>
        <p:spPr>
          <a:xfrm>
            <a:off x="595304" y="5170511"/>
            <a:ext cx="12101702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</a:rPr>
              <a:t>The verdict on Pigouvian Tax on cigarettes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10" name="Picture 9" descr="A close-up of a text&#10;&#10;Description automatically generated">
            <a:extLst>
              <a:ext uri="{FF2B5EF4-FFF2-40B4-BE49-F238E27FC236}">
                <a16:creationId xmlns:a16="http://schemas.microsoft.com/office/drawing/2014/main" id="{68D7ED57-76E5-2EE2-9708-1D1CB8461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31" y="827315"/>
            <a:ext cx="10233120" cy="3425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7A9384-7D1B-1DEA-AD17-1CE9520EC2D9}"/>
              </a:ext>
            </a:extLst>
          </p:cNvPr>
          <p:cNvSpPr txBox="1"/>
          <p:nvPr/>
        </p:nvSpPr>
        <p:spPr>
          <a:xfrm>
            <a:off x="8737254" y="3937642"/>
            <a:ext cx="1905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Source: WHO, n.d.</a:t>
            </a:r>
          </a:p>
        </p:txBody>
      </p:sp>
    </p:spTree>
    <p:extLst>
      <p:ext uri="{BB962C8B-B14F-4D97-AF65-F5344CB8AC3E}">
        <p14:creationId xmlns:p14="http://schemas.microsoft.com/office/powerpoint/2010/main" val="2902435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:a16="http://schemas.microsoft.com/office/drawing/2014/main" id="{D34D64EF-0851-8425-E936-EC1A34969AA1}"/>
              </a:ext>
            </a:extLst>
          </p:cNvPr>
          <p:cNvSpPr txBox="1">
            <a:spLocks/>
          </p:cNvSpPr>
          <p:nvPr/>
        </p:nvSpPr>
        <p:spPr>
          <a:xfrm>
            <a:off x="7509678" y="3422457"/>
            <a:ext cx="4085858" cy="191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</a:rPr>
              <a:t>Do Pigouvian taxes work all the time?</a:t>
            </a:r>
          </a:p>
        </p:txBody>
      </p:sp>
      <p:pic>
        <p:nvPicPr>
          <p:cNvPr id="3" name="Picture 2" descr="A graph of cigarettes and a graph of smoking&#10;&#10;Description automatically generated with medium confidence">
            <a:extLst>
              <a:ext uri="{FF2B5EF4-FFF2-40B4-BE49-F238E27FC236}">
                <a16:creationId xmlns:a16="http://schemas.microsoft.com/office/drawing/2014/main" id="{C25ACFF7-34FE-78D6-5D0A-77F5BDAAD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97" y="560589"/>
            <a:ext cx="6851981" cy="6465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2C18C-C610-9CA5-8DDF-C8E5A6F10081}"/>
              </a:ext>
            </a:extLst>
          </p:cNvPr>
          <p:cNvSpPr txBox="1"/>
          <p:nvPr/>
        </p:nvSpPr>
        <p:spPr>
          <a:xfrm>
            <a:off x="5351147" y="6544949"/>
            <a:ext cx="148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Noren</a:t>
            </a:r>
            <a:r>
              <a:rPr lang="en-US" dirty="0"/>
              <a:t>, 2009)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450234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:a16="http://schemas.microsoft.com/office/drawing/2014/main" id="{D34D64EF-0851-8425-E936-EC1A34969AA1}"/>
              </a:ext>
            </a:extLst>
          </p:cNvPr>
          <p:cNvSpPr txBox="1">
            <a:spLocks/>
          </p:cNvSpPr>
          <p:nvPr/>
        </p:nvSpPr>
        <p:spPr>
          <a:xfrm>
            <a:off x="686761" y="5035848"/>
            <a:ext cx="12101702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</a:rPr>
              <a:t>CEL: optimal outcomes require a composite approach </a:t>
            </a:r>
          </a:p>
          <a:p>
            <a:r>
              <a:rPr lang="en-US" sz="3200" dirty="0">
                <a:solidFill>
                  <a:srgbClr val="C00000"/>
                </a:solidFill>
              </a:rPr>
              <a:t>(involving both demand and supply factors)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BADB0E-C756-2AED-5D2C-342FEB26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61" y="208604"/>
            <a:ext cx="10515600" cy="1325563"/>
          </a:xfrm>
        </p:spPr>
        <p:txBody>
          <a:bodyPr>
            <a:normAutofit/>
          </a:bodyPr>
          <a:lstStyle/>
          <a:p>
            <a:r>
              <a:rPr lang="en-CN" sz="3200" dirty="0"/>
              <a:t>Who are all the stakeholders to make cigarette tax effective?</a:t>
            </a:r>
          </a:p>
        </p:txBody>
      </p:sp>
      <p:pic>
        <p:nvPicPr>
          <p:cNvPr id="3" name="Picture 2" descr="A cigarette with a white tape on it&#10;&#10;Description automatically generated with medium confidence">
            <a:extLst>
              <a:ext uri="{FF2B5EF4-FFF2-40B4-BE49-F238E27FC236}">
                <a16:creationId xmlns:a16="http://schemas.microsoft.com/office/drawing/2014/main" id="{EFCBB66F-441F-BBAF-250E-E98631C07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286" y="1224049"/>
            <a:ext cx="3472295" cy="36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5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2109</TotalTime>
  <Words>816</Words>
  <Application>Microsoft Macintosh PowerPoint</Application>
  <PresentationFormat>Widescreen</PresentationFormat>
  <Paragraphs>74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Helvetica</vt:lpstr>
      <vt:lpstr>Helvetica Neue</vt:lpstr>
      <vt:lpstr>Office 2013 - 2022 Theme</vt:lpstr>
      <vt:lpstr>PowerPoint Presentation</vt:lpstr>
      <vt:lpstr>PowerPoint Presentation</vt:lpstr>
      <vt:lpstr>Externalities are spillover costs borne by 3rd party who are not involved in the economic transaction  (ie. buying and selling of a good or service). </vt:lpstr>
      <vt:lpstr>How does Economics seek to correct this market failure ? (by using the price mechanism)</vt:lpstr>
      <vt:lpstr>Externalities are spillover costs borne by 3rd party who are not involved in the economic transaction. </vt:lpstr>
      <vt:lpstr>But consider a few things… a. is this a supply or demand side intervention? b. why are cigarette taxes so successful? c. which externalities are corrected for? which are not? why?   </vt:lpstr>
      <vt:lpstr>PowerPoint Presentation</vt:lpstr>
      <vt:lpstr>PowerPoint Presentation</vt:lpstr>
      <vt:lpstr>Who are all the stakeholders to make cigarette tax effective?</vt:lpstr>
      <vt:lpstr>Which externalities are being corrected for? What is being done about them?</vt:lpstr>
      <vt:lpstr>Netherlands: True Price Initiative </vt:lpstr>
      <vt:lpstr>Netherlands: True Price Initiative </vt:lpstr>
      <vt:lpstr>PowerPoint Presentation</vt:lpstr>
      <vt:lpstr> </vt:lpstr>
      <vt:lpstr>PowerPoint Presentation</vt:lpstr>
      <vt:lpstr>PowerPoint Presentation</vt:lpstr>
      <vt:lpstr>Woohooo,     views last week! Keep up the good work and engagement!  You get a value 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Price mechanism</dc:title>
  <dc:creator>Catherine Ho (DCB)</dc:creator>
  <cp:lastModifiedBy>C H</cp:lastModifiedBy>
  <cp:revision>23</cp:revision>
  <dcterms:created xsi:type="dcterms:W3CDTF">2023-08-01T06:47:39Z</dcterms:created>
  <dcterms:modified xsi:type="dcterms:W3CDTF">2024-04-23T07:41:23Z</dcterms:modified>
</cp:coreProperties>
</file>