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5"/>
  </p:notesMasterIdLst>
  <p:sldIdLst>
    <p:sldId id="443" r:id="rId2"/>
    <p:sldId id="334" r:id="rId3"/>
    <p:sldId id="268" r:id="rId4"/>
    <p:sldId id="444" r:id="rId5"/>
    <p:sldId id="336" r:id="rId6"/>
    <p:sldId id="447" r:id="rId7"/>
    <p:sldId id="445" r:id="rId8"/>
    <p:sldId id="448" r:id="rId9"/>
    <p:sldId id="449" r:id="rId10"/>
    <p:sldId id="450" r:id="rId11"/>
    <p:sldId id="446" r:id="rId12"/>
    <p:sldId id="469" r:id="rId13"/>
    <p:sldId id="451" r:id="rId14"/>
    <p:sldId id="457" r:id="rId15"/>
    <p:sldId id="468" r:id="rId16"/>
    <p:sldId id="452" r:id="rId17"/>
    <p:sldId id="454" r:id="rId18"/>
    <p:sldId id="453" r:id="rId19"/>
    <p:sldId id="455" r:id="rId20"/>
    <p:sldId id="466" r:id="rId21"/>
    <p:sldId id="467" r:id="rId22"/>
    <p:sldId id="458" r:id="rId23"/>
    <p:sldId id="45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81"/>
  </p:normalViewPr>
  <p:slideViewPr>
    <p:cSldViewPr snapToGrid="0">
      <p:cViewPr varScale="1">
        <p:scale>
          <a:sx n="88" d="100"/>
          <a:sy n="88" d="100"/>
        </p:scale>
        <p:origin x="18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37D95-0FE0-4E4D-99D0-8641079B32C8}" type="datetimeFigureOut">
              <a:rPr lang="en-CN" smtClean="0"/>
              <a:t>2024/4/16</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F3C3D-27AF-644E-A7B2-4508AA43941C}" type="slidenum">
              <a:rPr lang="en-CN" smtClean="0"/>
              <a:t>‹#›</a:t>
            </a:fld>
            <a:endParaRPr lang="en-CN"/>
          </a:p>
        </p:txBody>
      </p:sp>
    </p:spTree>
    <p:extLst>
      <p:ext uri="{BB962C8B-B14F-4D97-AF65-F5344CB8AC3E}">
        <p14:creationId xmlns:p14="http://schemas.microsoft.com/office/powerpoint/2010/main" val="152582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BD7A40-1876-8843-8C6C-235E4CB39742}" type="datetimeFigureOut">
              <a:rPr lang="en-CN" smtClean="0"/>
              <a:t>2024/4/16</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249464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D7A40-1876-8843-8C6C-235E4CB39742}" type="datetimeFigureOut">
              <a:rPr lang="en-CN" smtClean="0"/>
              <a:t>2024/4/16</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158622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D7A40-1876-8843-8C6C-235E4CB39742}" type="datetimeFigureOut">
              <a:rPr lang="en-CN" smtClean="0"/>
              <a:t>2024/4/16</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197979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144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D7A40-1876-8843-8C6C-235E4CB39742}" type="datetimeFigureOut">
              <a:rPr lang="en-CN" smtClean="0"/>
              <a:t>2024/4/16</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158734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BD7A40-1876-8843-8C6C-235E4CB39742}" type="datetimeFigureOut">
              <a:rPr lang="en-CN" smtClean="0"/>
              <a:t>2024/4/16</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14870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BD7A40-1876-8843-8C6C-235E4CB39742}" type="datetimeFigureOut">
              <a:rPr lang="en-CN" smtClean="0"/>
              <a:t>2024/4/16</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651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BD7A40-1876-8843-8C6C-235E4CB39742}" type="datetimeFigureOut">
              <a:rPr lang="en-CN" smtClean="0"/>
              <a:t>2024/4/16</a:t>
            </a:fld>
            <a:endParaRPr lang="en-CN"/>
          </a:p>
        </p:txBody>
      </p:sp>
      <p:sp>
        <p:nvSpPr>
          <p:cNvPr id="8" name="Footer Placeholder 7"/>
          <p:cNvSpPr>
            <a:spLocks noGrp="1"/>
          </p:cNvSpPr>
          <p:nvPr>
            <p:ph type="ftr" sz="quarter" idx="11"/>
          </p:nvPr>
        </p:nvSpPr>
        <p:spPr/>
        <p:txBody>
          <a:bodyPr/>
          <a:lstStyle/>
          <a:p>
            <a:endParaRPr lang="en-CN"/>
          </a:p>
        </p:txBody>
      </p:sp>
      <p:sp>
        <p:nvSpPr>
          <p:cNvPr id="9" name="Slide Number Placeholder 8"/>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113950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BD7A40-1876-8843-8C6C-235E4CB39742}" type="datetimeFigureOut">
              <a:rPr lang="en-CN" smtClean="0"/>
              <a:t>2024/4/16</a:t>
            </a:fld>
            <a:endParaRPr lang="en-CN"/>
          </a:p>
        </p:txBody>
      </p:sp>
      <p:sp>
        <p:nvSpPr>
          <p:cNvPr id="4" name="Footer Placeholder 3"/>
          <p:cNvSpPr>
            <a:spLocks noGrp="1"/>
          </p:cNvSpPr>
          <p:nvPr>
            <p:ph type="ftr" sz="quarter" idx="11"/>
          </p:nvPr>
        </p:nvSpPr>
        <p:spPr/>
        <p:txBody>
          <a:bodyPr/>
          <a:lstStyle/>
          <a:p>
            <a:endParaRPr lang="en-CN"/>
          </a:p>
        </p:txBody>
      </p:sp>
      <p:sp>
        <p:nvSpPr>
          <p:cNvPr id="5" name="Slide Number Placeholder 4"/>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27042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D7A40-1876-8843-8C6C-235E4CB39742}" type="datetimeFigureOut">
              <a:rPr lang="en-CN" smtClean="0"/>
              <a:t>2024/4/16</a:t>
            </a:fld>
            <a:endParaRPr lang="en-CN"/>
          </a:p>
        </p:txBody>
      </p:sp>
      <p:sp>
        <p:nvSpPr>
          <p:cNvPr id="3" name="Footer Placeholder 2"/>
          <p:cNvSpPr>
            <a:spLocks noGrp="1"/>
          </p:cNvSpPr>
          <p:nvPr>
            <p:ph type="ftr" sz="quarter" idx="11"/>
          </p:nvPr>
        </p:nvSpPr>
        <p:spPr/>
        <p:txBody>
          <a:bodyPr/>
          <a:lstStyle/>
          <a:p>
            <a:endParaRPr lang="en-CN"/>
          </a:p>
        </p:txBody>
      </p:sp>
      <p:sp>
        <p:nvSpPr>
          <p:cNvPr id="4" name="Slide Number Placeholder 3"/>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297096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BD7A40-1876-8843-8C6C-235E4CB39742}" type="datetimeFigureOut">
              <a:rPr lang="en-CN" smtClean="0"/>
              <a:t>2024/4/16</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304168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BD7A40-1876-8843-8C6C-235E4CB39742}" type="datetimeFigureOut">
              <a:rPr lang="en-CN" smtClean="0"/>
              <a:t>2024/4/16</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9836BAED-3F59-D647-8DEB-44ECD10E48A2}" type="slidenum">
              <a:rPr lang="en-CN" smtClean="0"/>
              <a:t>‹#›</a:t>
            </a:fld>
            <a:endParaRPr lang="en-CN"/>
          </a:p>
        </p:txBody>
      </p:sp>
    </p:spTree>
    <p:extLst>
      <p:ext uri="{BB962C8B-B14F-4D97-AF65-F5344CB8AC3E}">
        <p14:creationId xmlns:p14="http://schemas.microsoft.com/office/powerpoint/2010/main" val="10810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D7A40-1876-8843-8C6C-235E4CB39742}" type="datetimeFigureOut">
              <a:rPr lang="en-CN" smtClean="0"/>
              <a:t>2024/4/16</a:t>
            </a:fld>
            <a:endParaRPr lang="en-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6BAED-3F59-D647-8DEB-44ECD10E48A2}" type="slidenum">
              <a:rPr lang="en-CN" smtClean="0"/>
              <a:t>‹#›</a:t>
            </a:fld>
            <a:endParaRPr lang="en-CN"/>
          </a:p>
        </p:txBody>
      </p:sp>
    </p:spTree>
    <p:extLst>
      <p:ext uri="{BB962C8B-B14F-4D97-AF65-F5344CB8AC3E}">
        <p14:creationId xmlns:p14="http://schemas.microsoft.com/office/powerpoint/2010/main" val="24986369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Graph">
            <a:extLst>
              <a:ext uri="{FF2B5EF4-FFF2-40B4-BE49-F238E27FC236}">
                <a16:creationId xmlns:a16="http://schemas.microsoft.com/office/drawing/2014/main" id="{FB5390DC-08DC-0F1D-53D9-7EEC5446E8D6}"/>
              </a:ext>
            </a:extLst>
          </p:cNvPr>
          <p:cNvPicPr>
            <a:picLocks noChangeAspect="1"/>
          </p:cNvPicPr>
          <p:nvPr/>
        </p:nvPicPr>
        <p:blipFill rotWithShape="1">
          <a:blip r:embed="rId2"/>
          <a:srcRect l="305" r="11571"/>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248343F-BAC1-F66D-2008-8DDB1C911B78}"/>
              </a:ext>
            </a:extLst>
          </p:cNvPr>
          <p:cNvSpPr txBox="1"/>
          <p:nvPr/>
        </p:nvSpPr>
        <p:spPr>
          <a:xfrm>
            <a:off x="6705599" y="682171"/>
            <a:ext cx="5257799" cy="5500915"/>
          </a:xfrm>
          <a:prstGeom prst="rect">
            <a:avLst/>
          </a:prstGeom>
        </p:spPr>
        <p:txBody>
          <a:bodyPr vert="horz" lIns="91440" tIns="45720" rIns="91440" bIns="45720" rtlCol="0">
            <a:normAutofit/>
          </a:bodyPr>
          <a:lstStyle/>
          <a:p>
            <a:pPr defTabSz="914400">
              <a:lnSpc>
                <a:spcPct val="90000"/>
              </a:lnSpc>
              <a:spcAft>
                <a:spcPts val="600"/>
              </a:spcAft>
            </a:pPr>
            <a:r>
              <a:rPr lang="en-US" sz="3600" b="1" i="0" dirty="0">
                <a:effectLst/>
                <a:highlight>
                  <a:srgbClr val="FFFFFF"/>
                </a:highlight>
              </a:rPr>
              <a:t>Week 1 Economics and The Price Mechanism</a:t>
            </a:r>
            <a:endParaRPr lang="en-US" sz="3600" dirty="0">
              <a:highlight>
                <a:srgbClr val="FFFFFF"/>
              </a:highlight>
            </a:endParaRPr>
          </a:p>
          <a:p>
            <a:pPr indent="-228600" defTabSz="914400">
              <a:lnSpc>
                <a:spcPct val="90000"/>
              </a:lnSpc>
              <a:spcAft>
                <a:spcPts val="600"/>
              </a:spcAft>
              <a:buFont typeface="Arial" panose="020B0604020202020204" pitchFamily="34" charset="0"/>
              <a:buChar char="•"/>
            </a:pPr>
            <a:endParaRPr lang="en-US" sz="2800" b="0" i="0" dirty="0">
              <a:effectLst/>
              <a:highlight>
                <a:srgbClr val="FFFFFF"/>
              </a:highlight>
            </a:endParaRPr>
          </a:p>
          <a:p>
            <a:pPr defTabSz="914400">
              <a:lnSpc>
                <a:spcPct val="90000"/>
              </a:lnSpc>
              <a:spcAft>
                <a:spcPts val="600"/>
              </a:spcAft>
            </a:pPr>
            <a:r>
              <a:rPr lang="en-US" sz="2800" dirty="0">
                <a:highlight>
                  <a:srgbClr val="FFFFFF"/>
                </a:highlight>
              </a:rPr>
              <a:t>Context: </a:t>
            </a:r>
            <a:r>
              <a:rPr lang="en-US" sz="2800" b="0" i="0" dirty="0">
                <a:effectLst/>
                <a:highlight>
                  <a:srgbClr val="FFFFFF"/>
                </a:highlight>
              </a:rPr>
              <a:t>Many people equate Economics with money. Is that true?</a:t>
            </a:r>
          </a:p>
          <a:p>
            <a:pPr defTabSz="914400">
              <a:lnSpc>
                <a:spcPct val="90000"/>
              </a:lnSpc>
              <a:spcAft>
                <a:spcPts val="600"/>
              </a:spcAft>
            </a:pPr>
            <a:endParaRPr lang="en-US" sz="2800" b="0" i="0" dirty="0">
              <a:effectLst/>
              <a:highlight>
                <a:srgbClr val="FFFFFF"/>
              </a:highlight>
            </a:endParaRPr>
          </a:p>
          <a:p>
            <a:pPr indent="-228600" defTabSz="914400">
              <a:lnSpc>
                <a:spcPct val="90000"/>
              </a:lnSpc>
              <a:spcAft>
                <a:spcPts val="600"/>
              </a:spcAft>
              <a:buFont typeface="Arial" panose="020B0604020202020204" pitchFamily="34" charset="0"/>
              <a:buChar char="•"/>
            </a:pPr>
            <a:r>
              <a:rPr lang="en-US" sz="2800" b="0" i="0" dirty="0">
                <a:effectLst/>
                <a:highlight>
                  <a:srgbClr val="FFFFFF"/>
                </a:highlight>
              </a:rPr>
              <a:t>Who invented Economics and what problems is it trying to solve?</a:t>
            </a:r>
          </a:p>
          <a:p>
            <a:pPr indent="-228600" defTabSz="914400">
              <a:lnSpc>
                <a:spcPct val="90000"/>
              </a:lnSpc>
              <a:spcAft>
                <a:spcPts val="600"/>
              </a:spcAft>
              <a:buFont typeface="Arial" panose="020B0604020202020204" pitchFamily="34" charset="0"/>
              <a:buChar char="•"/>
            </a:pPr>
            <a:endParaRPr lang="en-US" sz="2800" b="0" i="0" dirty="0">
              <a:effectLst/>
              <a:highlight>
                <a:srgbClr val="FFFFFF"/>
              </a:highlight>
            </a:endParaRPr>
          </a:p>
          <a:p>
            <a:pPr indent="-228600" defTabSz="914400">
              <a:lnSpc>
                <a:spcPct val="90000"/>
              </a:lnSpc>
              <a:spcAft>
                <a:spcPts val="600"/>
              </a:spcAft>
              <a:buFont typeface="Arial" panose="020B0604020202020204" pitchFamily="34" charset="0"/>
              <a:buChar char="•"/>
            </a:pPr>
            <a:r>
              <a:rPr lang="en-US" sz="2800" b="0" i="0" dirty="0">
                <a:effectLst/>
                <a:highlight>
                  <a:srgbClr val="FFFFFF"/>
                </a:highlight>
              </a:rPr>
              <a:t>How have I been impacted by price mechanism?</a:t>
            </a:r>
          </a:p>
        </p:txBody>
      </p:sp>
    </p:spTree>
    <p:extLst>
      <p:ext uri="{BB962C8B-B14F-4D97-AF65-F5344CB8AC3E}">
        <p14:creationId xmlns:p14="http://schemas.microsoft.com/office/powerpoint/2010/main" val="2215901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3999" y="1791386"/>
            <a:ext cx="9144000" cy="3274592"/>
          </a:xfrm>
        </p:spPr>
        <p:txBody>
          <a:bodyPr vert="horz" lIns="91440" tIns="45720" rIns="91440" bIns="45720" rtlCol="0" anchor="ctr">
            <a:normAutofit fontScale="90000"/>
          </a:bodyPr>
          <a:lstStyle/>
          <a:p>
            <a:pPr algn="ctr"/>
            <a:br>
              <a:rPr lang="en-US" altLang="zh-CN" sz="3200" kern="1200" dirty="0">
                <a:solidFill>
                  <a:schemeClr val="tx1"/>
                </a:solidFill>
              </a:rPr>
            </a:br>
            <a:r>
              <a:rPr lang="en-US" altLang="zh-CN" b="1" dirty="0">
                <a:solidFill>
                  <a:srgbClr val="FFC000"/>
                </a:solidFill>
              </a:rPr>
              <a:t>invisible Hand/ Price Mechanism </a:t>
            </a:r>
            <a:br>
              <a:rPr lang="en-US" altLang="zh-CN" b="1" dirty="0">
                <a:solidFill>
                  <a:srgbClr val="FFC000"/>
                </a:solidFill>
              </a:rPr>
            </a:br>
            <a:r>
              <a:rPr lang="en-US" altLang="zh-CN" dirty="0"/>
              <a:t>What other assumptions </a:t>
            </a:r>
            <a:br>
              <a:rPr lang="en-US" altLang="zh-CN" dirty="0"/>
            </a:br>
            <a:r>
              <a:rPr lang="en-US" altLang="zh-CN" dirty="0"/>
              <a:t>needs to be true?</a:t>
            </a:r>
            <a:br>
              <a:rPr lang="en-US" altLang="zh-CN" sz="3200" dirty="0"/>
            </a:br>
            <a:br>
              <a:rPr lang="en-US" altLang="zh-CN" sz="3200" dirty="0"/>
            </a:br>
            <a:br>
              <a:rPr lang="en-US" altLang="zh-CN" sz="5600" dirty="0"/>
            </a:b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686761" y="5168287"/>
            <a:ext cx="12101702"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rPr>
              <a:t>CEL: </a:t>
            </a:r>
            <a:r>
              <a:rPr lang="en-US" sz="3600" i="1" dirty="0">
                <a:solidFill>
                  <a:srgbClr val="C00000"/>
                </a:solidFill>
              </a:rPr>
              <a:t>Economic models all hold assumptions </a:t>
            </a:r>
            <a:r>
              <a:rPr lang="en-US" sz="1800" i="1" dirty="0">
                <a:solidFill>
                  <a:srgbClr val="C00000"/>
                </a:solidFill>
              </a:rPr>
              <a:t>(some hidden in ceteris paribus)</a:t>
            </a:r>
          </a:p>
        </p:txBody>
      </p:sp>
    </p:spTree>
    <p:extLst>
      <p:ext uri="{BB962C8B-B14F-4D97-AF65-F5344CB8AC3E}">
        <p14:creationId xmlns:p14="http://schemas.microsoft.com/office/powerpoint/2010/main" val="25811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3999" y="1380094"/>
            <a:ext cx="9144000" cy="3274592"/>
          </a:xfrm>
        </p:spPr>
        <p:txBody>
          <a:bodyPr vert="horz" lIns="91440" tIns="45720" rIns="91440" bIns="45720" rtlCol="0" anchor="ctr">
            <a:normAutofit/>
          </a:bodyPr>
          <a:lstStyle/>
          <a:p>
            <a:pPr algn="ctr"/>
            <a:br>
              <a:rPr lang="en-US" altLang="zh-CN" sz="5600" dirty="0"/>
            </a:br>
            <a:r>
              <a:rPr lang="en-US" altLang="zh-CN" sz="5600" dirty="0"/>
              <a:t>What are the implications of </a:t>
            </a:r>
            <a:r>
              <a:rPr lang="en-CN" sz="6000" dirty="0"/>
              <a:t>“</a:t>
            </a:r>
            <a:r>
              <a:rPr lang="en-US" sz="6000" b="1" i="1" dirty="0">
                <a:solidFill>
                  <a:srgbClr val="FFC000"/>
                </a:solidFill>
              </a:rPr>
              <a:t>laissez-faire</a:t>
            </a:r>
            <a:r>
              <a:rPr lang="en-US" sz="6000" dirty="0">
                <a:solidFill>
                  <a:srgbClr val="1D2A57"/>
                </a:solidFill>
              </a:rPr>
              <a:t>”?</a:t>
            </a: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ECA5F5-E6BF-C8D7-AF4E-2C210A605007}"/>
              </a:ext>
            </a:extLst>
          </p:cNvPr>
          <p:cNvSpPr txBox="1"/>
          <p:nvPr/>
        </p:nvSpPr>
        <p:spPr>
          <a:xfrm>
            <a:off x="596464" y="5596782"/>
            <a:ext cx="11214480" cy="523220"/>
          </a:xfrm>
          <a:prstGeom prst="rect">
            <a:avLst/>
          </a:prstGeom>
          <a:noFill/>
        </p:spPr>
        <p:txBody>
          <a:bodyPr wrap="none" rtlCol="0">
            <a:spAutoFit/>
          </a:bodyPr>
          <a:lstStyle/>
          <a:p>
            <a:r>
              <a:rPr lang="en-CN" sz="2800" dirty="0"/>
              <a:t>Governments should not intervene in the functioning of markets/ economy </a:t>
            </a:r>
          </a:p>
        </p:txBody>
      </p:sp>
    </p:spTree>
    <p:extLst>
      <p:ext uri="{BB962C8B-B14F-4D97-AF65-F5344CB8AC3E}">
        <p14:creationId xmlns:p14="http://schemas.microsoft.com/office/powerpoint/2010/main" val="17822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Question mark symbol">
            <a:extLst>
              <a:ext uri="{FF2B5EF4-FFF2-40B4-BE49-F238E27FC236}">
                <a16:creationId xmlns:a16="http://schemas.microsoft.com/office/drawing/2014/main" id="{951B0A81-667E-C818-A4BA-DAC5DECC62FC}"/>
              </a:ext>
            </a:extLst>
          </p:cNvPr>
          <p:cNvPicPr>
            <a:picLocks noChangeAspect="1"/>
          </p:cNvPicPr>
          <p:nvPr/>
        </p:nvPicPr>
        <p:blipFill rotWithShape="1">
          <a:blip r:embed="rId2"/>
          <a:srcRect l="11935" r="11978"/>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283446" y="3098913"/>
            <a:ext cx="6871740" cy="2640247"/>
          </a:xfrm>
        </p:spPr>
        <p:txBody>
          <a:bodyPr vert="horz" lIns="91440" tIns="45720" rIns="91440" bIns="45720" rtlCol="0" anchor="b">
            <a:normAutofit fontScale="90000"/>
          </a:bodyPr>
          <a:lstStyle/>
          <a:p>
            <a:r>
              <a:rPr lang="en-US" sz="2700" b="0" i="0" dirty="0">
                <a:solidFill>
                  <a:srgbClr val="666666"/>
                </a:solidFill>
                <a:effectLst/>
                <a:highlight>
                  <a:srgbClr val="FFFFFF"/>
                </a:highlight>
                <a:latin typeface="Helvetica" pitchFamily="2" charset="0"/>
              </a:rPr>
              <a:t>Why are we not </a:t>
            </a:r>
            <a:r>
              <a:rPr lang="en-US" sz="2700" b="0" i="0" dirty="0" err="1">
                <a:solidFill>
                  <a:srgbClr val="666666"/>
                </a:solidFill>
                <a:effectLst/>
                <a:highlight>
                  <a:srgbClr val="FFFFFF"/>
                </a:highlight>
                <a:latin typeface="Helvetica" pitchFamily="2" charset="0"/>
              </a:rPr>
              <a:t>incentivised</a:t>
            </a:r>
            <a:r>
              <a:rPr lang="en-US" sz="2700" b="0" i="0" dirty="0">
                <a:solidFill>
                  <a:srgbClr val="666666"/>
                </a:solidFill>
                <a:effectLst/>
                <a:highlight>
                  <a:srgbClr val="FFFFFF"/>
                </a:highlight>
                <a:latin typeface="Helvetica" pitchFamily="2" charset="0"/>
              </a:rPr>
              <a:t> to solve the issues of our times to take action and make decisions that balance our world in a way that is equitable? </a:t>
            </a:r>
            <a:br>
              <a:rPr lang="en-US" sz="2700" b="0" i="0" dirty="0">
                <a:solidFill>
                  <a:srgbClr val="666666"/>
                </a:solidFill>
                <a:effectLst/>
                <a:highlight>
                  <a:srgbClr val="FFFFFF"/>
                </a:highlight>
                <a:latin typeface="Helvetica" pitchFamily="2" charset="0"/>
              </a:rPr>
            </a:br>
            <a:br>
              <a:rPr lang="en-US" sz="2700" b="0" i="0" dirty="0">
                <a:solidFill>
                  <a:srgbClr val="666666"/>
                </a:solidFill>
                <a:effectLst/>
                <a:highlight>
                  <a:srgbClr val="FFFFFF"/>
                </a:highlight>
                <a:latin typeface="Helvetica" pitchFamily="2" charset="0"/>
              </a:rPr>
            </a:br>
            <a:r>
              <a:rPr lang="en-US" sz="2700" b="0" i="0" dirty="0">
                <a:solidFill>
                  <a:srgbClr val="666666"/>
                </a:solidFill>
                <a:effectLst/>
                <a:highlight>
                  <a:srgbClr val="FFFFFF"/>
                </a:highlight>
                <a:latin typeface="Helvetica" pitchFamily="2" charset="0"/>
              </a:rPr>
              <a:t>What are the mechanisms of capitalism and how do countries operating as a businesses prevent a global population from thriving?</a:t>
            </a:r>
            <a:br>
              <a:rPr lang="en-US" sz="2700" b="0" i="0" dirty="0">
                <a:solidFill>
                  <a:srgbClr val="666666"/>
                </a:solidFill>
                <a:effectLst/>
                <a:highlight>
                  <a:srgbClr val="FFFFFF"/>
                </a:highlight>
                <a:latin typeface="Helvetica" pitchFamily="2" charset="0"/>
              </a:rPr>
            </a:br>
            <a:br>
              <a:rPr lang="en-US" sz="2700" b="0" i="0" dirty="0">
                <a:solidFill>
                  <a:srgbClr val="666666"/>
                </a:solidFill>
                <a:effectLst/>
                <a:highlight>
                  <a:srgbClr val="FFFFFF"/>
                </a:highlight>
                <a:latin typeface="Helvetica" pitchFamily="2" charset="0"/>
              </a:rPr>
            </a:br>
            <a:r>
              <a:rPr lang="en-US" sz="2700" b="0" i="0" dirty="0">
                <a:solidFill>
                  <a:srgbClr val="666666"/>
                </a:solidFill>
                <a:effectLst/>
                <a:highlight>
                  <a:srgbClr val="FFFFFF"/>
                </a:highlight>
                <a:latin typeface="Helvetica" pitchFamily="2" charset="0"/>
              </a:rPr>
              <a:t> Who is benefitting from poverty?</a:t>
            </a:r>
            <a:br>
              <a:rPr lang="en-US" altLang="zh-CN" sz="3600" dirty="0">
                <a:solidFill>
                  <a:schemeClr val="tx1">
                    <a:lumMod val="85000"/>
                    <a:lumOff val="15000"/>
                  </a:schemeClr>
                </a:solidFill>
              </a:rPr>
            </a:br>
            <a:endParaRPr lang="en-US" altLang="zh-CN" sz="3600" dirty="0">
              <a:solidFill>
                <a:schemeClr val="tx1">
                  <a:lumMod val="85000"/>
                  <a:lumOff val="15000"/>
                </a:schemeClr>
              </a:solidFill>
            </a:endParaRPr>
          </a:p>
        </p:txBody>
      </p:sp>
      <p:sp>
        <p:nvSpPr>
          <p:cNvPr id="4" name="Title 4">
            <a:extLst>
              <a:ext uri="{FF2B5EF4-FFF2-40B4-BE49-F238E27FC236}">
                <a16:creationId xmlns:a16="http://schemas.microsoft.com/office/drawing/2014/main" id="{D34D64EF-0851-8425-E936-EC1A34969AA1}"/>
              </a:ext>
            </a:extLst>
          </p:cNvPr>
          <p:cNvSpPr txBox="1">
            <a:spLocks/>
          </p:cNvSpPr>
          <p:nvPr/>
        </p:nvSpPr>
        <p:spPr>
          <a:xfrm>
            <a:off x="337663" y="5956523"/>
            <a:ext cx="6013662" cy="850075"/>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4000" dirty="0">
                <a:solidFill>
                  <a:srgbClr val="C00000"/>
                </a:solidFill>
                <a:latin typeface="+mn-lt"/>
                <a:ea typeface="+mn-ea"/>
                <a:cs typeface="+mn-cs"/>
              </a:rPr>
              <a:t>Your Wonderings…</a:t>
            </a:r>
          </a:p>
        </p:txBody>
      </p:sp>
      <p:sp>
        <p:nvSpPr>
          <p:cNvPr id="3" name="TextBox 2">
            <a:extLst>
              <a:ext uri="{FF2B5EF4-FFF2-40B4-BE49-F238E27FC236}">
                <a16:creationId xmlns:a16="http://schemas.microsoft.com/office/drawing/2014/main" id="{6B14A536-62A9-A632-0281-B3CE6F315B46}"/>
              </a:ext>
            </a:extLst>
          </p:cNvPr>
          <p:cNvSpPr txBox="1"/>
          <p:nvPr/>
        </p:nvSpPr>
        <p:spPr>
          <a:xfrm>
            <a:off x="288972" y="308129"/>
            <a:ext cx="6611031" cy="1569660"/>
          </a:xfrm>
          <a:prstGeom prst="rect">
            <a:avLst/>
          </a:prstGeom>
          <a:noFill/>
        </p:spPr>
        <p:txBody>
          <a:bodyPr wrap="square" rtlCol="0">
            <a:spAutoFit/>
          </a:bodyPr>
          <a:lstStyle/>
          <a:p>
            <a:r>
              <a:rPr lang="en-US" sz="2400" dirty="0">
                <a:solidFill>
                  <a:srgbClr val="666666"/>
                </a:solidFill>
                <a:highlight>
                  <a:srgbClr val="FFFFFF"/>
                </a:highlight>
                <a:latin typeface="Helvetica" pitchFamily="2" charset="0"/>
              </a:rPr>
              <a:t>How can </a:t>
            </a:r>
            <a:r>
              <a:rPr lang="en-US" sz="2400" b="0" i="0" dirty="0">
                <a:solidFill>
                  <a:srgbClr val="666666"/>
                </a:solidFill>
                <a:effectLst/>
                <a:highlight>
                  <a:srgbClr val="FFFFFF"/>
                </a:highlight>
                <a:latin typeface="Helvetica" pitchFamily="2" charset="0"/>
              </a:rPr>
              <a:t>government interventions be better designed and implemented to ensure that markets do end up producing the socially desirable outcomes we need?</a:t>
            </a:r>
            <a:endParaRPr lang="en-CN" sz="2400" dirty="0"/>
          </a:p>
        </p:txBody>
      </p:sp>
      <p:sp>
        <p:nvSpPr>
          <p:cNvPr id="5" name="TextBox 4">
            <a:extLst>
              <a:ext uri="{FF2B5EF4-FFF2-40B4-BE49-F238E27FC236}">
                <a16:creationId xmlns:a16="http://schemas.microsoft.com/office/drawing/2014/main" id="{7C4D60A7-88CB-0762-2393-661E9067B62D}"/>
              </a:ext>
            </a:extLst>
          </p:cNvPr>
          <p:cNvSpPr txBox="1"/>
          <p:nvPr/>
        </p:nvSpPr>
        <p:spPr>
          <a:xfrm>
            <a:off x="8468427" y="373005"/>
            <a:ext cx="3306089" cy="1938992"/>
          </a:xfrm>
          <a:prstGeom prst="rect">
            <a:avLst/>
          </a:prstGeom>
          <a:noFill/>
        </p:spPr>
        <p:txBody>
          <a:bodyPr wrap="square" rtlCol="0">
            <a:spAutoFit/>
          </a:bodyPr>
          <a:lstStyle/>
          <a:p>
            <a:r>
              <a:rPr lang="en-US" sz="2400" b="0" i="0" dirty="0">
                <a:solidFill>
                  <a:srgbClr val="666666"/>
                </a:solidFill>
                <a:effectLst/>
                <a:highlight>
                  <a:srgbClr val="F6FBFC"/>
                </a:highlight>
                <a:latin typeface="Helvetica" pitchFamily="2" charset="0"/>
              </a:rPr>
              <a:t> </a:t>
            </a:r>
            <a:r>
              <a:rPr lang="en-US" sz="2400" dirty="0">
                <a:solidFill>
                  <a:srgbClr val="666666"/>
                </a:solidFill>
                <a:highlight>
                  <a:srgbClr val="F6FBFC"/>
                </a:highlight>
                <a:latin typeface="Helvetica" pitchFamily="2" charset="0"/>
              </a:rPr>
              <a:t>Has </a:t>
            </a:r>
            <a:r>
              <a:rPr lang="en-US" sz="2400" b="0" i="0" dirty="0">
                <a:solidFill>
                  <a:srgbClr val="666666"/>
                </a:solidFill>
                <a:effectLst/>
                <a:highlight>
                  <a:srgbClr val="F6FBFC"/>
                </a:highlight>
                <a:latin typeface="Helvetica" pitchFamily="2" charset="0"/>
              </a:rPr>
              <a:t>the general use of economics changed over the time since Adam Smith published his works?</a:t>
            </a:r>
            <a:endParaRPr lang="en-CN" sz="2400" dirty="0"/>
          </a:p>
        </p:txBody>
      </p:sp>
      <p:sp>
        <p:nvSpPr>
          <p:cNvPr id="6" name="TextBox 5">
            <a:extLst>
              <a:ext uri="{FF2B5EF4-FFF2-40B4-BE49-F238E27FC236}">
                <a16:creationId xmlns:a16="http://schemas.microsoft.com/office/drawing/2014/main" id="{8EE398BA-C9C3-5283-56AE-D53C38CCB2AE}"/>
              </a:ext>
            </a:extLst>
          </p:cNvPr>
          <p:cNvSpPr txBox="1"/>
          <p:nvPr/>
        </p:nvSpPr>
        <p:spPr>
          <a:xfrm>
            <a:off x="8468427" y="3264875"/>
            <a:ext cx="3462316" cy="2308324"/>
          </a:xfrm>
          <a:prstGeom prst="rect">
            <a:avLst/>
          </a:prstGeom>
          <a:noFill/>
        </p:spPr>
        <p:txBody>
          <a:bodyPr wrap="square" rtlCol="0">
            <a:spAutoFit/>
          </a:bodyPr>
          <a:lstStyle/>
          <a:p>
            <a:r>
              <a:rPr lang="en-US" sz="2400" b="0" i="0" dirty="0">
                <a:solidFill>
                  <a:srgbClr val="666666"/>
                </a:solidFill>
                <a:effectLst/>
                <a:highlight>
                  <a:srgbClr val="FFFFFF"/>
                </a:highlight>
                <a:latin typeface="Helvetica" pitchFamily="2" charset="0"/>
              </a:rPr>
              <a:t> How can we re-imagine the ways resources are allocated so that all parties' interest or benefits are taken care of?</a:t>
            </a:r>
            <a:endParaRPr lang="en-CN" sz="2400" dirty="0"/>
          </a:p>
        </p:txBody>
      </p:sp>
    </p:spTree>
    <p:extLst>
      <p:ext uri="{BB962C8B-B14F-4D97-AF65-F5344CB8AC3E}">
        <p14:creationId xmlns:p14="http://schemas.microsoft.com/office/powerpoint/2010/main" val="379902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4" y="515396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solidFill>
                  <a:srgbClr val="C00000"/>
                </a:solidFill>
              </a:rPr>
              <a:t>Our CEL PAR Journey</a:t>
            </a:r>
            <a:endParaRPr lang="en-US" sz="4800" dirty="0">
              <a:solidFill>
                <a:srgbClr val="C00000"/>
              </a:solidFill>
            </a:endParaRPr>
          </a:p>
        </p:txBody>
      </p:sp>
      <p:pic>
        <p:nvPicPr>
          <p:cNvPr id="5" name="Picture 4" descr="A close-up of a puzzle&#10;&#10;Description automatically generated">
            <a:extLst>
              <a:ext uri="{FF2B5EF4-FFF2-40B4-BE49-F238E27FC236}">
                <a16:creationId xmlns:a16="http://schemas.microsoft.com/office/drawing/2014/main" id="{8A8348EE-72C5-F16B-4C5A-4234AE29EB6C}"/>
              </a:ext>
            </a:extLst>
          </p:cNvPr>
          <p:cNvPicPr>
            <a:picLocks noChangeAspect="1"/>
          </p:cNvPicPr>
          <p:nvPr/>
        </p:nvPicPr>
        <p:blipFill>
          <a:blip r:embed="rId2"/>
          <a:stretch>
            <a:fillRect/>
          </a:stretch>
        </p:blipFill>
        <p:spPr>
          <a:xfrm>
            <a:off x="6527364" y="670034"/>
            <a:ext cx="4737100" cy="4521200"/>
          </a:xfrm>
          <a:prstGeom prst="rect">
            <a:avLst/>
          </a:prstGeom>
        </p:spPr>
      </p:pic>
      <p:sp>
        <p:nvSpPr>
          <p:cNvPr id="6" name="TextBox 5">
            <a:extLst>
              <a:ext uri="{FF2B5EF4-FFF2-40B4-BE49-F238E27FC236}">
                <a16:creationId xmlns:a16="http://schemas.microsoft.com/office/drawing/2014/main" id="{647243A3-A24E-D1F9-9AB4-B0DE1CB633CB}"/>
              </a:ext>
            </a:extLst>
          </p:cNvPr>
          <p:cNvSpPr txBox="1"/>
          <p:nvPr/>
        </p:nvSpPr>
        <p:spPr>
          <a:xfrm>
            <a:off x="927536" y="742121"/>
            <a:ext cx="4506683" cy="4031873"/>
          </a:xfrm>
          <a:prstGeom prst="rect">
            <a:avLst/>
          </a:prstGeom>
          <a:noFill/>
        </p:spPr>
        <p:txBody>
          <a:bodyPr wrap="none" rtlCol="0">
            <a:spAutoFit/>
          </a:bodyPr>
          <a:lstStyle/>
          <a:p>
            <a:r>
              <a:rPr lang="en-CN" sz="3200" b="1" dirty="0">
                <a:solidFill>
                  <a:srgbClr val="C00000"/>
                </a:solidFill>
              </a:rPr>
              <a:t>The Problem of Practice: </a:t>
            </a:r>
          </a:p>
          <a:p>
            <a:r>
              <a:rPr lang="en-CN" sz="2800" dirty="0"/>
              <a:t>How do we teach for change?</a:t>
            </a:r>
          </a:p>
          <a:p>
            <a:endParaRPr lang="en-CN" sz="2800" dirty="0"/>
          </a:p>
          <a:p>
            <a:r>
              <a:rPr lang="en-CN" sz="2800" dirty="0"/>
              <a:t>SSI</a:t>
            </a:r>
          </a:p>
          <a:p>
            <a:r>
              <a:rPr lang="en-CN" sz="2800" dirty="0"/>
              <a:t>Critical not just Soft GCE</a:t>
            </a:r>
          </a:p>
          <a:p>
            <a:r>
              <a:rPr lang="en-CN" sz="2800" dirty="0"/>
              <a:t>Global Crises</a:t>
            </a:r>
          </a:p>
          <a:p>
            <a:r>
              <a:rPr lang="en-CN" sz="2800" dirty="0"/>
              <a:t>G</a:t>
            </a:r>
            <a:r>
              <a:rPr lang="en-US" sz="2800" dirty="0"/>
              <a:t>r</a:t>
            </a:r>
            <a:r>
              <a:rPr lang="en-CN" sz="2800" dirty="0"/>
              <a:t>owing inequity </a:t>
            </a:r>
          </a:p>
          <a:p>
            <a:r>
              <a:rPr lang="en-CN" sz="2800" dirty="0"/>
              <a:t>Privileged Young People</a:t>
            </a:r>
          </a:p>
          <a:p>
            <a:r>
              <a:rPr lang="en-CN" sz="2800" dirty="0"/>
              <a:t>Teacher PD</a:t>
            </a:r>
          </a:p>
        </p:txBody>
      </p:sp>
    </p:spTree>
    <p:extLst>
      <p:ext uri="{BB962C8B-B14F-4D97-AF65-F5344CB8AC3E}">
        <p14:creationId xmlns:p14="http://schemas.microsoft.com/office/powerpoint/2010/main" val="68247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4" y="515396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solidFill>
                  <a:srgbClr val="C00000"/>
                </a:solidFill>
              </a:rPr>
              <a:t>Our CEL PAR Journey</a:t>
            </a:r>
            <a:endParaRPr lang="en-US" sz="4800" dirty="0">
              <a:solidFill>
                <a:srgbClr val="C00000"/>
              </a:solidFill>
            </a:endParaRPr>
          </a:p>
        </p:txBody>
      </p:sp>
      <p:sp>
        <p:nvSpPr>
          <p:cNvPr id="6" name="TextBox 5">
            <a:extLst>
              <a:ext uri="{FF2B5EF4-FFF2-40B4-BE49-F238E27FC236}">
                <a16:creationId xmlns:a16="http://schemas.microsoft.com/office/drawing/2014/main" id="{647243A3-A24E-D1F9-9AB4-B0DE1CB633CB}"/>
              </a:ext>
            </a:extLst>
          </p:cNvPr>
          <p:cNvSpPr txBox="1"/>
          <p:nvPr/>
        </p:nvSpPr>
        <p:spPr>
          <a:xfrm>
            <a:off x="927536" y="742121"/>
            <a:ext cx="6081088" cy="1077218"/>
          </a:xfrm>
          <a:prstGeom prst="rect">
            <a:avLst/>
          </a:prstGeom>
          <a:noFill/>
        </p:spPr>
        <p:txBody>
          <a:bodyPr wrap="none" rtlCol="0">
            <a:spAutoFit/>
          </a:bodyPr>
          <a:lstStyle/>
          <a:p>
            <a:r>
              <a:rPr lang="en-CN" sz="3200" b="1" dirty="0">
                <a:solidFill>
                  <a:srgbClr val="C00000"/>
                </a:solidFill>
              </a:rPr>
              <a:t>Socially Sanctioned Ignorance (SSI)</a:t>
            </a:r>
          </a:p>
          <a:p>
            <a:endParaRPr lang="en-CN" sz="3200" b="1" dirty="0">
              <a:solidFill>
                <a:srgbClr val="C00000"/>
              </a:solidFill>
            </a:endParaRPr>
          </a:p>
        </p:txBody>
      </p:sp>
      <p:sp>
        <p:nvSpPr>
          <p:cNvPr id="3" name="TextBox 2">
            <a:extLst>
              <a:ext uri="{FF2B5EF4-FFF2-40B4-BE49-F238E27FC236}">
                <a16:creationId xmlns:a16="http://schemas.microsoft.com/office/drawing/2014/main" id="{1B4BD921-D03C-D301-2F6A-3EC1D864EA60}"/>
              </a:ext>
            </a:extLst>
          </p:cNvPr>
          <p:cNvSpPr txBox="1"/>
          <p:nvPr/>
        </p:nvSpPr>
        <p:spPr>
          <a:xfrm>
            <a:off x="1023025" y="1343722"/>
            <a:ext cx="10145948" cy="1846659"/>
          </a:xfrm>
          <a:prstGeom prst="rect">
            <a:avLst/>
          </a:prstGeom>
          <a:noFill/>
        </p:spPr>
        <p:txBody>
          <a:bodyPr wrap="square" rtlCol="0">
            <a:spAutoFit/>
          </a:bodyPr>
          <a:lstStyle/>
          <a:p>
            <a:r>
              <a:rPr lang="en-US" sz="1900" dirty="0">
                <a:effectLst/>
                <a:latin typeface="Times New Roman" panose="02020603050405020304" pitchFamily="18" charset="0"/>
                <a:ea typeface="Times New Roman" panose="02020603050405020304" pitchFamily="18" charset="0"/>
              </a:rPr>
              <a:t>“bound to the pleasures of this uneven global imaginary and its by-products (nationalism, exceptionalism, consumerism, materialism and individualism) as we enjoy the (false) sense of stability, fulfilment and satisfaction that they provide (belonging, community, togetherness, prestige, heroism and pride)….the result is a modern subject who uncritically celebrates the progress and evolution that they represent, and who believes and affirms their own neutrality and innocence in the face of injustice.” (Andreotti, </a:t>
            </a:r>
            <a:r>
              <a:rPr lang="en-US" sz="1900" i="1" dirty="0">
                <a:effectLst/>
                <a:latin typeface="Times New Roman" panose="02020603050405020304" pitchFamily="18" charset="0"/>
                <a:ea typeface="Times New Roman" panose="02020603050405020304" pitchFamily="18" charset="0"/>
              </a:rPr>
              <a:t>The Educational Challenges of Imagining the World Differently</a:t>
            </a:r>
            <a:r>
              <a:rPr lang="en-US" sz="1900" dirty="0">
                <a:effectLst/>
                <a:latin typeface="Times New Roman" panose="02020603050405020304" pitchFamily="18" charset="0"/>
                <a:ea typeface="Times New Roman" panose="02020603050405020304" pitchFamily="18" charset="0"/>
              </a:rPr>
              <a:t>, p.105)</a:t>
            </a:r>
            <a:endParaRPr lang="en-CN" sz="1900" dirty="0"/>
          </a:p>
        </p:txBody>
      </p:sp>
      <p:sp>
        <p:nvSpPr>
          <p:cNvPr id="10" name="TextBox 9">
            <a:extLst>
              <a:ext uri="{FF2B5EF4-FFF2-40B4-BE49-F238E27FC236}">
                <a16:creationId xmlns:a16="http://schemas.microsoft.com/office/drawing/2014/main" id="{15EE1B95-ABAD-9E66-05CD-B831FAB2CBDD}"/>
              </a:ext>
            </a:extLst>
          </p:cNvPr>
          <p:cNvSpPr txBox="1"/>
          <p:nvPr/>
        </p:nvSpPr>
        <p:spPr>
          <a:xfrm>
            <a:off x="927536" y="3258556"/>
            <a:ext cx="10507062" cy="2139047"/>
          </a:xfrm>
          <a:prstGeom prst="rect">
            <a:avLst/>
          </a:prstGeom>
          <a:noFill/>
        </p:spPr>
        <p:txBody>
          <a:bodyPr wrap="square" rtlCol="0">
            <a:spAutoFit/>
          </a:bodyPr>
          <a:lstStyle/>
          <a:p>
            <a:r>
              <a:rPr lang="en-CN" sz="1900" b="1" dirty="0">
                <a:effectLst/>
                <a:latin typeface="Kai" pitchFamily="2" charset="-122"/>
                <a:ea typeface="Kai" pitchFamily="2" charset="-122"/>
                <a:cs typeface="Aptos" panose="020B0004020202020204" pitchFamily="34" charset="0"/>
              </a:rPr>
              <a:t>“</a:t>
            </a:r>
            <a:r>
              <a:rPr lang="zh-CN" sz="1900" b="1" dirty="0">
                <a:effectLst/>
                <a:latin typeface="Kai" pitchFamily="2" charset="-122"/>
                <a:ea typeface="Kai" pitchFamily="2" charset="-122"/>
                <a:cs typeface="Aptos" panose="020B0004020202020204" pitchFamily="34" charset="0"/>
              </a:rPr>
              <a:t>社会认可的无知</a:t>
            </a:r>
            <a:r>
              <a:rPr lang="en-CN" sz="1900" b="1" dirty="0">
                <a:effectLst/>
                <a:latin typeface="Kai" pitchFamily="2" charset="-122"/>
                <a:ea typeface="Kai" pitchFamily="2" charset="-122"/>
                <a:cs typeface="Aptos" panose="020B0004020202020204" pitchFamily="34" charset="0"/>
              </a:rPr>
              <a:t>” </a:t>
            </a:r>
          </a:p>
          <a:p>
            <a:r>
              <a:rPr lang="zh-CN" sz="1900" dirty="0">
                <a:effectLst/>
                <a:latin typeface="Kai" pitchFamily="2" charset="-122"/>
                <a:ea typeface="Kai" pitchFamily="2" charset="-122"/>
                <a:cs typeface="Aptos" panose="020B0004020202020204" pitchFamily="34" charset="0"/>
              </a:rPr>
              <a:t>我们被这个不平等的全球想象及其副产品（民族主义、例外主义、消费主义、物质主义和个人主义）的愉悦所束缚，因为我们享受着它们所提供的（虚假的）稳定感、成就感和满足感，及由此产生的（归属感、社区感、团结感、威望、英雄主义和自豪感）</a:t>
            </a:r>
            <a:r>
              <a:rPr lang="en-CN" sz="1900" dirty="0">
                <a:effectLst/>
                <a:latin typeface="Kai" pitchFamily="2" charset="-122"/>
                <a:ea typeface="Kai" pitchFamily="2" charset="-122"/>
                <a:cs typeface="Aptos" panose="020B0004020202020204" pitchFamily="34" charset="0"/>
              </a:rPr>
              <a:t>……</a:t>
            </a:r>
            <a:r>
              <a:rPr lang="zh-CN" sz="1900" dirty="0">
                <a:effectLst/>
                <a:latin typeface="Kai" pitchFamily="2" charset="-122"/>
                <a:ea typeface="Kai" pitchFamily="2" charset="-122"/>
                <a:cs typeface="Aptos" panose="020B0004020202020204" pitchFamily="34" charset="0"/>
              </a:rPr>
              <a:t>其结果是，现代人在面对不公正时，毫无批判地庆祝它们所代表的进步和演变，相信并肯定自己在其中的中立性和无辜。</a:t>
            </a:r>
            <a:r>
              <a:rPr lang="en-CN" sz="1900" dirty="0">
                <a:effectLst/>
                <a:latin typeface="Kai" pitchFamily="2" charset="-122"/>
                <a:ea typeface="Kai" pitchFamily="2" charset="-122"/>
                <a:cs typeface="Aptos" panose="020B0004020202020204" pitchFamily="34" charset="0"/>
              </a:rPr>
              <a:t>”</a:t>
            </a:r>
            <a:r>
              <a:rPr lang="zh-CN" sz="1900" dirty="0">
                <a:effectLst/>
                <a:latin typeface="Kai" pitchFamily="2" charset="-122"/>
                <a:ea typeface="Kai" pitchFamily="2" charset="-122"/>
                <a:cs typeface="Aptos" panose="020B0004020202020204" pitchFamily="34" charset="0"/>
              </a:rPr>
              <a:t>（</a:t>
            </a:r>
            <a:r>
              <a:rPr lang="en-CN" sz="1900" dirty="0">
                <a:effectLst/>
                <a:latin typeface="Kai" pitchFamily="2" charset="-122"/>
                <a:ea typeface="Kai" pitchFamily="2" charset="-122"/>
                <a:cs typeface="Aptos" panose="020B0004020202020204" pitchFamily="34" charset="0"/>
              </a:rPr>
              <a:t>Andreotti</a:t>
            </a:r>
            <a:r>
              <a:rPr lang="zh-CN" sz="1900" dirty="0">
                <a:effectLst/>
                <a:latin typeface="Kai" pitchFamily="2" charset="-122"/>
                <a:ea typeface="Kai" pitchFamily="2" charset="-122"/>
                <a:cs typeface="Aptos" panose="020B0004020202020204" pitchFamily="34" charset="0"/>
              </a:rPr>
              <a:t>，第</a:t>
            </a:r>
            <a:r>
              <a:rPr lang="en-CN" sz="1900" dirty="0">
                <a:effectLst/>
                <a:latin typeface="Kai" pitchFamily="2" charset="-122"/>
                <a:ea typeface="Kai" pitchFamily="2" charset="-122"/>
                <a:cs typeface="Aptos" panose="020B0004020202020204" pitchFamily="34" charset="0"/>
              </a:rPr>
              <a:t>105</a:t>
            </a:r>
            <a:r>
              <a:rPr lang="zh-CN" sz="1900" dirty="0">
                <a:effectLst/>
                <a:latin typeface="Kai" pitchFamily="2" charset="-122"/>
                <a:ea typeface="Kai" pitchFamily="2" charset="-122"/>
                <a:cs typeface="Aptos" panose="020B0004020202020204" pitchFamily="34" charset="0"/>
              </a:rPr>
              <a:t>页）</a:t>
            </a:r>
            <a:endParaRPr lang="en-CN" sz="1900" dirty="0">
              <a:effectLst/>
              <a:latin typeface="Kai" pitchFamily="2" charset="-122"/>
              <a:ea typeface="Kai" pitchFamily="2" charset="-122"/>
              <a:cs typeface="Aptos" panose="020B0004020202020204" pitchFamily="34" charset="0"/>
            </a:endParaRPr>
          </a:p>
          <a:p>
            <a:endParaRPr lang="en-CN" sz="1900" dirty="0">
              <a:latin typeface="Kai" pitchFamily="2" charset="-122"/>
              <a:ea typeface="Kai" pitchFamily="2" charset="-122"/>
            </a:endParaRPr>
          </a:p>
        </p:txBody>
      </p:sp>
    </p:spTree>
    <p:extLst>
      <p:ext uri="{BB962C8B-B14F-4D97-AF65-F5344CB8AC3E}">
        <p14:creationId xmlns:p14="http://schemas.microsoft.com/office/powerpoint/2010/main" val="354202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4" y="515396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C00000"/>
                </a:solidFill>
              </a:rPr>
              <a:t>Our CEL PAR Journey</a:t>
            </a:r>
          </a:p>
        </p:txBody>
      </p:sp>
      <p:sp>
        <p:nvSpPr>
          <p:cNvPr id="6" name="TextBox 5">
            <a:extLst>
              <a:ext uri="{FF2B5EF4-FFF2-40B4-BE49-F238E27FC236}">
                <a16:creationId xmlns:a16="http://schemas.microsoft.com/office/drawing/2014/main" id="{647243A3-A24E-D1F9-9AB4-B0DE1CB633CB}"/>
              </a:ext>
            </a:extLst>
          </p:cNvPr>
          <p:cNvSpPr txBox="1"/>
          <p:nvPr/>
        </p:nvSpPr>
        <p:spPr>
          <a:xfrm>
            <a:off x="927536" y="742121"/>
            <a:ext cx="9443354" cy="1077218"/>
          </a:xfrm>
          <a:prstGeom prst="rect">
            <a:avLst/>
          </a:prstGeom>
          <a:noFill/>
        </p:spPr>
        <p:txBody>
          <a:bodyPr wrap="none" rtlCol="0">
            <a:spAutoFit/>
          </a:bodyPr>
          <a:lstStyle/>
          <a:p>
            <a:r>
              <a:rPr lang="en-CN" sz="3200" b="1" dirty="0">
                <a:solidFill>
                  <a:srgbClr val="C00000"/>
                </a:solidFill>
              </a:rPr>
              <a:t>SDG Target 4.7 Education for SD and Global Citizenship</a:t>
            </a:r>
          </a:p>
          <a:p>
            <a:endParaRPr lang="en-CN" sz="3200" b="1" dirty="0">
              <a:solidFill>
                <a:srgbClr val="C00000"/>
              </a:solidFill>
            </a:endParaRPr>
          </a:p>
        </p:txBody>
      </p:sp>
      <p:sp>
        <p:nvSpPr>
          <p:cNvPr id="3" name="TextBox 2">
            <a:extLst>
              <a:ext uri="{FF2B5EF4-FFF2-40B4-BE49-F238E27FC236}">
                <a16:creationId xmlns:a16="http://schemas.microsoft.com/office/drawing/2014/main" id="{1B4BD921-D03C-D301-2F6A-3EC1D864EA60}"/>
              </a:ext>
            </a:extLst>
          </p:cNvPr>
          <p:cNvSpPr txBox="1"/>
          <p:nvPr/>
        </p:nvSpPr>
        <p:spPr>
          <a:xfrm>
            <a:off x="1023025" y="1343721"/>
            <a:ext cx="10023916" cy="3323987"/>
          </a:xfrm>
          <a:prstGeom prst="rect">
            <a:avLst/>
          </a:prstGeom>
          <a:noFill/>
        </p:spPr>
        <p:txBody>
          <a:bodyPr wrap="square" rtlCol="0">
            <a:spAutoFit/>
          </a:bodyPr>
          <a:lstStyle/>
          <a:p>
            <a:r>
              <a:rPr lang="en-US" sz="3000" dirty="0"/>
              <a:t>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endParaRPr lang="en-CN" sz="3000" dirty="0"/>
          </a:p>
        </p:txBody>
      </p:sp>
    </p:spTree>
    <p:extLst>
      <p:ext uri="{BB962C8B-B14F-4D97-AF65-F5344CB8AC3E}">
        <p14:creationId xmlns:p14="http://schemas.microsoft.com/office/powerpoint/2010/main" val="399924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4" y="515396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C00000"/>
                </a:solidFill>
              </a:rPr>
              <a:t>CEL PAR: Purpose </a:t>
            </a:r>
          </a:p>
        </p:txBody>
      </p:sp>
      <p:sp>
        <p:nvSpPr>
          <p:cNvPr id="3" name="TextBox 2">
            <a:extLst>
              <a:ext uri="{FF2B5EF4-FFF2-40B4-BE49-F238E27FC236}">
                <a16:creationId xmlns:a16="http://schemas.microsoft.com/office/drawing/2014/main" id="{9BA86B67-FF62-5870-B046-35E73C26EA9D}"/>
              </a:ext>
            </a:extLst>
          </p:cNvPr>
          <p:cNvSpPr txBox="1"/>
          <p:nvPr/>
        </p:nvSpPr>
        <p:spPr>
          <a:xfrm>
            <a:off x="1120918" y="905821"/>
            <a:ext cx="9771714" cy="3970318"/>
          </a:xfrm>
          <a:prstGeom prst="rect">
            <a:avLst/>
          </a:prstGeom>
          <a:noFill/>
        </p:spPr>
        <p:txBody>
          <a:bodyPr wrap="none" rtlCol="0">
            <a:spAutoFit/>
          </a:bodyPr>
          <a:lstStyle/>
          <a:p>
            <a:r>
              <a:rPr lang="en-CN" sz="3600" dirty="0"/>
              <a:t>We </a:t>
            </a:r>
            <a:r>
              <a:rPr lang="en-CN" sz="3600" dirty="0">
                <a:solidFill>
                  <a:srgbClr val="FF0000"/>
                </a:solidFill>
              </a:rPr>
              <a:t>cannot teach </a:t>
            </a:r>
            <a:r>
              <a:rPr lang="en-CN" sz="3600" dirty="0"/>
              <a:t>as if it is “business as usual”. </a:t>
            </a:r>
          </a:p>
          <a:p>
            <a:r>
              <a:rPr lang="en-US" sz="3600" dirty="0"/>
              <a:t>To explore how to teach for </a:t>
            </a:r>
            <a:r>
              <a:rPr lang="en-US" sz="3600" i="1" dirty="0">
                <a:solidFill>
                  <a:srgbClr val="C00000"/>
                </a:solidFill>
              </a:rPr>
              <a:t>transformative change </a:t>
            </a:r>
          </a:p>
          <a:p>
            <a:pPr marL="571500" indent="-571500">
              <a:buFontTx/>
              <a:buChar char="-"/>
            </a:pPr>
            <a:r>
              <a:rPr lang="en-US" sz="3600" dirty="0"/>
              <a:t>Question Socially Sanctioned Ignorance</a:t>
            </a:r>
          </a:p>
          <a:p>
            <a:pPr marL="571500" indent="-571500">
              <a:buFontTx/>
              <a:buChar char="-"/>
            </a:pPr>
            <a:r>
              <a:rPr lang="en-US" sz="3600" dirty="0"/>
              <a:t>Pursue fairness and social justice</a:t>
            </a:r>
          </a:p>
          <a:p>
            <a:pPr marL="571500" indent="-571500">
              <a:buFontTx/>
              <a:buChar char="-"/>
            </a:pPr>
            <a:r>
              <a:rPr lang="en-US" sz="3600" dirty="0"/>
              <a:t>Pursue more equitable outcomes </a:t>
            </a:r>
          </a:p>
          <a:p>
            <a:pPr marL="571500" indent="-571500">
              <a:buFontTx/>
              <a:buChar char="-"/>
            </a:pPr>
            <a:r>
              <a:rPr lang="en-US" sz="3600" dirty="0"/>
              <a:t>Promote flourishing for all (all species)</a:t>
            </a:r>
          </a:p>
          <a:p>
            <a:pPr marL="571500" indent="-571500">
              <a:buFontTx/>
              <a:buChar char="-"/>
            </a:pPr>
            <a:endParaRPr lang="en-CN" sz="3600" dirty="0"/>
          </a:p>
        </p:txBody>
      </p:sp>
    </p:spTree>
    <p:extLst>
      <p:ext uri="{BB962C8B-B14F-4D97-AF65-F5344CB8AC3E}">
        <p14:creationId xmlns:p14="http://schemas.microsoft.com/office/powerpoint/2010/main" val="95618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4" y="515396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C00000"/>
                </a:solidFill>
              </a:rPr>
              <a:t>CEL Participatory Action Research </a:t>
            </a:r>
          </a:p>
        </p:txBody>
      </p:sp>
      <p:sp>
        <p:nvSpPr>
          <p:cNvPr id="3" name="TextBox 2">
            <a:extLst>
              <a:ext uri="{FF2B5EF4-FFF2-40B4-BE49-F238E27FC236}">
                <a16:creationId xmlns:a16="http://schemas.microsoft.com/office/drawing/2014/main" id="{9BA86B67-FF62-5870-B046-35E73C26EA9D}"/>
              </a:ext>
            </a:extLst>
          </p:cNvPr>
          <p:cNvSpPr txBox="1"/>
          <p:nvPr/>
        </p:nvSpPr>
        <p:spPr>
          <a:xfrm>
            <a:off x="992571" y="407560"/>
            <a:ext cx="10602965" cy="4293483"/>
          </a:xfrm>
          <a:prstGeom prst="rect">
            <a:avLst/>
          </a:prstGeom>
          <a:noFill/>
        </p:spPr>
        <p:txBody>
          <a:bodyPr wrap="square" rtlCol="0">
            <a:spAutoFit/>
          </a:bodyPr>
          <a:lstStyle/>
          <a:p>
            <a:pPr>
              <a:lnSpc>
                <a:spcPct val="200000"/>
              </a:lnSpc>
              <a:tabLst>
                <a:tab pos="450215" algn="l"/>
              </a:tabLst>
            </a:pPr>
            <a:r>
              <a:rPr lang="en-US" sz="2800" b="1" u="sng" dirty="0">
                <a:solidFill>
                  <a:srgbClr val="C00000"/>
                </a:solidFill>
                <a:effectLst/>
                <a:latin typeface="Times New Roman" panose="02020603050405020304" pitchFamily="18" charset="0"/>
                <a:ea typeface="Times New Roman" panose="02020603050405020304" pitchFamily="18" charset="0"/>
              </a:rPr>
              <a:t>Research Questions (provisional)</a:t>
            </a:r>
            <a:endParaRPr lang="en-CN" sz="2800" b="1" dirty="0">
              <a:solidFill>
                <a:srgbClr val="C00000"/>
              </a:solidFill>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0215" algn="l"/>
              </a:tabLst>
            </a:pPr>
            <a:r>
              <a:rPr lang="en-US" sz="2400" dirty="0">
                <a:effectLst/>
                <a:latin typeface="Times New Roman" panose="02020603050405020304" pitchFamily="18" charset="0"/>
                <a:ea typeface="Times New Roman" panose="02020603050405020304" pitchFamily="18" charset="0"/>
              </a:rPr>
              <a:t>What </a:t>
            </a:r>
            <a:r>
              <a:rPr lang="en-US" sz="2400" dirty="0">
                <a:latin typeface="Times New Roman" panose="02020603050405020304" pitchFamily="18" charset="0"/>
                <a:ea typeface="Times New Roman" panose="02020603050405020304" pitchFamily="18" charset="0"/>
              </a:rPr>
              <a:t>do </a:t>
            </a:r>
            <a:r>
              <a:rPr lang="en-US" sz="2400" dirty="0">
                <a:effectLst/>
                <a:latin typeface="Times New Roman" panose="02020603050405020304" pitchFamily="18" charset="0"/>
                <a:ea typeface="Times New Roman" panose="02020603050405020304" pitchFamily="18" charset="0"/>
              </a:rPr>
              <a:t>non-Economics </a:t>
            </a:r>
            <a:r>
              <a:rPr lang="en-US" sz="2400" dirty="0">
                <a:latin typeface="Times New Roman" panose="02020603050405020304" pitchFamily="18" charset="0"/>
                <a:ea typeface="Times New Roman" panose="02020603050405020304" pitchFamily="18" charset="0"/>
              </a:rPr>
              <a:t>teachers say about the</a:t>
            </a:r>
            <a:r>
              <a:rPr lang="en-US" sz="2400" dirty="0">
                <a:effectLst/>
                <a:latin typeface="Times New Roman" panose="02020603050405020304" pitchFamily="18" charset="0"/>
                <a:ea typeface="Times New Roman" panose="02020603050405020304" pitchFamily="18" charset="0"/>
              </a:rPr>
              <a:t> impacts of an 8-week participatory action research on Critical Economic Literacy on their personal and professional life?</a:t>
            </a:r>
            <a:endParaRPr lang="en-CN" sz="24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startAt="2"/>
              <a:tabLst>
                <a:tab pos="450215" algn="l"/>
              </a:tabLst>
            </a:pPr>
            <a:r>
              <a:rPr lang="en-US" sz="2400" dirty="0">
                <a:effectLst/>
                <a:latin typeface="Times New Roman" panose="02020603050405020304" pitchFamily="18" charset="0"/>
                <a:ea typeface="Times New Roman" panose="02020603050405020304" pitchFamily="18" charset="0"/>
              </a:rPr>
              <a:t>What is the relationship between non-Economics teachers’ development of Critical Economic Literacy and their understanding of Critical Global Citizenship?</a:t>
            </a:r>
            <a:endParaRPr lang="en-CN" sz="24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startAt="3"/>
              <a:tabLst>
                <a:tab pos="450215" algn="l"/>
              </a:tabLst>
            </a:pPr>
            <a:r>
              <a:rPr lang="en-US" sz="2400" dirty="0">
                <a:effectLst/>
                <a:latin typeface="Times New Roman" panose="02020603050405020304" pitchFamily="18" charset="0"/>
                <a:ea typeface="Times New Roman" panose="02020603050405020304" pitchFamily="18" charset="0"/>
              </a:rPr>
              <a:t>How do non-Economics teachers apply newly acquired Critical Economic Literacy to the teaching of Critical Global Citizenship in their unit plans?</a:t>
            </a:r>
          </a:p>
        </p:txBody>
      </p:sp>
    </p:spTree>
    <p:extLst>
      <p:ext uri="{BB962C8B-B14F-4D97-AF65-F5344CB8AC3E}">
        <p14:creationId xmlns:p14="http://schemas.microsoft.com/office/powerpoint/2010/main" val="80739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4" y="515396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C00000"/>
                </a:solidFill>
              </a:rPr>
              <a:t>CEL PAR: Process</a:t>
            </a:r>
          </a:p>
        </p:txBody>
      </p:sp>
      <p:pic>
        <p:nvPicPr>
          <p:cNvPr id="5" name="Picture 4" descr="A globe and dollar sign on a scale&#10;&#10;Description automatically generated">
            <a:extLst>
              <a:ext uri="{FF2B5EF4-FFF2-40B4-BE49-F238E27FC236}">
                <a16:creationId xmlns:a16="http://schemas.microsoft.com/office/drawing/2014/main" id="{E7DAE8EC-943A-9C8E-22D9-F57DE2DA9C07}"/>
              </a:ext>
            </a:extLst>
          </p:cNvPr>
          <p:cNvPicPr>
            <a:picLocks noChangeAspect="1"/>
          </p:cNvPicPr>
          <p:nvPr/>
        </p:nvPicPr>
        <p:blipFill>
          <a:blip r:embed="rId2"/>
          <a:stretch>
            <a:fillRect/>
          </a:stretch>
        </p:blipFill>
        <p:spPr>
          <a:xfrm>
            <a:off x="8756868" y="807258"/>
            <a:ext cx="2374900" cy="3683000"/>
          </a:xfrm>
          <a:prstGeom prst="rect">
            <a:avLst/>
          </a:prstGeom>
        </p:spPr>
      </p:pic>
      <p:sp>
        <p:nvSpPr>
          <p:cNvPr id="6" name="TextBox 5">
            <a:extLst>
              <a:ext uri="{FF2B5EF4-FFF2-40B4-BE49-F238E27FC236}">
                <a16:creationId xmlns:a16="http://schemas.microsoft.com/office/drawing/2014/main" id="{751E7B04-0829-8373-9C27-04CDF05279AF}"/>
              </a:ext>
            </a:extLst>
          </p:cNvPr>
          <p:cNvSpPr txBox="1"/>
          <p:nvPr/>
        </p:nvSpPr>
        <p:spPr>
          <a:xfrm>
            <a:off x="1050330" y="988200"/>
            <a:ext cx="7582369" cy="2677656"/>
          </a:xfrm>
          <a:prstGeom prst="rect">
            <a:avLst/>
          </a:prstGeom>
          <a:noFill/>
        </p:spPr>
        <p:txBody>
          <a:bodyPr wrap="square" rtlCol="0">
            <a:spAutoFit/>
          </a:bodyPr>
          <a:lstStyle/>
          <a:p>
            <a:r>
              <a:rPr lang="en-CN" sz="2800" b="1" dirty="0"/>
              <a:t>Weekly: </a:t>
            </a:r>
          </a:p>
          <a:p>
            <a:r>
              <a:rPr lang="en-CN" sz="2800" dirty="0"/>
              <a:t>Pre f2f  - Preview and comment/raise wondering </a:t>
            </a:r>
          </a:p>
          <a:p>
            <a:r>
              <a:rPr lang="en-US" sz="2800" dirty="0"/>
              <a:t>f</a:t>
            </a:r>
            <a:r>
              <a:rPr lang="en-CN" sz="2800" dirty="0"/>
              <a:t>2f – Respond to Weekly Update Prompt</a:t>
            </a:r>
          </a:p>
          <a:p>
            <a:r>
              <a:rPr lang="en-CN" sz="2800" dirty="0"/>
              <a:t>Explore Economics/CEL/ Update/Reflection by Wed </a:t>
            </a:r>
          </a:p>
          <a:p>
            <a:r>
              <a:rPr lang="en-CN" sz="2800" dirty="0"/>
              <a:t>Post f2f – Comment on 2 peer’s update and respond to peers’ comments (@person)</a:t>
            </a:r>
          </a:p>
        </p:txBody>
      </p:sp>
      <p:sp>
        <p:nvSpPr>
          <p:cNvPr id="14" name="TextBox 13">
            <a:extLst>
              <a:ext uri="{FF2B5EF4-FFF2-40B4-BE49-F238E27FC236}">
                <a16:creationId xmlns:a16="http://schemas.microsoft.com/office/drawing/2014/main" id="{2BF8012E-8789-EEBA-0625-FCF6C2AC0EF2}"/>
              </a:ext>
            </a:extLst>
          </p:cNvPr>
          <p:cNvSpPr txBox="1"/>
          <p:nvPr/>
        </p:nvSpPr>
        <p:spPr>
          <a:xfrm>
            <a:off x="2502485" y="4065915"/>
            <a:ext cx="5822428" cy="707886"/>
          </a:xfrm>
          <a:prstGeom prst="rect">
            <a:avLst/>
          </a:prstGeom>
          <a:noFill/>
        </p:spPr>
        <p:txBody>
          <a:bodyPr wrap="none" rtlCol="0">
            <a:spAutoFit/>
          </a:bodyPr>
          <a:lstStyle/>
          <a:p>
            <a:r>
              <a:rPr lang="en-CN" sz="2000" dirty="0"/>
              <a:t>This week’s weekly update/reflection prompt:  </a:t>
            </a:r>
          </a:p>
          <a:p>
            <a:r>
              <a:rPr lang="en-US" sz="2000" b="0" i="1" dirty="0">
                <a:solidFill>
                  <a:srgbClr val="000000"/>
                </a:solidFill>
                <a:effectLst/>
                <a:highlight>
                  <a:srgbClr val="FFF7F2"/>
                </a:highlight>
                <a:latin typeface="Helvetica" pitchFamily="2" charset="0"/>
              </a:rPr>
              <a:t>How have I benefited from the price mechanism? </a:t>
            </a:r>
            <a:endParaRPr lang="en-CN" sz="2000" i="1" dirty="0"/>
          </a:p>
        </p:txBody>
      </p:sp>
    </p:spTree>
    <p:extLst>
      <p:ext uri="{BB962C8B-B14F-4D97-AF65-F5344CB8AC3E}">
        <p14:creationId xmlns:p14="http://schemas.microsoft.com/office/powerpoint/2010/main" val="2550635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4" y="515396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C00000"/>
                </a:solidFill>
              </a:rPr>
              <a:t>CEL PAR: Process</a:t>
            </a:r>
          </a:p>
        </p:txBody>
      </p:sp>
      <p:pic>
        <p:nvPicPr>
          <p:cNvPr id="5" name="Picture 4" descr="A globe and dollar sign on a scale&#10;&#10;Description automatically generated">
            <a:extLst>
              <a:ext uri="{FF2B5EF4-FFF2-40B4-BE49-F238E27FC236}">
                <a16:creationId xmlns:a16="http://schemas.microsoft.com/office/drawing/2014/main" id="{E7DAE8EC-943A-9C8E-22D9-F57DE2DA9C07}"/>
              </a:ext>
            </a:extLst>
          </p:cNvPr>
          <p:cNvPicPr>
            <a:picLocks noChangeAspect="1"/>
          </p:cNvPicPr>
          <p:nvPr/>
        </p:nvPicPr>
        <p:blipFill>
          <a:blip r:embed="rId2"/>
          <a:stretch>
            <a:fillRect/>
          </a:stretch>
        </p:blipFill>
        <p:spPr>
          <a:xfrm>
            <a:off x="8756868" y="807258"/>
            <a:ext cx="2374900" cy="3683000"/>
          </a:xfrm>
          <a:prstGeom prst="rect">
            <a:avLst/>
          </a:prstGeom>
        </p:spPr>
      </p:pic>
      <p:sp>
        <p:nvSpPr>
          <p:cNvPr id="2" name="TextBox 1">
            <a:extLst>
              <a:ext uri="{FF2B5EF4-FFF2-40B4-BE49-F238E27FC236}">
                <a16:creationId xmlns:a16="http://schemas.microsoft.com/office/drawing/2014/main" id="{0550A178-0C25-2D1B-AE9F-0D01853FC5AC}"/>
              </a:ext>
            </a:extLst>
          </p:cNvPr>
          <p:cNvSpPr txBox="1"/>
          <p:nvPr/>
        </p:nvSpPr>
        <p:spPr>
          <a:xfrm>
            <a:off x="1115627" y="881723"/>
            <a:ext cx="7122078" cy="4401205"/>
          </a:xfrm>
          <a:prstGeom prst="rect">
            <a:avLst/>
          </a:prstGeom>
          <a:noFill/>
        </p:spPr>
        <p:txBody>
          <a:bodyPr wrap="none" rtlCol="0">
            <a:spAutoFit/>
          </a:bodyPr>
          <a:lstStyle/>
          <a:p>
            <a:r>
              <a:rPr lang="en-US" sz="2800" b="1" dirty="0"/>
              <a:t>W</a:t>
            </a:r>
            <a:r>
              <a:rPr lang="en-CN" sz="2800" b="1" dirty="0"/>
              <a:t>eek 5</a:t>
            </a:r>
          </a:p>
          <a:p>
            <a:r>
              <a:rPr lang="en-CN" sz="2800" dirty="0"/>
              <a:t>Pre f2f  - </a:t>
            </a:r>
            <a:r>
              <a:rPr lang="en-US" sz="2800" dirty="0"/>
              <a:t>submit Unit Plan version 1 to version 2</a:t>
            </a:r>
          </a:p>
          <a:p>
            <a:r>
              <a:rPr lang="en-US" sz="2800" b="1" dirty="0"/>
              <a:t>W</a:t>
            </a:r>
            <a:r>
              <a:rPr lang="en-CN" sz="2800" b="1" dirty="0"/>
              <a:t>eek 7</a:t>
            </a:r>
          </a:p>
          <a:p>
            <a:r>
              <a:rPr lang="en-CN" sz="2800" dirty="0"/>
              <a:t>Pre f2f- </a:t>
            </a:r>
            <a:r>
              <a:rPr lang="en-US" sz="2800" dirty="0"/>
              <a:t>implement feedback </a:t>
            </a:r>
          </a:p>
          <a:p>
            <a:r>
              <a:rPr lang="en-US" sz="2800" b="1" dirty="0"/>
              <a:t>Week 8</a:t>
            </a:r>
          </a:p>
          <a:p>
            <a:r>
              <a:rPr lang="en-US" sz="2800" dirty="0"/>
              <a:t>f2f – present unit plans</a:t>
            </a:r>
          </a:p>
          <a:p>
            <a:endParaRPr lang="en-US" sz="2800" dirty="0"/>
          </a:p>
          <a:p>
            <a:r>
              <a:rPr lang="en-US" sz="2800" b="1" dirty="0"/>
              <a:t>Post Week 8</a:t>
            </a:r>
          </a:p>
          <a:p>
            <a:r>
              <a:rPr lang="en-US" sz="2800" dirty="0"/>
              <a:t>1 on 1 interviews; digital storytelling</a:t>
            </a:r>
            <a:endParaRPr lang="en-CN" sz="2800" dirty="0"/>
          </a:p>
          <a:p>
            <a:endParaRPr lang="en-CN" sz="2800" dirty="0"/>
          </a:p>
        </p:txBody>
      </p:sp>
    </p:spTree>
    <p:extLst>
      <p:ext uri="{BB962C8B-B14F-4D97-AF65-F5344CB8AC3E}">
        <p14:creationId xmlns:p14="http://schemas.microsoft.com/office/powerpoint/2010/main" val="243321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72133D7-A648-0B4A-9071-C1D957D38DB5}"/>
              </a:ext>
            </a:extLst>
          </p:cNvPr>
          <p:cNvSpPr txBox="1"/>
          <p:nvPr/>
        </p:nvSpPr>
        <p:spPr>
          <a:xfrm>
            <a:off x="1523999" y="305576"/>
            <a:ext cx="9144000" cy="327459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200" kern="1200" dirty="0">
                <a:solidFill>
                  <a:schemeClr val="tx1"/>
                </a:solidFill>
                <a:latin typeface="+mj-lt"/>
                <a:ea typeface="+mj-ea"/>
                <a:cs typeface="+mj-cs"/>
              </a:rPr>
              <a:t>Experiencing the Economic Problem</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561336C-7434-4546-9A36-CE0DC0DE148D}"/>
              </a:ext>
            </a:extLst>
          </p:cNvPr>
          <p:cNvSpPr txBox="1">
            <a:spLocks/>
          </p:cNvSpPr>
          <p:nvPr/>
        </p:nvSpPr>
        <p:spPr>
          <a:xfrm>
            <a:off x="2509837" y="2180491"/>
            <a:ext cx="7115176" cy="2846388"/>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40062269-10ED-B047-AA57-2651D47140D1}"/>
              </a:ext>
            </a:extLst>
          </p:cNvPr>
          <p:cNvSpPr txBox="1"/>
          <p:nvPr/>
        </p:nvSpPr>
        <p:spPr>
          <a:xfrm>
            <a:off x="1089916" y="1705252"/>
            <a:ext cx="10236006" cy="1277273"/>
          </a:xfrm>
          <a:prstGeom prst="rect">
            <a:avLst/>
          </a:prstGeom>
          <a:noFill/>
        </p:spPr>
        <p:txBody>
          <a:bodyPr wrap="square" rtlCol="0">
            <a:spAutoFit/>
          </a:bodyPr>
          <a:lstStyle/>
          <a:p>
            <a:pPr>
              <a:spcAft>
                <a:spcPts val="600"/>
              </a:spcAft>
            </a:pPr>
            <a:endParaRPr lang="en-US" sz="3600" dirty="0"/>
          </a:p>
          <a:p>
            <a:pPr marL="742950" indent="-742950">
              <a:spcAft>
                <a:spcPts val="600"/>
              </a:spcAft>
              <a:buAutoNum type="arabicPeriod"/>
            </a:pPr>
            <a:endParaRPr lang="en-US" sz="3600" dirty="0"/>
          </a:p>
        </p:txBody>
      </p:sp>
      <p:sp>
        <p:nvSpPr>
          <p:cNvPr id="4" name="TextBox 3">
            <a:extLst>
              <a:ext uri="{FF2B5EF4-FFF2-40B4-BE49-F238E27FC236}">
                <a16:creationId xmlns:a16="http://schemas.microsoft.com/office/drawing/2014/main" id="{AF7E20E5-7878-B3A7-76C1-8D954EB8C2EE}"/>
              </a:ext>
            </a:extLst>
          </p:cNvPr>
          <p:cNvSpPr txBox="1"/>
          <p:nvPr/>
        </p:nvSpPr>
        <p:spPr>
          <a:xfrm>
            <a:off x="893806" y="4471848"/>
            <a:ext cx="4822795" cy="523220"/>
          </a:xfrm>
          <a:prstGeom prst="rect">
            <a:avLst/>
          </a:prstGeom>
          <a:noFill/>
        </p:spPr>
        <p:txBody>
          <a:bodyPr wrap="none" rtlCol="0">
            <a:spAutoFit/>
          </a:bodyPr>
          <a:lstStyle/>
          <a:p>
            <a:r>
              <a:rPr lang="en-CN" sz="2800" dirty="0"/>
              <a:t>What is the Economic Problem?</a:t>
            </a:r>
          </a:p>
        </p:txBody>
      </p:sp>
    </p:spTree>
    <p:extLst>
      <p:ext uri="{BB962C8B-B14F-4D97-AF65-F5344CB8AC3E}">
        <p14:creationId xmlns:p14="http://schemas.microsoft.com/office/powerpoint/2010/main" val="34467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595303" y="5153961"/>
            <a:ext cx="10999071"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rPr>
              <a:t>CEL PAR: Next Step </a:t>
            </a:r>
            <a:r>
              <a:rPr lang="en-US" sz="2800" dirty="0">
                <a:solidFill>
                  <a:srgbClr val="C00000"/>
                </a:solidFill>
              </a:rPr>
              <a:t>(originally during f2f, by Tuesday night, ideally)</a:t>
            </a:r>
          </a:p>
        </p:txBody>
      </p:sp>
      <p:pic>
        <p:nvPicPr>
          <p:cNvPr id="5" name="Picture 4" descr="A globe and dollar sign on a scale&#10;&#10;Description automatically generated">
            <a:extLst>
              <a:ext uri="{FF2B5EF4-FFF2-40B4-BE49-F238E27FC236}">
                <a16:creationId xmlns:a16="http://schemas.microsoft.com/office/drawing/2014/main" id="{E7DAE8EC-943A-9C8E-22D9-F57DE2DA9C07}"/>
              </a:ext>
            </a:extLst>
          </p:cNvPr>
          <p:cNvPicPr>
            <a:picLocks noChangeAspect="1"/>
          </p:cNvPicPr>
          <p:nvPr/>
        </p:nvPicPr>
        <p:blipFill>
          <a:blip r:embed="rId2"/>
          <a:stretch>
            <a:fillRect/>
          </a:stretch>
        </p:blipFill>
        <p:spPr>
          <a:xfrm>
            <a:off x="8756868" y="807258"/>
            <a:ext cx="2374900" cy="3683000"/>
          </a:xfrm>
          <a:prstGeom prst="rect">
            <a:avLst/>
          </a:prstGeom>
        </p:spPr>
      </p:pic>
      <p:sp>
        <p:nvSpPr>
          <p:cNvPr id="3" name="TextBox 2">
            <a:extLst>
              <a:ext uri="{FF2B5EF4-FFF2-40B4-BE49-F238E27FC236}">
                <a16:creationId xmlns:a16="http://schemas.microsoft.com/office/drawing/2014/main" id="{5F147F04-FCF9-00E8-ACB4-0CF16EF6C6A6}"/>
              </a:ext>
            </a:extLst>
          </p:cNvPr>
          <p:cNvSpPr txBox="1"/>
          <p:nvPr/>
        </p:nvSpPr>
        <p:spPr>
          <a:xfrm>
            <a:off x="921664" y="807258"/>
            <a:ext cx="5492991" cy="3354765"/>
          </a:xfrm>
          <a:prstGeom prst="rect">
            <a:avLst/>
          </a:prstGeom>
          <a:noFill/>
        </p:spPr>
        <p:txBody>
          <a:bodyPr wrap="square" rtlCol="0">
            <a:spAutoFit/>
          </a:bodyPr>
          <a:lstStyle/>
          <a:p>
            <a:r>
              <a:rPr lang="en-US" sz="2800" b="1" dirty="0">
                <a:latin typeface="+mj-lt"/>
                <a:ea typeface="Helvetica Neue" panose="02000503000000020004" pitchFamily="2" charset="0"/>
                <a:cs typeface="Helvetica Neue" panose="02000503000000020004" pitchFamily="2" charset="0"/>
              </a:rPr>
              <a:t>Week 1 Update/Reflection Prompt:</a:t>
            </a:r>
          </a:p>
          <a:p>
            <a:endParaRPr lang="en-US" sz="2800" b="1" dirty="0">
              <a:latin typeface="+mj-lt"/>
              <a:ea typeface="Helvetica Neue" panose="02000503000000020004" pitchFamily="2" charset="0"/>
              <a:cs typeface="Helvetica Neue" panose="02000503000000020004" pitchFamily="2" charset="0"/>
            </a:endParaRPr>
          </a:p>
          <a:p>
            <a:r>
              <a:rPr lang="en-US" sz="3600" b="1" i="1" dirty="0">
                <a:solidFill>
                  <a:srgbClr val="000000"/>
                </a:solidFill>
                <a:effectLst/>
                <a:highlight>
                  <a:srgbClr val="FFFFFF"/>
                </a:highlight>
                <a:latin typeface="+mj-lt"/>
                <a:ea typeface="Helvetica Neue" panose="02000503000000020004" pitchFamily="2" charset="0"/>
                <a:cs typeface="Helvetica Neue" panose="02000503000000020004" pitchFamily="2" charset="0"/>
              </a:rPr>
              <a:t>“How have I benefited from the price mechanism?”</a:t>
            </a:r>
            <a:endParaRPr lang="en-US" sz="3600" b="1" dirty="0">
              <a:latin typeface="+mj-lt"/>
              <a:ea typeface="Helvetica Neue" panose="02000503000000020004" pitchFamily="2" charset="0"/>
              <a:cs typeface="Helvetica Neue" panose="02000503000000020004" pitchFamily="2" charset="0"/>
            </a:endParaRPr>
          </a:p>
          <a:p>
            <a:endParaRPr lang="en-US" sz="2800" b="1" dirty="0">
              <a:latin typeface="Helvetica Neue" panose="02000503000000020004" pitchFamily="2" charset="0"/>
              <a:ea typeface="Helvetica Neue" panose="02000503000000020004" pitchFamily="2" charset="0"/>
              <a:cs typeface="Helvetica Neue" panose="02000503000000020004" pitchFamily="2" charset="0"/>
            </a:endParaRPr>
          </a:p>
          <a:p>
            <a:endParaRPr lang="en-CN" sz="2800" dirty="0">
              <a:latin typeface="Helvetica Neue" panose="02000503000000020004" pitchFamily="2" charset="0"/>
              <a:ea typeface="Helvetica Neue" panose="02000503000000020004" pitchFamily="2" charset="0"/>
              <a:cs typeface="Helvetica Neue" panose="02000503000000020004" pitchFamily="2" charset="0"/>
            </a:endParaRPr>
          </a:p>
          <a:p>
            <a:endParaRPr lang="en-CN"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1817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D34D64EF-0851-8425-E936-EC1A34969AA1}"/>
              </a:ext>
            </a:extLst>
          </p:cNvPr>
          <p:cNvSpPr txBox="1">
            <a:spLocks/>
          </p:cNvSpPr>
          <p:nvPr/>
        </p:nvSpPr>
        <p:spPr>
          <a:xfrm>
            <a:off x="588005" y="893468"/>
            <a:ext cx="4036334"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solidFill>
                  <a:srgbClr val="C00000"/>
                </a:solidFill>
              </a:rPr>
              <a:t>CG Scholar Analytics </a:t>
            </a:r>
          </a:p>
          <a:p>
            <a:pPr>
              <a:spcAft>
                <a:spcPts val="600"/>
              </a:spcAft>
            </a:pPr>
            <a:r>
              <a:rPr lang="en-US" sz="2800" dirty="0"/>
              <a:t>(7 Digital Affordances)</a:t>
            </a:r>
          </a:p>
        </p:txBody>
      </p:sp>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6C3189-4886-6F4B-61C6-DEE143FBB253}"/>
              </a:ext>
            </a:extLst>
          </p:cNvPr>
          <p:cNvPicPr>
            <a:picLocks noChangeAspect="1"/>
          </p:cNvPicPr>
          <p:nvPr/>
        </p:nvPicPr>
        <p:blipFill rotWithShape="1">
          <a:blip r:embed="rId2"/>
          <a:srcRect r="3020"/>
          <a:stretch/>
        </p:blipFill>
        <p:spPr>
          <a:xfrm>
            <a:off x="5922492" y="666728"/>
            <a:ext cx="5536001" cy="546579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82B619F6-E1B1-1869-87E9-1C1FCB95FDE2}"/>
              </a:ext>
            </a:extLst>
          </p:cNvPr>
          <p:cNvPicPr>
            <a:picLocks noChangeAspect="1"/>
          </p:cNvPicPr>
          <p:nvPr/>
        </p:nvPicPr>
        <p:blipFill rotWithShape="1">
          <a:blip r:embed="rId3"/>
          <a:srcRect l="19049"/>
          <a:stretch/>
        </p:blipFill>
        <p:spPr>
          <a:xfrm>
            <a:off x="1051693" y="2568095"/>
            <a:ext cx="3809328" cy="4120935"/>
          </a:xfrm>
          <a:prstGeom prst="rect">
            <a:avLst/>
          </a:prstGeom>
        </p:spPr>
      </p:pic>
    </p:spTree>
    <p:extLst>
      <p:ext uri="{BB962C8B-B14F-4D97-AF65-F5344CB8AC3E}">
        <p14:creationId xmlns:p14="http://schemas.microsoft.com/office/powerpoint/2010/main" val="65069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
            <a:extLst>
              <a:ext uri="{FF2B5EF4-FFF2-40B4-BE49-F238E27FC236}">
                <a16:creationId xmlns:a16="http://schemas.microsoft.com/office/drawing/2014/main" id="{FB5390DC-08DC-0F1D-53D9-7EEC5446E8D6}"/>
              </a:ext>
            </a:extLst>
          </p:cNvPr>
          <p:cNvPicPr>
            <a:picLocks noChangeAspect="1"/>
          </p:cNvPicPr>
          <p:nvPr/>
        </p:nvPicPr>
        <p:blipFill rotWithShape="1">
          <a:blip r:embed="rId2"/>
          <a:srcRect l="305" r="11571"/>
          <a:stretch/>
        </p:blipFill>
        <p:spPr>
          <a:xfrm>
            <a:off x="1" y="10"/>
            <a:ext cx="9669642" cy="6857990"/>
          </a:xfrm>
          <a:prstGeom prst="rect">
            <a:avLst/>
          </a:prstGeom>
        </p:spPr>
      </p:pic>
      <p:sp>
        <p:nvSpPr>
          <p:cNvPr id="20" name="TextBox 19">
            <a:extLst>
              <a:ext uri="{FF2B5EF4-FFF2-40B4-BE49-F238E27FC236}">
                <a16:creationId xmlns:a16="http://schemas.microsoft.com/office/drawing/2014/main" id="{6248343F-BAC1-F66D-2008-8DDB1C911B78}"/>
              </a:ext>
            </a:extLst>
          </p:cNvPr>
          <p:cNvSpPr txBox="1"/>
          <p:nvPr/>
        </p:nvSpPr>
        <p:spPr>
          <a:xfrm>
            <a:off x="6705599" y="682171"/>
            <a:ext cx="5257799" cy="5500915"/>
          </a:xfrm>
          <a:prstGeom prst="rect">
            <a:avLst/>
          </a:prstGeom>
        </p:spPr>
        <p:txBody>
          <a:bodyPr vert="horz" lIns="91440" tIns="45720" rIns="91440" bIns="45720" rtlCol="0">
            <a:normAutofit/>
          </a:bodyPr>
          <a:lstStyle/>
          <a:p>
            <a:pPr defTabSz="914400">
              <a:lnSpc>
                <a:spcPct val="90000"/>
              </a:lnSpc>
              <a:spcAft>
                <a:spcPts val="600"/>
              </a:spcAft>
            </a:pPr>
            <a:r>
              <a:rPr lang="en-US" sz="3600" b="1" i="0" dirty="0">
                <a:effectLst/>
                <a:highlight>
                  <a:srgbClr val="FFFFFF"/>
                </a:highlight>
              </a:rPr>
              <a:t>Week 1 Economics and The Price Mechanism</a:t>
            </a:r>
            <a:endParaRPr lang="en-US" sz="3600" dirty="0">
              <a:highlight>
                <a:srgbClr val="FFFFFF"/>
              </a:highlight>
            </a:endParaRPr>
          </a:p>
          <a:p>
            <a:pPr indent="-228600" defTabSz="914400">
              <a:lnSpc>
                <a:spcPct val="90000"/>
              </a:lnSpc>
              <a:spcAft>
                <a:spcPts val="600"/>
              </a:spcAft>
              <a:buFont typeface="Arial" panose="020B0604020202020204" pitchFamily="34" charset="0"/>
              <a:buChar char="•"/>
            </a:pPr>
            <a:endParaRPr lang="en-US" sz="2800" b="0" i="0" dirty="0">
              <a:effectLst/>
              <a:highlight>
                <a:srgbClr val="FFFFFF"/>
              </a:highlight>
            </a:endParaRPr>
          </a:p>
          <a:p>
            <a:pPr defTabSz="914400">
              <a:lnSpc>
                <a:spcPct val="90000"/>
              </a:lnSpc>
              <a:spcAft>
                <a:spcPts val="600"/>
              </a:spcAft>
            </a:pPr>
            <a:r>
              <a:rPr lang="en-US" sz="2800" dirty="0">
                <a:highlight>
                  <a:srgbClr val="FFFFFF"/>
                </a:highlight>
              </a:rPr>
              <a:t>Context: </a:t>
            </a:r>
            <a:r>
              <a:rPr lang="en-US" sz="2800" b="0" i="0" dirty="0">
                <a:effectLst/>
                <a:highlight>
                  <a:srgbClr val="FFFFFF"/>
                </a:highlight>
              </a:rPr>
              <a:t>Many people equate Economics with money. Is that true?</a:t>
            </a:r>
          </a:p>
          <a:p>
            <a:pPr defTabSz="914400">
              <a:lnSpc>
                <a:spcPct val="90000"/>
              </a:lnSpc>
              <a:spcAft>
                <a:spcPts val="600"/>
              </a:spcAft>
            </a:pPr>
            <a:endParaRPr lang="en-US" sz="2800" b="0" i="0" dirty="0">
              <a:effectLst/>
              <a:highlight>
                <a:srgbClr val="FFFFFF"/>
              </a:highlight>
            </a:endParaRPr>
          </a:p>
          <a:p>
            <a:pPr indent="-228600" defTabSz="914400">
              <a:lnSpc>
                <a:spcPct val="90000"/>
              </a:lnSpc>
              <a:spcAft>
                <a:spcPts val="600"/>
              </a:spcAft>
              <a:buFont typeface="Arial" panose="020B0604020202020204" pitchFamily="34" charset="0"/>
              <a:buChar char="•"/>
            </a:pPr>
            <a:r>
              <a:rPr lang="en-US" sz="2800" b="0" i="0" dirty="0">
                <a:effectLst/>
                <a:highlight>
                  <a:srgbClr val="FFFFFF"/>
                </a:highlight>
              </a:rPr>
              <a:t>Who invented Economics and what problems is it trying to solve?</a:t>
            </a:r>
          </a:p>
          <a:p>
            <a:pPr indent="-228600" defTabSz="914400">
              <a:lnSpc>
                <a:spcPct val="90000"/>
              </a:lnSpc>
              <a:spcAft>
                <a:spcPts val="600"/>
              </a:spcAft>
              <a:buFont typeface="Arial" panose="020B0604020202020204" pitchFamily="34" charset="0"/>
              <a:buChar char="•"/>
            </a:pPr>
            <a:endParaRPr lang="en-US" sz="2800" b="0" i="0" dirty="0">
              <a:effectLst/>
              <a:highlight>
                <a:srgbClr val="FFFFFF"/>
              </a:highlight>
            </a:endParaRPr>
          </a:p>
          <a:p>
            <a:pPr indent="-228600" defTabSz="914400">
              <a:lnSpc>
                <a:spcPct val="90000"/>
              </a:lnSpc>
              <a:spcAft>
                <a:spcPts val="600"/>
              </a:spcAft>
              <a:buFont typeface="Arial" panose="020B0604020202020204" pitchFamily="34" charset="0"/>
              <a:buChar char="•"/>
            </a:pPr>
            <a:r>
              <a:rPr lang="en-US" sz="2800" b="0" i="0" dirty="0">
                <a:effectLst/>
                <a:highlight>
                  <a:srgbClr val="FFFFFF"/>
                </a:highlight>
              </a:rPr>
              <a:t>How have I been impacted by price mechanism?</a:t>
            </a:r>
          </a:p>
        </p:txBody>
      </p:sp>
    </p:spTree>
    <p:extLst>
      <p:ext uri="{BB962C8B-B14F-4D97-AF65-F5344CB8AC3E}">
        <p14:creationId xmlns:p14="http://schemas.microsoft.com/office/powerpoint/2010/main" val="3733824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D86B8-4629-18A9-88C1-78BE703E7028}"/>
              </a:ext>
            </a:extLst>
          </p:cNvPr>
          <p:cNvSpPr>
            <a:spLocks noGrp="1"/>
          </p:cNvSpPr>
          <p:nvPr>
            <p:ph type="title"/>
          </p:nvPr>
        </p:nvSpPr>
        <p:spPr>
          <a:xfrm>
            <a:off x="1524000" y="1584683"/>
            <a:ext cx="9144000" cy="2551829"/>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Thank you for being </a:t>
            </a:r>
            <a:br>
              <a:rPr lang="en-US" sz="6600" kern="1200" dirty="0">
                <a:solidFill>
                  <a:schemeClr val="tx1"/>
                </a:solidFill>
                <a:latin typeface="+mj-lt"/>
                <a:ea typeface="+mj-ea"/>
                <a:cs typeface="+mj-cs"/>
              </a:rPr>
            </a:br>
            <a:r>
              <a:rPr lang="en-US" sz="6600" kern="1200" dirty="0">
                <a:solidFill>
                  <a:schemeClr val="tx1"/>
                </a:solidFill>
                <a:latin typeface="+mj-lt"/>
                <a:ea typeface="+mj-ea"/>
                <a:cs typeface="+mj-cs"/>
              </a:rPr>
              <a:t>risk-takers </a:t>
            </a:r>
            <a:br>
              <a:rPr lang="en-US" sz="6600" kern="1200" dirty="0">
                <a:solidFill>
                  <a:schemeClr val="tx1"/>
                </a:solidFill>
                <a:latin typeface="+mj-lt"/>
                <a:ea typeface="+mj-ea"/>
                <a:cs typeface="+mj-cs"/>
              </a:rPr>
            </a:br>
            <a:r>
              <a:rPr lang="en-US" sz="6600" kern="1200" dirty="0">
                <a:solidFill>
                  <a:schemeClr val="tx1"/>
                </a:solidFill>
                <a:latin typeface="+mj-lt"/>
                <a:ea typeface="+mj-ea"/>
                <a:cs typeface="+mj-cs"/>
              </a:rPr>
              <a:t>and change makers!  </a:t>
            </a:r>
          </a:p>
        </p:txBody>
      </p:sp>
    </p:spTree>
    <p:extLst>
      <p:ext uri="{BB962C8B-B14F-4D97-AF65-F5344CB8AC3E}">
        <p14:creationId xmlns:p14="http://schemas.microsoft.com/office/powerpoint/2010/main" val="234755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altLang="zh-CN" sz="5600" kern="1200" dirty="0">
                <a:solidFill>
                  <a:schemeClr val="tx1"/>
                </a:solidFill>
                <a:latin typeface="+mj-lt"/>
                <a:ea typeface="+mj-ea"/>
                <a:cs typeface="+mj-cs"/>
              </a:rPr>
              <a:t>Economic problem is </a:t>
            </a:r>
            <a:r>
              <a:rPr lang="en-US" altLang="zh-CN" sz="5600" kern="1200" dirty="0">
                <a:solidFill>
                  <a:srgbClr val="FFC000"/>
                </a:solidFill>
                <a:latin typeface="+mj-lt"/>
                <a:ea typeface="+mj-ea"/>
                <a:cs typeface="+mj-cs"/>
              </a:rPr>
              <a:t>Scarcity</a:t>
            </a:r>
            <a:r>
              <a:rPr lang="en-US" altLang="zh-CN" sz="5600" kern="1200" dirty="0">
                <a:solidFill>
                  <a:schemeClr val="tx1"/>
                </a:solidFill>
                <a:latin typeface="+mj-lt"/>
                <a:ea typeface="+mj-ea"/>
                <a:cs typeface="+mj-cs"/>
              </a:rPr>
              <a:t> </a:t>
            </a:r>
            <a:br>
              <a:rPr lang="en-US" altLang="zh-CN" sz="5600" kern="1200" dirty="0">
                <a:solidFill>
                  <a:schemeClr val="tx1"/>
                </a:solidFill>
                <a:latin typeface="+mj-lt"/>
                <a:ea typeface="+mj-ea"/>
                <a:cs typeface="+mj-cs"/>
              </a:rPr>
            </a:br>
            <a:r>
              <a:rPr lang="en-US" altLang="zh-CN" sz="5600" kern="1200" dirty="0">
                <a:solidFill>
                  <a:schemeClr val="tx1"/>
                </a:solidFill>
                <a:latin typeface="+mj-lt"/>
                <a:ea typeface="+mj-ea"/>
                <a:cs typeface="+mj-cs"/>
              </a:rPr>
              <a:t>Therefore</a:t>
            </a:r>
            <a:r>
              <a:rPr lang="en-US" altLang="zh-CN" sz="5600" dirty="0"/>
              <a:t>, </a:t>
            </a:r>
            <a:r>
              <a:rPr lang="en-US" altLang="zh-CN" sz="5600" kern="1200" dirty="0">
                <a:solidFill>
                  <a:schemeClr val="tx1"/>
                </a:solidFill>
                <a:latin typeface="+mj-lt"/>
                <a:ea typeface="+mj-ea"/>
                <a:cs typeface="+mj-cs"/>
              </a:rPr>
              <a:t>every society has </a:t>
            </a:r>
            <a:br>
              <a:rPr lang="en-US" altLang="zh-CN" sz="5600" kern="1200" dirty="0">
                <a:solidFill>
                  <a:schemeClr val="tx1"/>
                </a:solidFill>
                <a:latin typeface="+mj-lt"/>
                <a:ea typeface="+mj-ea"/>
                <a:cs typeface="+mj-cs"/>
              </a:rPr>
            </a:br>
            <a:r>
              <a:rPr lang="en-US" altLang="zh-CN" sz="5600" kern="1200" dirty="0">
                <a:solidFill>
                  <a:schemeClr val="tx1"/>
                </a:solidFill>
                <a:latin typeface="+mj-lt"/>
                <a:ea typeface="+mj-ea"/>
                <a:cs typeface="+mj-cs"/>
              </a:rPr>
              <a:t>to ask 3 economic questions</a:t>
            </a: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9492D58-AEDA-DA14-6998-278C1703071C}"/>
              </a:ext>
            </a:extLst>
          </p:cNvPr>
          <p:cNvSpPr txBox="1"/>
          <p:nvPr/>
        </p:nvSpPr>
        <p:spPr>
          <a:xfrm>
            <a:off x="1377589" y="5408666"/>
            <a:ext cx="9952020" cy="707886"/>
          </a:xfrm>
          <a:prstGeom prst="rect">
            <a:avLst/>
          </a:prstGeom>
          <a:noFill/>
        </p:spPr>
        <p:txBody>
          <a:bodyPr wrap="none" rtlCol="0">
            <a:spAutoFit/>
          </a:bodyPr>
          <a:lstStyle/>
          <a:p>
            <a:r>
              <a:rPr lang="en-CN" sz="4000" dirty="0">
                <a:solidFill>
                  <a:srgbClr val="FFC000"/>
                </a:solidFill>
              </a:rPr>
              <a:t>Scarcity</a:t>
            </a:r>
            <a:r>
              <a:rPr lang="en-CN" sz="4000" dirty="0"/>
              <a:t> = </a:t>
            </a:r>
            <a:r>
              <a:rPr lang="en-CN" sz="4000" dirty="0">
                <a:solidFill>
                  <a:srgbClr val="C00000"/>
                </a:solidFill>
              </a:rPr>
              <a:t>unlimited wants + limited resources</a:t>
            </a:r>
          </a:p>
        </p:txBody>
      </p:sp>
    </p:spTree>
    <p:extLst>
      <p:ext uri="{BB962C8B-B14F-4D97-AF65-F5344CB8AC3E}">
        <p14:creationId xmlns:p14="http://schemas.microsoft.com/office/powerpoint/2010/main" val="255332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altLang="zh-CN" sz="5600" kern="1200" dirty="0">
                <a:solidFill>
                  <a:srgbClr val="C00000"/>
                </a:solidFill>
                <a:latin typeface="+mj-lt"/>
                <a:ea typeface="+mj-ea"/>
                <a:cs typeface="+mj-cs"/>
              </a:rPr>
              <a:t>3 </a:t>
            </a:r>
            <a:r>
              <a:rPr lang="en-US" altLang="zh-CN" sz="5600" dirty="0">
                <a:solidFill>
                  <a:srgbClr val="C00000"/>
                </a:solidFill>
              </a:rPr>
              <a:t>E</a:t>
            </a:r>
            <a:r>
              <a:rPr lang="en-US" altLang="zh-CN" sz="5600" kern="1200" dirty="0">
                <a:solidFill>
                  <a:srgbClr val="C00000"/>
                </a:solidFill>
                <a:latin typeface="+mj-lt"/>
                <a:ea typeface="+mj-ea"/>
                <a:cs typeface="+mj-cs"/>
              </a:rPr>
              <a:t>conomic </a:t>
            </a:r>
            <a:r>
              <a:rPr lang="en-US" altLang="zh-CN" sz="5600" dirty="0">
                <a:solidFill>
                  <a:srgbClr val="C00000"/>
                </a:solidFill>
              </a:rPr>
              <a:t>Q</a:t>
            </a:r>
            <a:r>
              <a:rPr lang="en-US" altLang="zh-CN" sz="5600" kern="1200" dirty="0">
                <a:solidFill>
                  <a:srgbClr val="C00000"/>
                </a:solidFill>
                <a:latin typeface="+mj-lt"/>
                <a:ea typeface="+mj-ea"/>
                <a:cs typeface="+mj-cs"/>
              </a:rPr>
              <a:t>uestions: </a:t>
            </a:r>
            <a:br>
              <a:rPr lang="en-US" altLang="zh-CN" sz="5600" kern="1200" dirty="0">
                <a:solidFill>
                  <a:schemeClr val="tx1"/>
                </a:solidFill>
                <a:latin typeface="+mj-lt"/>
                <a:ea typeface="+mj-ea"/>
                <a:cs typeface="+mj-cs"/>
              </a:rPr>
            </a:br>
            <a:r>
              <a:rPr lang="en-US" altLang="zh-CN" sz="5600" dirty="0"/>
              <a:t>What to produce</a:t>
            </a:r>
            <a:br>
              <a:rPr lang="en-US" altLang="zh-CN" sz="5600" dirty="0"/>
            </a:br>
            <a:r>
              <a:rPr lang="en-US" altLang="zh-CN" sz="5600" dirty="0"/>
              <a:t>How to produce</a:t>
            </a:r>
            <a:br>
              <a:rPr lang="en-US" altLang="zh-CN" sz="5600" dirty="0"/>
            </a:br>
            <a:r>
              <a:rPr lang="en-US" altLang="zh-CN" sz="5600" dirty="0"/>
              <a:t>For whom to produce</a:t>
            </a: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6D2D46C-6F91-82DE-E88A-9EA491923674}"/>
              </a:ext>
            </a:extLst>
          </p:cNvPr>
          <p:cNvSpPr txBox="1"/>
          <p:nvPr/>
        </p:nvSpPr>
        <p:spPr>
          <a:xfrm>
            <a:off x="691979" y="5752127"/>
            <a:ext cx="4510017" cy="523220"/>
          </a:xfrm>
          <a:prstGeom prst="rect">
            <a:avLst/>
          </a:prstGeom>
          <a:noFill/>
        </p:spPr>
        <p:txBody>
          <a:bodyPr wrap="none" rtlCol="0">
            <a:spAutoFit/>
          </a:bodyPr>
          <a:lstStyle/>
          <a:p>
            <a:r>
              <a:rPr lang="en-CN" sz="2800" dirty="0">
                <a:solidFill>
                  <a:srgbClr val="FFC000"/>
                </a:solidFill>
              </a:rPr>
              <a:t>Adam Smith’s answer (1776)?</a:t>
            </a:r>
          </a:p>
        </p:txBody>
      </p:sp>
    </p:spTree>
    <p:extLst>
      <p:ext uri="{BB962C8B-B14F-4D97-AF65-F5344CB8AC3E}">
        <p14:creationId xmlns:p14="http://schemas.microsoft.com/office/powerpoint/2010/main" val="14258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CDB7E-275A-4CEE-8FE2-4D01C4A2F248}"/>
              </a:ext>
            </a:extLst>
          </p:cNvPr>
          <p:cNvSpPr>
            <a:spLocks noGrp="1"/>
          </p:cNvSpPr>
          <p:nvPr>
            <p:ph sz="quarter" idx="13"/>
          </p:nvPr>
        </p:nvSpPr>
        <p:spPr>
          <a:xfrm>
            <a:off x="686761" y="779573"/>
            <a:ext cx="10363826" cy="3424107"/>
          </a:xfrm>
        </p:spPr>
        <p:txBody>
          <a:bodyPr>
            <a:normAutofit/>
          </a:bodyPr>
          <a:lstStyle/>
          <a:p>
            <a:pPr marL="0" indent="0">
              <a:buNone/>
            </a:pPr>
            <a:r>
              <a:rPr lang="en-US" sz="4400" dirty="0">
                <a:solidFill>
                  <a:srgbClr val="C00000"/>
                </a:solidFill>
              </a:rPr>
              <a:t>The Invisible Hand</a:t>
            </a:r>
          </a:p>
          <a:p>
            <a:pPr marL="0" indent="0">
              <a:buNone/>
            </a:pPr>
            <a:r>
              <a:rPr lang="en-US" sz="4400" dirty="0">
                <a:solidFill>
                  <a:srgbClr val="C00000"/>
                </a:solidFill>
              </a:rPr>
              <a:t>Price Mechanism</a:t>
            </a:r>
          </a:p>
        </p:txBody>
      </p:sp>
      <p:pic>
        <p:nvPicPr>
          <p:cNvPr id="2050" name="Picture 2" descr="See the source image">
            <a:extLst>
              <a:ext uri="{FF2B5EF4-FFF2-40B4-BE49-F238E27FC236}">
                <a16:creationId xmlns:a16="http://schemas.microsoft.com/office/drawing/2014/main" id="{E5977BB9-C4FD-2840-888B-CB93E6FE5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8" y="211143"/>
            <a:ext cx="6985000" cy="3937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4F537617-C269-452C-B8BA-002AEF4D59EB}"/>
              </a:ext>
            </a:extLst>
          </p:cNvPr>
          <p:cNvSpPr>
            <a:spLocks noGrp="1"/>
          </p:cNvSpPr>
          <p:nvPr>
            <p:ph type="title"/>
          </p:nvPr>
        </p:nvSpPr>
        <p:spPr>
          <a:xfrm>
            <a:off x="6605647" y="4962948"/>
            <a:ext cx="4577217" cy="1325563"/>
          </a:xfrm>
        </p:spPr>
        <p:txBody>
          <a:bodyPr>
            <a:normAutofit fontScale="90000"/>
          </a:bodyPr>
          <a:lstStyle/>
          <a:p>
            <a:r>
              <a:rPr lang="en-CN" sz="3600" dirty="0"/>
              <a:t>How will the price mechanism work for our market for chairs?</a:t>
            </a:r>
          </a:p>
        </p:txBody>
      </p:sp>
      <p:grpSp>
        <p:nvGrpSpPr>
          <p:cNvPr id="18" name="Group 17">
            <a:extLst>
              <a:ext uri="{FF2B5EF4-FFF2-40B4-BE49-F238E27FC236}">
                <a16:creationId xmlns:a16="http://schemas.microsoft.com/office/drawing/2014/main" id="{764BAECF-BF3E-64A8-BCA1-92F114A62D9B}"/>
              </a:ext>
            </a:extLst>
          </p:cNvPr>
          <p:cNvGrpSpPr/>
          <p:nvPr/>
        </p:nvGrpSpPr>
        <p:grpSpPr>
          <a:xfrm>
            <a:off x="592695" y="2725081"/>
            <a:ext cx="5165554" cy="3854584"/>
            <a:chOff x="592695" y="2725081"/>
            <a:chExt cx="5165554" cy="3854584"/>
          </a:xfrm>
        </p:grpSpPr>
        <p:grpSp>
          <p:nvGrpSpPr>
            <p:cNvPr id="14" name="Group 13">
              <a:extLst>
                <a:ext uri="{FF2B5EF4-FFF2-40B4-BE49-F238E27FC236}">
                  <a16:creationId xmlns:a16="http://schemas.microsoft.com/office/drawing/2014/main" id="{C68E9E17-EE7C-62D0-C739-D9ACE9F9B6AF}"/>
                </a:ext>
              </a:extLst>
            </p:cNvPr>
            <p:cNvGrpSpPr/>
            <p:nvPr/>
          </p:nvGrpSpPr>
          <p:grpSpPr>
            <a:xfrm>
              <a:off x="1009136" y="3279081"/>
              <a:ext cx="3645481" cy="3009430"/>
              <a:chOff x="938878" y="2533135"/>
              <a:chExt cx="3645481" cy="3009430"/>
            </a:xfrm>
          </p:grpSpPr>
          <p:sp>
            <p:nvSpPr>
              <p:cNvPr id="12" name="Up Arrow 11">
                <a:extLst>
                  <a:ext uri="{FF2B5EF4-FFF2-40B4-BE49-F238E27FC236}">
                    <a16:creationId xmlns:a16="http://schemas.microsoft.com/office/drawing/2014/main" id="{C0DD02D4-D1F5-9403-5F4A-520206B5C015}"/>
                  </a:ext>
                </a:extLst>
              </p:cNvPr>
              <p:cNvSpPr/>
              <p:nvPr/>
            </p:nvSpPr>
            <p:spPr>
              <a:xfrm>
                <a:off x="938878" y="2533135"/>
                <a:ext cx="66140" cy="294329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Up Arrow 12">
                <a:extLst>
                  <a:ext uri="{FF2B5EF4-FFF2-40B4-BE49-F238E27FC236}">
                    <a16:creationId xmlns:a16="http://schemas.microsoft.com/office/drawing/2014/main" id="{2C49542E-8C20-F63A-16BF-366BA96312C5}"/>
                  </a:ext>
                </a:extLst>
              </p:cNvPr>
              <p:cNvSpPr/>
              <p:nvPr/>
            </p:nvSpPr>
            <p:spPr>
              <a:xfrm rot="5400000">
                <a:off x="2728550" y="3686756"/>
                <a:ext cx="66137" cy="364548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15" name="TextBox 14">
              <a:extLst>
                <a:ext uri="{FF2B5EF4-FFF2-40B4-BE49-F238E27FC236}">
                  <a16:creationId xmlns:a16="http://schemas.microsoft.com/office/drawing/2014/main" id="{3C832D3E-A5AC-BCA6-5251-183B30433682}"/>
                </a:ext>
              </a:extLst>
            </p:cNvPr>
            <p:cNvSpPr txBox="1"/>
            <p:nvPr/>
          </p:nvSpPr>
          <p:spPr>
            <a:xfrm>
              <a:off x="592695" y="2909747"/>
              <a:ext cx="679621" cy="369332"/>
            </a:xfrm>
            <a:prstGeom prst="rect">
              <a:avLst/>
            </a:prstGeom>
            <a:noFill/>
          </p:spPr>
          <p:txBody>
            <a:bodyPr wrap="square" rtlCol="0">
              <a:spAutoFit/>
            </a:bodyPr>
            <a:lstStyle/>
            <a:p>
              <a:r>
                <a:rPr lang="en-CN" dirty="0"/>
                <a:t>Price</a:t>
              </a:r>
            </a:p>
          </p:txBody>
        </p:sp>
        <p:sp>
          <p:nvSpPr>
            <p:cNvPr id="16" name="TextBox 15">
              <a:extLst>
                <a:ext uri="{FF2B5EF4-FFF2-40B4-BE49-F238E27FC236}">
                  <a16:creationId xmlns:a16="http://schemas.microsoft.com/office/drawing/2014/main" id="{C97E9F8A-9BFE-3B0A-F0C6-EC53963633DA}"/>
                </a:ext>
              </a:extLst>
            </p:cNvPr>
            <p:cNvSpPr txBox="1"/>
            <p:nvPr/>
          </p:nvSpPr>
          <p:spPr>
            <a:xfrm>
              <a:off x="1672760" y="2725081"/>
              <a:ext cx="2722445" cy="369332"/>
            </a:xfrm>
            <a:prstGeom prst="rect">
              <a:avLst/>
            </a:prstGeom>
            <a:noFill/>
          </p:spPr>
          <p:txBody>
            <a:bodyPr wrap="square" rtlCol="0">
              <a:spAutoFit/>
            </a:bodyPr>
            <a:lstStyle/>
            <a:p>
              <a:r>
                <a:rPr lang="en-CN" dirty="0"/>
                <a:t>Market for Chairs in 320</a:t>
              </a:r>
            </a:p>
          </p:txBody>
        </p:sp>
        <p:sp>
          <p:nvSpPr>
            <p:cNvPr id="17" name="TextBox 16">
              <a:extLst>
                <a:ext uri="{FF2B5EF4-FFF2-40B4-BE49-F238E27FC236}">
                  <a16:creationId xmlns:a16="http://schemas.microsoft.com/office/drawing/2014/main" id="{52C152EF-A95B-7D5E-6043-85FE7AD88995}"/>
                </a:ext>
              </a:extLst>
            </p:cNvPr>
            <p:cNvSpPr txBox="1"/>
            <p:nvPr/>
          </p:nvSpPr>
          <p:spPr>
            <a:xfrm>
              <a:off x="4654617" y="5933334"/>
              <a:ext cx="1103632" cy="646331"/>
            </a:xfrm>
            <a:prstGeom prst="rect">
              <a:avLst/>
            </a:prstGeom>
            <a:noFill/>
          </p:spPr>
          <p:txBody>
            <a:bodyPr wrap="square" rtlCol="0">
              <a:spAutoFit/>
            </a:bodyPr>
            <a:lstStyle/>
            <a:p>
              <a:r>
                <a:rPr lang="en-CN" dirty="0"/>
                <a:t>Quantity of chairs </a:t>
              </a:r>
            </a:p>
          </p:txBody>
        </p:sp>
      </p:grpSp>
    </p:spTree>
    <p:extLst>
      <p:ext uri="{BB962C8B-B14F-4D97-AF65-F5344CB8AC3E}">
        <p14:creationId xmlns:p14="http://schemas.microsoft.com/office/powerpoint/2010/main" val="167665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CDB7E-275A-4CEE-8FE2-4D01C4A2F248}"/>
              </a:ext>
            </a:extLst>
          </p:cNvPr>
          <p:cNvSpPr>
            <a:spLocks noGrp="1"/>
          </p:cNvSpPr>
          <p:nvPr>
            <p:ph sz="quarter" idx="13"/>
          </p:nvPr>
        </p:nvSpPr>
        <p:spPr>
          <a:xfrm>
            <a:off x="686761" y="779573"/>
            <a:ext cx="10363826" cy="3424107"/>
          </a:xfrm>
        </p:spPr>
        <p:txBody>
          <a:bodyPr>
            <a:normAutofit/>
          </a:bodyPr>
          <a:lstStyle/>
          <a:p>
            <a:pPr marL="0" indent="0">
              <a:buNone/>
            </a:pPr>
            <a:r>
              <a:rPr lang="en-US" sz="4400" dirty="0">
                <a:solidFill>
                  <a:srgbClr val="C00000"/>
                </a:solidFill>
              </a:rPr>
              <a:t>The Invisible Hand</a:t>
            </a:r>
          </a:p>
          <a:p>
            <a:pPr marL="0" indent="0">
              <a:buNone/>
            </a:pPr>
            <a:r>
              <a:rPr lang="en-US" sz="4400" dirty="0">
                <a:solidFill>
                  <a:srgbClr val="C00000"/>
                </a:solidFill>
              </a:rPr>
              <a:t>Price Mechanism</a:t>
            </a:r>
          </a:p>
        </p:txBody>
      </p:sp>
      <p:pic>
        <p:nvPicPr>
          <p:cNvPr id="2050" name="Picture 2" descr="See the source image">
            <a:extLst>
              <a:ext uri="{FF2B5EF4-FFF2-40B4-BE49-F238E27FC236}">
                <a16:creationId xmlns:a16="http://schemas.microsoft.com/office/drawing/2014/main" id="{E5977BB9-C4FD-2840-888B-CB93E6FE5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8" y="211143"/>
            <a:ext cx="6985000" cy="3937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4F537617-C269-452C-B8BA-002AEF4D59EB}"/>
              </a:ext>
            </a:extLst>
          </p:cNvPr>
          <p:cNvSpPr>
            <a:spLocks noGrp="1"/>
          </p:cNvSpPr>
          <p:nvPr>
            <p:ph type="title"/>
          </p:nvPr>
        </p:nvSpPr>
        <p:spPr>
          <a:xfrm>
            <a:off x="6030755" y="4896809"/>
            <a:ext cx="5946933" cy="1325563"/>
          </a:xfrm>
        </p:spPr>
        <p:txBody>
          <a:bodyPr>
            <a:noAutofit/>
          </a:bodyPr>
          <a:lstStyle/>
          <a:p>
            <a:r>
              <a:rPr lang="en-US" sz="3200" dirty="0"/>
              <a:t>W</a:t>
            </a:r>
            <a:r>
              <a:rPr lang="en-CN" sz="3200" dirty="0"/>
              <a:t>hat does </a:t>
            </a:r>
            <a:br>
              <a:rPr lang="en-CN" sz="3200" dirty="0"/>
            </a:br>
            <a:r>
              <a:rPr lang="en-CN" sz="3200" b="1" i="1" dirty="0">
                <a:solidFill>
                  <a:srgbClr val="FFC000"/>
                </a:solidFill>
              </a:rPr>
              <a:t>Market Equilibrium </a:t>
            </a:r>
            <a:r>
              <a:rPr lang="en-CN" sz="3200" dirty="0"/>
              <a:t>Mean? </a:t>
            </a:r>
            <a:br>
              <a:rPr lang="en-CN" sz="3200" dirty="0"/>
            </a:br>
            <a:r>
              <a:rPr lang="en-CN" sz="3200" dirty="0"/>
              <a:t>What does “</a:t>
            </a:r>
            <a:r>
              <a:rPr lang="en-US" sz="3200" b="1" i="1" dirty="0">
                <a:solidFill>
                  <a:srgbClr val="FFC000"/>
                </a:solidFill>
                <a:effectLst/>
              </a:rPr>
              <a:t>laissez-faire</a:t>
            </a:r>
            <a:r>
              <a:rPr lang="en-US" sz="3200" b="0" i="0" dirty="0">
                <a:solidFill>
                  <a:srgbClr val="1D2A57"/>
                </a:solidFill>
                <a:effectLst/>
              </a:rPr>
              <a:t>”</a:t>
            </a:r>
            <a:r>
              <a:rPr lang="en-US" sz="3200" dirty="0">
                <a:solidFill>
                  <a:srgbClr val="1D2A57"/>
                </a:solidFill>
              </a:rPr>
              <a:t> Mean?</a:t>
            </a:r>
            <a:endParaRPr lang="en-CN" sz="3200" dirty="0"/>
          </a:p>
        </p:txBody>
      </p:sp>
      <p:grpSp>
        <p:nvGrpSpPr>
          <p:cNvPr id="18" name="Group 17">
            <a:extLst>
              <a:ext uri="{FF2B5EF4-FFF2-40B4-BE49-F238E27FC236}">
                <a16:creationId xmlns:a16="http://schemas.microsoft.com/office/drawing/2014/main" id="{764BAECF-BF3E-64A8-BCA1-92F114A62D9B}"/>
              </a:ext>
            </a:extLst>
          </p:cNvPr>
          <p:cNvGrpSpPr/>
          <p:nvPr/>
        </p:nvGrpSpPr>
        <p:grpSpPr>
          <a:xfrm>
            <a:off x="592695" y="2725081"/>
            <a:ext cx="5165554" cy="3854584"/>
            <a:chOff x="592695" y="2725081"/>
            <a:chExt cx="5165554" cy="3854584"/>
          </a:xfrm>
        </p:grpSpPr>
        <p:grpSp>
          <p:nvGrpSpPr>
            <p:cNvPr id="14" name="Group 13">
              <a:extLst>
                <a:ext uri="{FF2B5EF4-FFF2-40B4-BE49-F238E27FC236}">
                  <a16:creationId xmlns:a16="http://schemas.microsoft.com/office/drawing/2014/main" id="{C68E9E17-EE7C-62D0-C739-D9ACE9F9B6AF}"/>
                </a:ext>
              </a:extLst>
            </p:cNvPr>
            <p:cNvGrpSpPr/>
            <p:nvPr/>
          </p:nvGrpSpPr>
          <p:grpSpPr>
            <a:xfrm>
              <a:off x="1009136" y="3279081"/>
              <a:ext cx="3645481" cy="3009430"/>
              <a:chOff x="938878" y="2533135"/>
              <a:chExt cx="3645481" cy="3009430"/>
            </a:xfrm>
          </p:grpSpPr>
          <p:sp>
            <p:nvSpPr>
              <p:cNvPr id="12" name="Up Arrow 11">
                <a:extLst>
                  <a:ext uri="{FF2B5EF4-FFF2-40B4-BE49-F238E27FC236}">
                    <a16:creationId xmlns:a16="http://schemas.microsoft.com/office/drawing/2014/main" id="{C0DD02D4-D1F5-9403-5F4A-520206B5C015}"/>
                  </a:ext>
                </a:extLst>
              </p:cNvPr>
              <p:cNvSpPr/>
              <p:nvPr/>
            </p:nvSpPr>
            <p:spPr>
              <a:xfrm>
                <a:off x="938878" y="2533135"/>
                <a:ext cx="66140" cy="294329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Up Arrow 12">
                <a:extLst>
                  <a:ext uri="{FF2B5EF4-FFF2-40B4-BE49-F238E27FC236}">
                    <a16:creationId xmlns:a16="http://schemas.microsoft.com/office/drawing/2014/main" id="{2C49542E-8C20-F63A-16BF-366BA96312C5}"/>
                  </a:ext>
                </a:extLst>
              </p:cNvPr>
              <p:cNvSpPr/>
              <p:nvPr/>
            </p:nvSpPr>
            <p:spPr>
              <a:xfrm rot="5400000">
                <a:off x="2728550" y="3686756"/>
                <a:ext cx="66137" cy="364548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15" name="TextBox 14">
              <a:extLst>
                <a:ext uri="{FF2B5EF4-FFF2-40B4-BE49-F238E27FC236}">
                  <a16:creationId xmlns:a16="http://schemas.microsoft.com/office/drawing/2014/main" id="{3C832D3E-A5AC-BCA6-5251-183B30433682}"/>
                </a:ext>
              </a:extLst>
            </p:cNvPr>
            <p:cNvSpPr txBox="1"/>
            <p:nvPr/>
          </p:nvSpPr>
          <p:spPr>
            <a:xfrm>
              <a:off x="592695" y="2909747"/>
              <a:ext cx="679621" cy="369332"/>
            </a:xfrm>
            <a:prstGeom prst="rect">
              <a:avLst/>
            </a:prstGeom>
            <a:noFill/>
          </p:spPr>
          <p:txBody>
            <a:bodyPr wrap="square" rtlCol="0">
              <a:spAutoFit/>
            </a:bodyPr>
            <a:lstStyle/>
            <a:p>
              <a:r>
                <a:rPr lang="en-CN" dirty="0"/>
                <a:t>Price</a:t>
              </a:r>
            </a:p>
          </p:txBody>
        </p:sp>
        <p:sp>
          <p:nvSpPr>
            <p:cNvPr id="16" name="TextBox 15">
              <a:extLst>
                <a:ext uri="{FF2B5EF4-FFF2-40B4-BE49-F238E27FC236}">
                  <a16:creationId xmlns:a16="http://schemas.microsoft.com/office/drawing/2014/main" id="{C97E9F8A-9BFE-3B0A-F0C6-EC53963633DA}"/>
                </a:ext>
              </a:extLst>
            </p:cNvPr>
            <p:cNvSpPr txBox="1"/>
            <p:nvPr/>
          </p:nvSpPr>
          <p:spPr>
            <a:xfrm>
              <a:off x="1672760" y="2725081"/>
              <a:ext cx="2722445" cy="369332"/>
            </a:xfrm>
            <a:prstGeom prst="rect">
              <a:avLst/>
            </a:prstGeom>
            <a:noFill/>
          </p:spPr>
          <p:txBody>
            <a:bodyPr wrap="square" rtlCol="0">
              <a:spAutoFit/>
            </a:bodyPr>
            <a:lstStyle/>
            <a:p>
              <a:r>
                <a:rPr lang="en-CN" dirty="0"/>
                <a:t>Market for Chairs in 320</a:t>
              </a:r>
            </a:p>
          </p:txBody>
        </p:sp>
        <p:sp>
          <p:nvSpPr>
            <p:cNvPr id="17" name="TextBox 16">
              <a:extLst>
                <a:ext uri="{FF2B5EF4-FFF2-40B4-BE49-F238E27FC236}">
                  <a16:creationId xmlns:a16="http://schemas.microsoft.com/office/drawing/2014/main" id="{52C152EF-A95B-7D5E-6043-85FE7AD88995}"/>
                </a:ext>
              </a:extLst>
            </p:cNvPr>
            <p:cNvSpPr txBox="1"/>
            <p:nvPr/>
          </p:nvSpPr>
          <p:spPr>
            <a:xfrm>
              <a:off x="4654617" y="5933334"/>
              <a:ext cx="1103632" cy="646331"/>
            </a:xfrm>
            <a:prstGeom prst="rect">
              <a:avLst/>
            </a:prstGeom>
            <a:noFill/>
          </p:spPr>
          <p:txBody>
            <a:bodyPr wrap="square" rtlCol="0">
              <a:spAutoFit/>
            </a:bodyPr>
            <a:lstStyle/>
            <a:p>
              <a:r>
                <a:rPr lang="en-CN" dirty="0"/>
                <a:t>Quantity of chairs </a:t>
              </a:r>
            </a:p>
          </p:txBody>
        </p:sp>
      </p:grpSp>
    </p:spTree>
    <p:extLst>
      <p:ext uri="{BB962C8B-B14F-4D97-AF65-F5344CB8AC3E}">
        <p14:creationId xmlns:p14="http://schemas.microsoft.com/office/powerpoint/2010/main" val="401306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altLang="zh-CN" sz="5600" kern="1200" dirty="0">
                <a:solidFill>
                  <a:schemeClr val="tx1"/>
                </a:solidFill>
                <a:latin typeface="+mj-lt"/>
                <a:ea typeface="+mj-ea"/>
                <a:cs typeface="+mj-cs"/>
              </a:rPr>
              <a:t>But consider a few things…</a:t>
            </a:r>
            <a:br>
              <a:rPr lang="en-US" altLang="zh-CN" sz="5600" kern="1200" dirty="0">
                <a:solidFill>
                  <a:schemeClr val="tx1"/>
                </a:solidFill>
                <a:latin typeface="+mj-lt"/>
                <a:ea typeface="+mj-ea"/>
                <a:cs typeface="+mj-cs"/>
              </a:rPr>
            </a:br>
            <a:r>
              <a:rPr lang="en-US" altLang="zh-CN" sz="5600" dirty="0"/>
              <a:t>a. definition of demand</a:t>
            </a:r>
            <a:br>
              <a:rPr lang="en-US" altLang="zh-CN" sz="5600" dirty="0"/>
            </a:br>
            <a:r>
              <a:rPr lang="en-US" altLang="zh-CN" sz="5600" dirty="0"/>
              <a:t>b. assumption of supply </a:t>
            </a:r>
            <a:br>
              <a:rPr lang="en-US" altLang="zh-CN" sz="5600" dirty="0"/>
            </a:br>
            <a:r>
              <a:rPr lang="en-US" altLang="zh-CN" sz="5600" dirty="0"/>
              <a:t>c. assumption of model</a:t>
            </a:r>
            <a:br>
              <a:rPr lang="en-US" altLang="zh-CN" sz="5600" dirty="0"/>
            </a:b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686761" y="5168287"/>
            <a:ext cx="12101702"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rPr>
              <a:t>So does invisible hand/ price mechanism work?</a:t>
            </a:r>
          </a:p>
        </p:txBody>
      </p:sp>
    </p:spTree>
    <p:extLst>
      <p:ext uri="{BB962C8B-B14F-4D97-AF65-F5344CB8AC3E}">
        <p14:creationId xmlns:p14="http://schemas.microsoft.com/office/powerpoint/2010/main" val="33333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br>
              <a:rPr lang="en-US" altLang="zh-CN" sz="4000" kern="1200" dirty="0">
                <a:solidFill>
                  <a:schemeClr val="tx1"/>
                </a:solidFill>
              </a:rPr>
            </a:br>
            <a:r>
              <a:rPr lang="en-US" altLang="zh-CN" sz="4000" b="1" dirty="0">
                <a:solidFill>
                  <a:srgbClr val="FFC000"/>
                </a:solidFill>
              </a:rPr>
              <a:t>Demand</a:t>
            </a:r>
            <a:r>
              <a:rPr lang="en-US" altLang="zh-CN" sz="4000" dirty="0"/>
              <a:t>: </a:t>
            </a:r>
            <a:br>
              <a:rPr lang="en-US" altLang="zh-CN" sz="4000" dirty="0"/>
            </a:br>
            <a:r>
              <a:rPr lang="en-US" altLang="zh-CN" sz="4000" dirty="0"/>
              <a:t>the ability and willingness of consumers to buy a good or service at different price levels. </a:t>
            </a:r>
            <a:br>
              <a:rPr lang="en-US" altLang="zh-CN" sz="5600" dirty="0"/>
            </a:b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686761" y="5168287"/>
            <a:ext cx="12101702"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rPr>
              <a:t>CEL: </a:t>
            </a:r>
            <a:r>
              <a:rPr lang="en-US" sz="3600" dirty="0">
                <a:solidFill>
                  <a:srgbClr val="C00000"/>
                </a:solidFill>
              </a:rPr>
              <a:t>What is problematic about the definition of demand?</a:t>
            </a:r>
          </a:p>
        </p:txBody>
      </p:sp>
    </p:spTree>
    <p:extLst>
      <p:ext uri="{BB962C8B-B14F-4D97-AF65-F5344CB8AC3E}">
        <p14:creationId xmlns:p14="http://schemas.microsoft.com/office/powerpoint/2010/main" val="29024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42E43-07D6-4D82-AA39-366F12CC1B87}"/>
              </a:ext>
            </a:extLst>
          </p:cNvPr>
          <p:cNvSpPr>
            <a:spLocks noGrp="1"/>
          </p:cNvSpPr>
          <p:nvPr>
            <p:ph type="title"/>
          </p:nvPr>
        </p:nvSpPr>
        <p:spPr>
          <a:xfrm>
            <a:off x="1523999" y="1791386"/>
            <a:ext cx="9144000" cy="3274592"/>
          </a:xfrm>
        </p:spPr>
        <p:txBody>
          <a:bodyPr vert="horz" lIns="91440" tIns="45720" rIns="91440" bIns="45720" rtlCol="0" anchor="ctr">
            <a:normAutofit fontScale="90000"/>
          </a:bodyPr>
          <a:lstStyle/>
          <a:p>
            <a:pPr algn="ctr"/>
            <a:br>
              <a:rPr lang="en-US" altLang="zh-CN" sz="3200" kern="1200" dirty="0">
                <a:solidFill>
                  <a:schemeClr val="tx1"/>
                </a:solidFill>
              </a:rPr>
            </a:br>
            <a:r>
              <a:rPr lang="en-US" altLang="zh-CN" sz="4000" b="1" dirty="0">
                <a:solidFill>
                  <a:srgbClr val="FFC000"/>
                </a:solidFill>
              </a:rPr>
              <a:t>Supply</a:t>
            </a:r>
            <a:r>
              <a:rPr lang="en-US" altLang="zh-CN" sz="4000" b="1" dirty="0"/>
              <a:t>: </a:t>
            </a:r>
            <a:br>
              <a:rPr lang="en-US" altLang="zh-CN" sz="3600" dirty="0"/>
            </a:br>
            <a:r>
              <a:rPr lang="en-US" altLang="zh-CN" sz="3600" dirty="0"/>
              <a:t>the willingness and ability of firms to produce a good or service at various price levels. </a:t>
            </a:r>
            <a:br>
              <a:rPr lang="en-US" altLang="zh-CN" sz="3200" dirty="0"/>
            </a:br>
            <a:br>
              <a:rPr lang="en-US" altLang="zh-CN" sz="3200" dirty="0"/>
            </a:br>
            <a:br>
              <a:rPr lang="en-US" altLang="zh-CN" sz="5600" dirty="0"/>
            </a:br>
            <a:br>
              <a:rPr lang="en-US" altLang="zh-CN" sz="5600" kern="1200" dirty="0">
                <a:solidFill>
                  <a:schemeClr val="tx1"/>
                </a:solidFill>
                <a:latin typeface="+mj-lt"/>
                <a:ea typeface="+mj-ea"/>
                <a:cs typeface="+mj-cs"/>
              </a:rPr>
            </a:br>
            <a:endParaRPr lang="en-US" altLang="zh-CN" sz="56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D34D64EF-0851-8425-E936-EC1A34969AA1}"/>
              </a:ext>
            </a:extLst>
          </p:cNvPr>
          <p:cNvSpPr txBox="1">
            <a:spLocks/>
          </p:cNvSpPr>
          <p:nvPr/>
        </p:nvSpPr>
        <p:spPr>
          <a:xfrm>
            <a:off x="686761" y="5168287"/>
            <a:ext cx="12101702"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C00000"/>
                </a:solidFill>
              </a:rPr>
              <a:t>CEL: </a:t>
            </a:r>
            <a:r>
              <a:rPr lang="en-US" sz="3600" dirty="0">
                <a:solidFill>
                  <a:srgbClr val="C00000"/>
                </a:solidFill>
              </a:rPr>
              <a:t>what must be true about firms?</a:t>
            </a:r>
          </a:p>
        </p:txBody>
      </p:sp>
    </p:spTree>
    <p:extLst>
      <p:ext uri="{BB962C8B-B14F-4D97-AF65-F5344CB8AC3E}">
        <p14:creationId xmlns:p14="http://schemas.microsoft.com/office/powerpoint/2010/main" val="23383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4082</TotalTime>
  <Words>1106</Words>
  <Application>Microsoft Macintosh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Kai</vt:lpstr>
      <vt:lpstr>Aptos</vt:lpstr>
      <vt:lpstr>Arial</vt:lpstr>
      <vt:lpstr>Calibri</vt:lpstr>
      <vt:lpstr>Calibri Light</vt:lpstr>
      <vt:lpstr>Helvetica</vt:lpstr>
      <vt:lpstr>Helvetica Neue</vt:lpstr>
      <vt:lpstr>Times New Roman</vt:lpstr>
      <vt:lpstr>Office 2013 - 2022 Theme</vt:lpstr>
      <vt:lpstr>PowerPoint Presentation</vt:lpstr>
      <vt:lpstr>PowerPoint Presentation</vt:lpstr>
      <vt:lpstr>Economic problem is Scarcity  Therefore, every society has  to ask 3 economic questions </vt:lpstr>
      <vt:lpstr>3 Economic Questions:  What to produce How to produce For whom to produce </vt:lpstr>
      <vt:lpstr>How will the price mechanism work for our market for chairs?</vt:lpstr>
      <vt:lpstr>What does  Market Equilibrium Mean?  What does “laissez-faire” Mean?</vt:lpstr>
      <vt:lpstr>But consider a few things… a. definition of demand b. assumption of supply  c. assumption of model  </vt:lpstr>
      <vt:lpstr> Demand:  the ability and willingness of consumers to buy a good or service at different price levels.   </vt:lpstr>
      <vt:lpstr> Supply:  the willingness and ability of firms to produce a good or service at various price levels.     </vt:lpstr>
      <vt:lpstr> invisible Hand/ Price Mechanism  What other assumptions  needs to be true?    </vt:lpstr>
      <vt:lpstr> What are the implications of “laissez-faire”? </vt:lpstr>
      <vt:lpstr>Why are we not incentivised to solve the issues of our times to take action and make decisions that balance our world in a way that is equitable?   What are the mechanisms of capitalism and how do countries operating as a businesses prevent a global population from thriving?   Who is benefitting from poverty?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being  risk-takers  and change makers!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Price mechanism</dc:title>
  <dc:creator>Catherine Ho (DCB)</dc:creator>
  <cp:lastModifiedBy>Catherine Ho (DCB)</cp:lastModifiedBy>
  <cp:revision>14</cp:revision>
  <dcterms:created xsi:type="dcterms:W3CDTF">2023-08-01T06:47:39Z</dcterms:created>
  <dcterms:modified xsi:type="dcterms:W3CDTF">2024-04-16T06:44:25Z</dcterms:modified>
</cp:coreProperties>
</file>