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3" r:id="rId5"/>
    <p:sldId id="262" r:id="rId6"/>
    <p:sldId id="267" r:id="rId7"/>
    <p:sldId id="260" r:id="rId8"/>
    <p:sldId id="265" r:id="rId9"/>
    <p:sldId id="268" r:id="rId10"/>
    <p:sldId id="264" r:id="rId11"/>
    <p:sldId id="266"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8A5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4606F-D678-4D63-90F7-13D6F737A16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CBFC31C-5715-42AC-9DF6-63C422E01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4439F97-C10E-41A4-85B1-ADAC55DE7064}"/>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5" name="Marcador de pie de página 4">
            <a:extLst>
              <a:ext uri="{FF2B5EF4-FFF2-40B4-BE49-F238E27FC236}">
                <a16:creationId xmlns:a16="http://schemas.microsoft.com/office/drawing/2014/main" id="{80BC33EA-2224-4F7F-B942-E5A652436A08}"/>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384B7052-71EC-46C5-987A-615C34D9FAD0}"/>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4080164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C0C6DB-3EBA-42F6-B4FF-A0278EAC4F8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954F21-0CDF-4ACC-896E-4B4FE0D0543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814A7B-F026-479F-9520-164427E51A48}"/>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5" name="Marcador de pie de página 4">
            <a:extLst>
              <a:ext uri="{FF2B5EF4-FFF2-40B4-BE49-F238E27FC236}">
                <a16:creationId xmlns:a16="http://schemas.microsoft.com/office/drawing/2014/main" id="{00CABF85-FEF7-4988-B6A1-7ECDC1C6568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BC26D4-189D-43FF-B772-654102A71520}"/>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334091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5F619B0-F108-44A3-8D0C-F634439EEB5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A7AB048-D368-479E-8240-1661EB1F070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BEF38A-9B69-43E8-AB66-73DB0DDEA270}"/>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5" name="Marcador de pie de página 4">
            <a:extLst>
              <a:ext uri="{FF2B5EF4-FFF2-40B4-BE49-F238E27FC236}">
                <a16:creationId xmlns:a16="http://schemas.microsoft.com/office/drawing/2014/main" id="{52D0CA85-1CC1-42B7-A38D-28C7C6A451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5EC51F-1CB5-406F-BB1D-5DF5CEF560C3}"/>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96505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062589-437B-42B7-9DFC-F46CF34E65F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55D46A-445F-4FE9-BF34-89C38BFB647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B52DE3-D585-4F2C-AE86-0705C35A48FF}"/>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5" name="Marcador de pie de página 4">
            <a:extLst>
              <a:ext uri="{FF2B5EF4-FFF2-40B4-BE49-F238E27FC236}">
                <a16:creationId xmlns:a16="http://schemas.microsoft.com/office/drawing/2014/main" id="{DC7B4CA9-5D55-4EB7-AE02-1C0E23AE5B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89782C-FB54-48B7-B2A4-15E9F59A3DF3}"/>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166112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3987FA-ADC4-45A3-AC91-0DE911EF5CC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F33C5F-EC32-4C5E-88BB-141382F65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536473A-FD7E-4EAB-8537-4F834EF5E893}"/>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5" name="Marcador de pie de página 4">
            <a:extLst>
              <a:ext uri="{FF2B5EF4-FFF2-40B4-BE49-F238E27FC236}">
                <a16:creationId xmlns:a16="http://schemas.microsoft.com/office/drawing/2014/main" id="{63F7F0AF-0D53-45F3-A8E6-490F3AEDAF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ABE2E3-5EC1-4A3E-8FB4-0C08BE119151}"/>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102892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A1FD6-64F2-452E-BD1E-CB6658949D2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56FD86-B13A-4AB4-B1B9-AB3C9BD54A7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1BABF0D-4ABA-4292-9519-22769AC341B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147FDC6-5896-45D2-AC90-9D43466DE4FA}"/>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6" name="Marcador de pie de página 5">
            <a:extLst>
              <a:ext uri="{FF2B5EF4-FFF2-40B4-BE49-F238E27FC236}">
                <a16:creationId xmlns:a16="http://schemas.microsoft.com/office/drawing/2014/main" id="{647435B8-9A77-4022-8EC1-0D1F831D32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2916236-3049-41BA-BCF3-D132FB3650FC}"/>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40156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32A36-BE2E-4B69-8C7A-57D3A2D76F6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E0A365-6E2C-4CDA-B8FD-9634CDDD42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169E1D2-5A5B-4074-B0D7-62AA2F5BA6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D967A3-C8AD-4BBD-9183-EB2A6059C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F509A6-513D-42BD-BFED-7ED2CDCB37E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ADC2CB3-963D-4EF0-9282-B967DA167C8A}"/>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8" name="Marcador de pie de página 7">
            <a:extLst>
              <a:ext uri="{FF2B5EF4-FFF2-40B4-BE49-F238E27FC236}">
                <a16:creationId xmlns:a16="http://schemas.microsoft.com/office/drawing/2014/main" id="{A09AE2B9-2B8C-48B7-92BE-66E40630D01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EDFC73C-9E56-4D13-97E1-2AAECF6519E1}"/>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407639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48CF6-6B1A-423F-892F-BF19FB278CD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C7A8546-F763-428E-BD2F-2A3DD5D3B1C9}"/>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4" name="Marcador de pie de página 3">
            <a:extLst>
              <a:ext uri="{FF2B5EF4-FFF2-40B4-BE49-F238E27FC236}">
                <a16:creationId xmlns:a16="http://schemas.microsoft.com/office/drawing/2014/main" id="{C43BE00D-41FC-4EFC-82C3-B92C048D19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B11EDB9-8CD9-41D0-A671-E09ECEB824C0}"/>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1876670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CDCF749-CCE7-462C-B4AB-9FDDF345D5FF}"/>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3" name="Marcador de pie de página 2">
            <a:extLst>
              <a:ext uri="{FF2B5EF4-FFF2-40B4-BE49-F238E27FC236}">
                <a16:creationId xmlns:a16="http://schemas.microsoft.com/office/drawing/2014/main" id="{C027C45B-4A29-45F3-8CA6-B6D99FFD4E9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DB00A34-F141-4C6B-ACE4-B687E58157B7}"/>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368240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A25A-6141-426A-AA66-4644E992C3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84D17-1AC0-451D-9644-09A71905A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F299EDB-E285-46F9-BF20-37AA48A41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2A93D7-6C4B-4979-B351-8B18575476A6}"/>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6" name="Marcador de pie de página 5">
            <a:extLst>
              <a:ext uri="{FF2B5EF4-FFF2-40B4-BE49-F238E27FC236}">
                <a16:creationId xmlns:a16="http://schemas.microsoft.com/office/drawing/2014/main" id="{FA503E81-ABDB-458C-9495-0FE3BE99A1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42DE92-5706-40EA-B6FA-AFD747322B11}"/>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412334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715833-770A-44B5-A057-1A33C5F490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F4FB508-3CF1-43E2-89C9-23E84FB0C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F9D6A4-C7CA-48D1-8D83-84BC8D5F1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6D8A087-B32D-4AF6-9EAF-D9A52BD45FB1}"/>
              </a:ext>
            </a:extLst>
          </p:cNvPr>
          <p:cNvSpPr>
            <a:spLocks noGrp="1"/>
          </p:cNvSpPr>
          <p:nvPr>
            <p:ph type="dt" sz="half" idx="10"/>
          </p:nvPr>
        </p:nvSpPr>
        <p:spPr>
          <a:xfrm>
            <a:off x="838200" y="6356350"/>
            <a:ext cx="2743200" cy="365125"/>
          </a:xfrm>
          <a:prstGeom prst="rect">
            <a:avLst/>
          </a:prstGeom>
        </p:spPr>
        <p:txBody>
          <a:bodyPr/>
          <a:lstStyle/>
          <a:p>
            <a:fld id="{74281997-5641-48D2-A2D3-236A2E8C88CC}" type="datetimeFigureOut">
              <a:rPr lang="es-ES" smtClean="0"/>
              <a:t>13/07/2021</a:t>
            </a:fld>
            <a:endParaRPr lang="es-ES"/>
          </a:p>
        </p:txBody>
      </p:sp>
      <p:sp>
        <p:nvSpPr>
          <p:cNvPr id="6" name="Marcador de pie de página 5">
            <a:extLst>
              <a:ext uri="{FF2B5EF4-FFF2-40B4-BE49-F238E27FC236}">
                <a16:creationId xmlns:a16="http://schemas.microsoft.com/office/drawing/2014/main" id="{C6F9EE83-0F14-4077-A32E-A90AD927FE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2EFFA5-53EA-4075-9786-2F1D4D427CF0}"/>
              </a:ext>
            </a:extLst>
          </p:cNvPr>
          <p:cNvSpPr>
            <a:spLocks noGrp="1"/>
          </p:cNvSpPr>
          <p:nvPr>
            <p:ph type="sldNum" sz="quarter" idx="12"/>
          </p:nvPr>
        </p:nvSpPr>
        <p:spPr>
          <a:xfrm>
            <a:off x="8610600" y="6356350"/>
            <a:ext cx="2743200" cy="365125"/>
          </a:xfrm>
          <a:prstGeom prst="rect">
            <a:avLst/>
          </a:prstGeom>
        </p:spPr>
        <p:txBody>
          <a:bodyPr/>
          <a:lstStyle/>
          <a:p>
            <a:fld id="{5D57B076-D341-4F0D-BFEB-8876BF8BC15F}" type="slidenum">
              <a:rPr lang="es-ES" smtClean="0"/>
              <a:t>‹Nº›</a:t>
            </a:fld>
            <a:endParaRPr lang="es-ES"/>
          </a:p>
        </p:txBody>
      </p:sp>
    </p:spTree>
    <p:extLst>
      <p:ext uri="{BB962C8B-B14F-4D97-AF65-F5344CB8AC3E}">
        <p14:creationId xmlns:p14="http://schemas.microsoft.com/office/powerpoint/2010/main" val="312034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DB03919-E601-46EB-A4D6-F7F663F93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3444F80-588E-4AE5-8E09-23D29E3D3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pie de página 4">
            <a:extLst>
              <a:ext uri="{FF2B5EF4-FFF2-40B4-BE49-F238E27FC236}">
                <a16:creationId xmlns:a16="http://schemas.microsoft.com/office/drawing/2014/main" id="{F8009977-D939-4820-AA85-FAD802EEC2E8}"/>
              </a:ext>
            </a:extLst>
          </p:cNvPr>
          <p:cNvSpPr>
            <a:spLocks noGrp="1"/>
          </p:cNvSpPr>
          <p:nvPr>
            <p:ph type="ftr" sz="quarter" idx="3"/>
          </p:nvPr>
        </p:nvSpPr>
        <p:spPr>
          <a:xfrm>
            <a:off x="-19051" y="6492875"/>
            <a:ext cx="12211051" cy="365125"/>
          </a:xfrm>
          <a:prstGeom prst="rect">
            <a:avLst/>
          </a:prstGeom>
          <a:solidFill>
            <a:srgbClr val="8A566B"/>
          </a:solidFill>
        </p:spPr>
        <p:txBody>
          <a:bodyPr vert="horz" lIns="91440" tIns="45720" rIns="91440" bIns="45720" rtlCol="0" anchor="ctr"/>
          <a:lstStyle>
            <a:lvl1pPr algn="ctr">
              <a:defRPr sz="1400">
                <a:solidFill>
                  <a:schemeClr val="bg1">
                    <a:lumMod val="95000"/>
                  </a:schemeClr>
                </a:solidFill>
              </a:defRPr>
            </a:lvl1pPr>
          </a:lstStyle>
          <a:p>
            <a:r>
              <a:rPr lang="es-ES" dirty="0"/>
              <a:t>Crisis as Moral </a:t>
            </a:r>
            <a:r>
              <a:rPr lang="es-ES" dirty="0" err="1"/>
              <a:t>Opportunity</a:t>
            </a:r>
            <a:r>
              <a:rPr lang="es-ES" dirty="0"/>
              <a:t> – Elena Álvarez</a:t>
            </a:r>
          </a:p>
        </p:txBody>
      </p:sp>
      <p:pic>
        <p:nvPicPr>
          <p:cNvPr id="7" name="Imagen 6">
            <a:extLst>
              <a:ext uri="{FF2B5EF4-FFF2-40B4-BE49-F238E27FC236}">
                <a16:creationId xmlns:a16="http://schemas.microsoft.com/office/drawing/2014/main" id="{6D16BDB6-734E-4891-8F71-8C29F79B6FEE}"/>
              </a:ext>
            </a:extLst>
          </p:cNvPr>
          <p:cNvPicPr>
            <a:picLocks noChangeAspect="1"/>
          </p:cNvPicPr>
          <p:nvPr userDrawn="1"/>
        </p:nvPicPr>
        <p:blipFill rotWithShape="1">
          <a:blip r:embed="rId13">
            <a:clrChange>
              <a:clrFrom>
                <a:srgbClr val="BD268B"/>
              </a:clrFrom>
              <a:clrTo>
                <a:srgbClr val="BD268B">
                  <a:alpha val="0"/>
                </a:srgbClr>
              </a:clrTo>
            </a:clrChange>
          </a:blip>
          <a:srcRect t="22013" r="80859" b="72663"/>
          <a:stretch/>
        </p:blipFill>
        <p:spPr>
          <a:xfrm>
            <a:off x="85725" y="6492874"/>
            <a:ext cx="2333625" cy="365126"/>
          </a:xfrm>
          <a:prstGeom prst="rect">
            <a:avLst/>
          </a:prstGeom>
        </p:spPr>
      </p:pic>
      <p:pic>
        <p:nvPicPr>
          <p:cNvPr id="8" name="Imagen 7">
            <a:extLst>
              <a:ext uri="{FF2B5EF4-FFF2-40B4-BE49-F238E27FC236}">
                <a16:creationId xmlns:a16="http://schemas.microsoft.com/office/drawing/2014/main" id="{3920807A-0888-4700-9A9C-DD23A203A3A6}"/>
              </a:ext>
            </a:extLst>
          </p:cNvPr>
          <p:cNvPicPr>
            <a:picLocks noChangeAspect="1"/>
          </p:cNvPicPr>
          <p:nvPr userDrawn="1"/>
        </p:nvPicPr>
        <p:blipFill>
          <a:blip r:embed="rId14">
            <a:clrChange>
              <a:clrFrom>
                <a:srgbClr val="0096C3"/>
              </a:clrFrom>
              <a:clrTo>
                <a:srgbClr val="0096C3">
                  <a:alpha val="0"/>
                </a:srgbClr>
              </a:clrTo>
            </a:clrChange>
          </a:blip>
          <a:stretch>
            <a:fillRect/>
          </a:stretch>
        </p:blipFill>
        <p:spPr>
          <a:xfrm>
            <a:off x="11353800" y="6492874"/>
            <a:ext cx="652692" cy="367248"/>
          </a:xfrm>
          <a:prstGeom prst="rect">
            <a:avLst/>
          </a:prstGeom>
        </p:spPr>
      </p:pic>
    </p:spTree>
    <p:extLst>
      <p:ext uri="{BB962C8B-B14F-4D97-AF65-F5344CB8AC3E}">
        <p14:creationId xmlns:p14="http://schemas.microsoft.com/office/powerpoint/2010/main" val="488437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200" kern="1200">
          <a:solidFill>
            <a:srgbClr val="8A566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hyperlink" Target="https://es.m.wikipedia.org/wiki/Archivo:Countries_by_Human_Development_Index_(2020).png"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hyperlink" Target="https://pixabay.com/photos/rummelsburg-bay-berlin-winter-ice-141028/" TargetMode="Externa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pixabay.com/en/hole-bricks-aperture-brick-wall-205448/" TargetMode="Externa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hyperlink" Target="https://pixabay.com/photos/rummelsburg-bay-berlin-winter-ice-141028/"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pixabay.com/es/illustrations/signo-de-interrogaci%c3%b3n-pregunta-mark-1722865/" TargetMode="Externa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A5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8A566B"/>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1109980" y="4102698"/>
            <a:ext cx="9966960" cy="1560320"/>
          </a:xfrm>
        </p:spPr>
        <p:txBody>
          <a:bodyPr>
            <a:normAutofit fontScale="90000"/>
          </a:bodyPr>
          <a:lstStyle/>
          <a:p>
            <a:r>
              <a:rPr lang="es-ES" sz="5800" dirty="0">
                <a:solidFill>
                  <a:srgbClr val="8A566B"/>
                </a:solidFill>
              </a:rPr>
              <a:t>Crisis as Moral </a:t>
            </a:r>
            <a:r>
              <a:rPr lang="es-ES" sz="5800" dirty="0" err="1">
                <a:solidFill>
                  <a:srgbClr val="8A566B"/>
                </a:solidFill>
              </a:rPr>
              <a:t>Opportunity</a:t>
            </a:r>
            <a:br>
              <a:rPr lang="es-ES" sz="5800" dirty="0">
                <a:solidFill>
                  <a:srgbClr val="8A566B"/>
                </a:solidFill>
              </a:rPr>
            </a:br>
            <a:r>
              <a:rPr lang="es-ES" sz="5800" dirty="0" err="1">
                <a:solidFill>
                  <a:srgbClr val="8A566B"/>
                </a:solidFill>
              </a:rPr>
              <a:t>Justice</a:t>
            </a:r>
            <a:r>
              <a:rPr lang="es-ES" sz="5800" dirty="0">
                <a:solidFill>
                  <a:srgbClr val="8A566B"/>
                </a:solidFill>
              </a:rPr>
              <a:t> and </a:t>
            </a:r>
            <a:r>
              <a:rPr lang="es-ES" sz="5800" dirty="0" err="1">
                <a:solidFill>
                  <a:srgbClr val="8A566B"/>
                </a:solidFill>
              </a:rPr>
              <a:t>Solidarity</a:t>
            </a:r>
            <a:endParaRPr lang="es-ES" sz="5800" dirty="0">
              <a:solidFill>
                <a:srgbClr val="8A566B"/>
              </a:solidFill>
            </a:endParaRPr>
          </a:p>
        </p:txBody>
      </p:sp>
      <p:sp>
        <p:nvSpPr>
          <p:cNvPr id="3" name="Subtítulo 2">
            <a:extLst>
              <a:ext uri="{FF2B5EF4-FFF2-40B4-BE49-F238E27FC236}">
                <a16:creationId xmlns:a16="http://schemas.microsoft.com/office/drawing/2014/main" id="{898B4E54-E4C1-4385-B4E1-8095903A52F7}"/>
              </a:ext>
            </a:extLst>
          </p:cNvPr>
          <p:cNvSpPr>
            <a:spLocks noGrp="1"/>
          </p:cNvSpPr>
          <p:nvPr>
            <p:ph type="subTitle" idx="1"/>
          </p:nvPr>
        </p:nvSpPr>
        <p:spPr>
          <a:xfrm>
            <a:off x="2895600" y="5799488"/>
            <a:ext cx="5214730" cy="904169"/>
          </a:xfrm>
        </p:spPr>
        <p:txBody>
          <a:bodyPr>
            <a:normAutofit fontScale="92500" lnSpcReduction="20000"/>
          </a:bodyPr>
          <a:lstStyle/>
          <a:p>
            <a:pPr algn="l"/>
            <a:r>
              <a:rPr lang="es-ES" sz="1800" dirty="0">
                <a:solidFill>
                  <a:srgbClr val="8A566B"/>
                </a:solidFill>
              </a:rPr>
              <a:t>Elena Álvarez-Álvarez</a:t>
            </a:r>
          </a:p>
          <a:p>
            <a:pPr algn="l"/>
            <a:r>
              <a:rPr lang="es-ES" sz="1800" dirty="0" err="1">
                <a:solidFill>
                  <a:srgbClr val="8A566B"/>
                </a:solidFill>
              </a:rPr>
              <a:t>Faculty</a:t>
            </a:r>
            <a:r>
              <a:rPr lang="es-ES" sz="1800" dirty="0">
                <a:solidFill>
                  <a:srgbClr val="8A566B"/>
                </a:solidFill>
              </a:rPr>
              <a:t> </a:t>
            </a:r>
            <a:r>
              <a:rPr lang="es-ES" sz="1800" dirty="0" err="1">
                <a:solidFill>
                  <a:srgbClr val="8A566B"/>
                </a:solidFill>
              </a:rPr>
              <a:t>of</a:t>
            </a:r>
            <a:r>
              <a:rPr lang="es-ES" sz="1800" dirty="0">
                <a:solidFill>
                  <a:srgbClr val="8A566B"/>
                </a:solidFill>
              </a:rPr>
              <a:t> Social </a:t>
            </a:r>
            <a:r>
              <a:rPr lang="es-ES" sz="1800" dirty="0" err="1">
                <a:solidFill>
                  <a:srgbClr val="8A566B"/>
                </a:solidFill>
              </a:rPr>
              <a:t>Sciences</a:t>
            </a:r>
            <a:r>
              <a:rPr lang="es-ES" sz="1800" dirty="0">
                <a:solidFill>
                  <a:srgbClr val="8A566B"/>
                </a:solidFill>
              </a:rPr>
              <a:t> and </a:t>
            </a:r>
            <a:r>
              <a:rPr lang="es-ES" sz="1800" dirty="0" err="1">
                <a:solidFill>
                  <a:srgbClr val="8A566B"/>
                </a:solidFill>
              </a:rPr>
              <a:t>Humanities</a:t>
            </a:r>
            <a:endParaRPr lang="es-ES" sz="1800" dirty="0">
              <a:solidFill>
                <a:srgbClr val="8A566B"/>
              </a:solidFill>
            </a:endParaRPr>
          </a:p>
          <a:p>
            <a:pPr algn="l"/>
            <a:r>
              <a:rPr lang="es-ES" sz="1800" dirty="0">
                <a:solidFill>
                  <a:srgbClr val="8A566B"/>
                </a:solidFill>
              </a:rPr>
              <a:t>Universidad Internacional de La Rioja</a:t>
            </a:r>
          </a:p>
        </p:txBody>
      </p:sp>
      <p:pic>
        <p:nvPicPr>
          <p:cNvPr id="4" name="Imagen 3">
            <a:extLst>
              <a:ext uri="{FF2B5EF4-FFF2-40B4-BE49-F238E27FC236}">
                <a16:creationId xmlns:a16="http://schemas.microsoft.com/office/drawing/2014/main" id="{41C14169-6F63-4704-A790-996668AB2AEE}"/>
              </a:ext>
            </a:extLst>
          </p:cNvPr>
          <p:cNvPicPr>
            <a:picLocks noChangeAspect="1"/>
          </p:cNvPicPr>
          <p:nvPr/>
        </p:nvPicPr>
        <p:blipFill rotWithShape="1">
          <a:blip r:embed="rId4"/>
          <a:srcRect r="1" b="3275"/>
          <a:stretch/>
        </p:blipFill>
        <p:spPr>
          <a:xfrm>
            <a:off x="243840" y="256540"/>
            <a:ext cx="11704320" cy="3764276"/>
          </a:xfrm>
          <a:prstGeom prst="rect">
            <a:avLst/>
          </a:prstGeom>
        </p:spPr>
      </p:pic>
      <p:pic>
        <p:nvPicPr>
          <p:cNvPr id="1026" name="Picture 2">
            <a:extLst>
              <a:ext uri="{FF2B5EF4-FFF2-40B4-BE49-F238E27FC236}">
                <a16:creationId xmlns:a16="http://schemas.microsoft.com/office/drawing/2014/main" id="{17503B79-CDA9-45DD-95D6-90C3BF084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6954" y="5606487"/>
            <a:ext cx="1821571" cy="109717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0B9B061-5936-4BD1-B2BA-76EBDA7687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13035376"/>
      </p:ext>
    </p:extLst>
  </p:cSld>
  <p:clrMapOvr>
    <a:masterClrMapping/>
  </p:clrMapOvr>
  <mc:AlternateContent xmlns:mc="http://schemas.openxmlformats.org/markup-compatibility/2006">
    <mc:Choice xmlns:p14="http://schemas.microsoft.com/office/powerpoint/2010/main" Requires="p14">
      <p:transition spd="slow" p14:dur="2000" advTm="75897"/>
    </mc:Choice>
    <mc:Fallback>
      <p:transition spd="slow" advTm="75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pa&#10;&#10;Descripción generada automáticamente">
            <a:extLst>
              <a:ext uri="{FF2B5EF4-FFF2-40B4-BE49-F238E27FC236}">
                <a16:creationId xmlns:a16="http://schemas.microsoft.com/office/drawing/2014/main" id="{6DF40846-7106-47BB-9933-009E1D4DCB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44"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7749985" y="640263"/>
            <a:ext cx="3759240" cy="1344975"/>
          </a:xfrm>
        </p:spPr>
        <p:txBody>
          <a:bodyPr vert="horz" lIns="91440" tIns="45720" rIns="91440" bIns="45720" rtlCol="0" anchor="ctr">
            <a:normAutofit/>
          </a:bodyPr>
          <a:lstStyle/>
          <a:p>
            <a:pPr algn="l"/>
            <a:r>
              <a:rPr lang="en-US" sz="4000" dirty="0"/>
              <a:t>Moral questions</a:t>
            </a:r>
          </a:p>
        </p:txBody>
      </p:sp>
      <p:sp>
        <p:nvSpPr>
          <p:cNvPr id="6" name="Rectángulo 5">
            <a:extLst>
              <a:ext uri="{FF2B5EF4-FFF2-40B4-BE49-F238E27FC236}">
                <a16:creationId xmlns:a16="http://schemas.microsoft.com/office/drawing/2014/main" id="{B2A5FC8D-31DB-44A8-9986-2CEADC16FD0C}"/>
              </a:ext>
            </a:extLst>
          </p:cNvPr>
          <p:cNvSpPr/>
          <p:nvPr/>
        </p:nvSpPr>
        <p:spPr>
          <a:xfrm>
            <a:off x="7749290" y="2121763"/>
            <a:ext cx="3764826" cy="3773010"/>
          </a:xfrm>
          <a:prstGeom prst="rect">
            <a:avLst/>
          </a:prstGeom>
        </p:spPr>
        <p:txBody>
          <a:bodyPr vert="horz" lIns="91440" tIns="45720" rIns="91440" bIns="45720" rtlCol="0">
            <a:normAutofit lnSpcReduction="10000"/>
          </a:bodyPr>
          <a:lstStyle/>
          <a:p>
            <a:pPr marL="228600" lvl="0" indent="-228600">
              <a:lnSpc>
                <a:spcPct val="90000"/>
              </a:lnSpc>
              <a:spcBef>
                <a:spcPts val="1000"/>
              </a:spcBef>
              <a:buFont typeface="Arial" panose="020B0604020202020204" pitchFamily="34" charset="0"/>
              <a:buChar char="•"/>
            </a:pPr>
            <a:r>
              <a:rPr lang="en-US" sz="2200" dirty="0"/>
              <a:t>Time to make decisions </a:t>
            </a:r>
          </a:p>
          <a:p>
            <a:pPr marL="228600" lvl="0" indent="-228600">
              <a:lnSpc>
                <a:spcPct val="90000"/>
              </a:lnSpc>
              <a:spcBef>
                <a:spcPts val="1000"/>
              </a:spcBef>
              <a:buFont typeface="Arial" panose="020B0604020202020204" pitchFamily="34" charset="0"/>
              <a:buChar char="•"/>
            </a:pPr>
            <a:r>
              <a:rPr lang="en-US" sz="2200" dirty="0"/>
              <a:t>What to question: the consumerism at a global scale</a:t>
            </a:r>
          </a:p>
          <a:p>
            <a:pPr marL="228600" lvl="0" indent="-228600">
              <a:lnSpc>
                <a:spcPct val="90000"/>
              </a:lnSpc>
              <a:spcBef>
                <a:spcPts val="1000"/>
              </a:spcBef>
              <a:buFont typeface="Arial" panose="020B0604020202020204" pitchFamily="34" charset="0"/>
              <a:buChar char="•"/>
            </a:pPr>
            <a:r>
              <a:rPr lang="en-US" sz="2200" dirty="0"/>
              <a:t>Look to inequity, at a global scale – tourists and vagabonds</a:t>
            </a:r>
          </a:p>
          <a:p>
            <a:pPr marL="228600" lvl="0" indent="-228600">
              <a:lnSpc>
                <a:spcPct val="90000"/>
              </a:lnSpc>
              <a:spcBef>
                <a:spcPts val="1000"/>
              </a:spcBef>
              <a:buFont typeface="Arial" panose="020B0604020202020204" pitchFamily="34" charset="0"/>
              <a:buChar char="•"/>
            </a:pPr>
            <a:r>
              <a:rPr lang="en-US" sz="2200" dirty="0"/>
              <a:t>Main moral issue: indifference towards suffering – the metaphor of </a:t>
            </a:r>
            <a:r>
              <a:rPr lang="en-US" sz="2200" dirty="0" err="1"/>
              <a:t>Thélème</a:t>
            </a:r>
            <a:endParaRPr lang="en-US" sz="2200" dirty="0"/>
          </a:p>
          <a:p>
            <a:pPr marL="228600" lvl="0" indent="-228600">
              <a:lnSpc>
                <a:spcPct val="90000"/>
              </a:lnSpc>
              <a:spcBef>
                <a:spcPts val="1000"/>
              </a:spcBef>
              <a:buFont typeface="Arial" panose="020B0604020202020204" pitchFamily="34" charset="0"/>
              <a:buChar char="•"/>
            </a:pPr>
            <a:endParaRPr lang="en-US" dirty="0"/>
          </a:p>
        </p:txBody>
      </p:sp>
      <p:sp>
        <p:nvSpPr>
          <p:cNvPr id="4" name="Rectángulo 3">
            <a:extLst>
              <a:ext uri="{FF2B5EF4-FFF2-40B4-BE49-F238E27FC236}">
                <a16:creationId xmlns:a16="http://schemas.microsoft.com/office/drawing/2014/main" id="{D369C31E-63C8-46C5-9B06-B583EF49BD7B}"/>
              </a:ext>
            </a:extLst>
          </p:cNvPr>
          <p:cNvSpPr/>
          <p:nvPr/>
        </p:nvSpPr>
        <p:spPr>
          <a:xfrm>
            <a:off x="0" y="6396325"/>
            <a:ext cx="3640476" cy="461665"/>
          </a:xfrm>
          <a:prstGeom prst="rect">
            <a:avLst/>
          </a:prstGeom>
        </p:spPr>
        <p:txBody>
          <a:bodyPr wrap="square">
            <a:spAutoFit/>
          </a:bodyPr>
          <a:lstStyle/>
          <a:p>
            <a:pPr>
              <a:spcAft>
                <a:spcPts val="600"/>
              </a:spcAft>
            </a:pPr>
            <a:r>
              <a:rPr lang="es-ES" sz="1200" dirty="0">
                <a:hlinkClick r:id="rId5"/>
              </a:rPr>
              <a:t>https://es.m.wikipedia.org/wiki/Archivo:Countries_by_Human_Development_Index_(2020).png</a:t>
            </a:r>
            <a:r>
              <a:rPr lang="es-ES" sz="1200" dirty="0"/>
              <a:t> </a:t>
            </a:r>
          </a:p>
        </p:txBody>
      </p:sp>
      <p:pic>
        <p:nvPicPr>
          <p:cNvPr id="3" name="Audio 2">
            <a:hlinkClick r:id="" action="ppaction://media"/>
            <a:extLst>
              <a:ext uri="{FF2B5EF4-FFF2-40B4-BE49-F238E27FC236}">
                <a16:creationId xmlns:a16="http://schemas.microsoft.com/office/drawing/2014/main" id="{7DD02506-D734-491D-8F1D-E15391F4BF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35021410"/>
      </p:ext>
    </p:extLst>
  </p:cSld>
  <p:clrMapOvr>
    <a:masterClrMapping/>
  </p:clrMapOvr>
  <mc:AlternateContent xmlns:mc="http://schemas.openxmlformats.org/markup-compatibility/2006">
    <mc:Choice xmlns:p14="http://schemas.microsoft.com/office/powerpoint/2010/main" Requires="p14">
      <p:transition spd="slow" p14:dur="2000" advTm="158138"/>
    </mc:Choice>
    <mc:Fallback>
      <p:transition spd="slow" advTm="158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7320466" y="609600"/>
            <a:ext cx="4140014" cy="1330839"/>
          </a:xfrm>
        </p:spPr>
        <p:txBody>
          <a:bodyPr vert="horz" lIns="91440" tIns="45720" rIns="91440" bIns="45720" rtlCol="0" anchor="ctr">
            <a:normAutofit/>
          </a:bodyPr>
          <a:lstStyle/>
          <a:p>
            <a:pPr algn="l"/>
            <a:r>
              <a:rPr lang="en-US" sz="4400" dirty="0"/>
              <a:t>What is Permanent?</a:t>
            </a:r>
          </a:p>
        </p:txBody>
      </p:sp>
      <p:pic>
        <p:nvPicPr>
          <p:cNvPr id="1026" name="Picture 2" descr="Rummelsburg Bay, Berlin, Winter, Ice, Skate, Skater">
            <a:extLst>
              <a:ext uri="{FF2B5EF4-FFF2-40B4-BE49-F238E27FC236}">
                <a16:creationId xmlns:a16="http://schemas.microsoft.com/office/drawing/2014/main" id="{6DF40846-7106-47BB-9933-009E1D4DCB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53" r="15169"/>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B2A5FC8D-31DB-44A8-9986-2CEADC16FD0C}"/>
              </a:ext>
            </a:extLst>
          </p:cNvPr>
          <p:cNvSpPr/>
          <p:nvPr/>
        </p:nvSpPr>
        <p:spPr>
          <a:xfrm>
            <a:off x="7320465" y="2194101"/>
            <a:ext cx="4140013" cy="4202223"/>
          </a:xfrm>
          <a:prstGeom prst="rect">
            <a:avLst/>
          </a:prstGeom>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r>
              <a:rPr lang="en-US" sz="2200" dirty="0">
                <a:solidFill>
                  <a:srgbClr val="5F5F5F"/>
                </a:solidFill>
              </a:rPr>
              <a:t>Look for solidarity</a:t>
            </a:r>
          </a:p>
          <a:p>
            <a:pPr marL="228600" lvl="0" indent="-228600">
              <a:lnSpc>
                <a:spcPct val="90000"/>
              </a:lnSpc>
              <a:spcBef>
                <a:spcPts val="1000"/>
              </a:spcBef>
              <a:buFont typeface="Arial" panose="020B0604020202020204" pitchFamily="34" charset="0"/>
              <a:buChar char="•"/>
            </a:pPr>
            <a:r>
              <a:rPr lang="en-US" sz="2200" dirty="0">
                <a:solidFill>
                  <a:srgbClr val="5F5F5F"/>
                </a:solidFill>
              </a:rPr>
              <a:t>Claim for moral responsibility of the citizens (different from consumers)</a:t>
            </a:r>
          </a:p>
          <a:p>
            <a:pPr marL="228600" lvl="0" indent="-228600">
              <a:lnSpc>
                <a:spcPct val="90000"/>
              </a:lnSpc>
              <a:spcBef>
                <a:spcPts val="1000"/>
              </a:spcBef>
              <a:buFont typeface="Arial" panose="020B0604020202020204" pitchFamily="34" charset="0"/>
              <a:buChar char="•"/>
            </a:pPr>
            <a:r>
              <a:rPr lang="en-US" sz="2200" dirty="0">
                <a:solidFill>
                  <a:srgbClr val="5F5F5F"/>
                </a:solidFill>
              </a:rPr>
              <a:t>Solidarity as the social form of responsibility</a:t>
            </a:r>
          </a:p>
          <a:p>
            <a:pPr marL="228600" lvl="0" indent="-228600">
              <a:lnSpc>
                <a:spcPct val="90000"/>
              </a:lnSpc>
              <a:spcBef>
                <a:spcPts val="1000"/>
              </a:spcBef>
              <a:buFont typeface="Arial" panose="020B0604020202020204" pitchFamily="34" charset="0"/>
              <a:buChar char="•"/>
            </a:pPr>
            <a:r>
              <a:rPr lang="en-US" sz="2200" dirty="0">
                <a:solidFill>
                  <a:srgbClr val="5F5F5F"/>
                </a:solidFill>
              </a:rPr>
              <a:t>Building of a new global order, with new agencies</a:t>
            </a:r>
          </a:p>
        </p:txBody>
      </p:sp>
      <p:sp>
        <p:nvSpPr>
          <p:cNvPr id="4" name="Rectángulo 3">
            <a:extLst>
              <a:ext uri="{FF2B5EF4-FFF2-40B4-BE49-F238E27FC236}">
                <a16:creationId xmlns:a16="http://schemas.microsoft.com/office/drawing/2014/main" id="{D369C31E-63C8-46C5-9B06-B583EF49BD7B}"/>
              </a:ext>
            </a:extLst>
          </p:cNvPr>
          <p:cNvSpPr/>
          <p:nvPr/>
        </p:nvSpPr>
        <p:spPr>
          <a:xfrm>
            <a:off x="0" y="6396325"/>
            <a:ext cx="3640476" cy="461665"/>
          </a:xfrm>
          <a:prstGeom prst="rect">
            <a:avLst/>
          </a:prstGeom>
        </p:spPr>
        <p:txBody>
          <a:bodyPr wrap="square">
            <a:spAutoFit/>
          </a:bodyPr>
          <a:lstStyle/>
          <a:p>
            <a:r>
              <a:rPr lang="es-ES" sz="1200" dirty="0">
                <a:hlinkClick r:id="rId5"/>
              </a:rPr>
              <a:t>https://pixabay.com/photos/rummelsburg-bay-berlin-winter-ice-141028/</a:t>
            </a:r>
            <a:r>
              <a:rPr lang="es-ES" sz="1200" dirty="0"/>
              <a:t> </a:t>
            </a:r>
          </a:p>
        </p:txBody>
      </p:sp>
      <p:pic>
        <p:nvPicPr>
          <p:cNvPr id="3" name="Audio 2">
            <a:hlinkClick r:id="" action="ppaction://media"/>
            <a:extLst>
              <a:ext uri="{FF2B5EF4-FFF2-40B4-BE49-F238E27FC236}">
                <a16:creationId xmlns:a16="http://schemas.microsoft.com/office/drawing/2014/main" id="{07B083F3-1CB4-494A-AF31-E0F552BB55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73549502"/>
      </p:ext>
    </p:extLst>
  </p:cSld>
  <p:clrMapOvr>
    <a:masterClrMapping/>
  </p:clrMapOvr>
  <mc:AlternateContent xmlns:mc="http://schemas.openxmlformats.org/markup-compatibility/2006">
    <mc:Choice xmlns:p14="http://schemas.microsoft.com/office/powerpoint/2010/main" Requires="p14">
      <p:transition spd="slow" p14:dur="2000" advTm="170723"/>
    </mc:Choice>
    <mc:Fallback>
      <p:transition spd="slow" advTm="17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7320466" y="609600"/>
            <a:ext cx="4140014" cy="1330839"/>
          </a:xfrm>
        </p:spPr>
        <p:txBody>
          <a:bodyPr vert="horz" lIns="91440" tIns="45720" rIns="91440" bIns="45720" rtlCol="0" anchor="ctr">
            <a:noAutofit/>
          </a:bodyPr>
          <a:lstStyle/>
          <a:p>
            <a:pPr algn="l"/>
            <a:r>
              <a:rPr lang="en-US" sz="5200" dirty="0">
                <a:solidFill>
                  <a:srgbClr val="8A566B"/>
                </a:solidFill>
              </a:rPr>
              <a:t>Some Notes about </a:t>
            </a:r>
            <a:r>
              <a:rPr lang="en-US" sz="5200" dirty="0" err="1">
                <a:solidFill>
                  <a:srgbClr val="8A566B"/>
                </a:solidFill>
              </a:rPr>
              <a:t>κρἷνω</a:t>
            </a:r>
            <a:endParaRPr lang="en-US" sz="5200" dirty="0">
              <a:solidFill>
                <a:srgbClr val="8A566B"/>
              </a:solidFill>
            </a:endParaRPr>
          </a:p>
        </p:txBody>
      </p:sp>
      <p:pic>
        <p:nvPicPr>
          <p:cNvPr id="10" name="Imagen 9">
            <a:extLst>
              <a:ext uri="{FF2B5EF4-FFF2-40B4-BE49-F238E27FC236}">
                <a16:creationId xmlns:a16="http://schemas.microsoft.com/office/drawing/2014/main" id="{FE7B77FA-1E95-436C-8D43-32067C700B21}"/>
              </a:ext>
            </a:extLst>
          </p:cNvPr>
          <p:cNvPicPr preferRelativeResize="0">
            <a:picLocks noChangeAspect="1"/>
          </p:cNvPicPr>
          <p:nvPr/>
        </p:nvPicPr>
        <p:blipFill rotWithShape="1">
          <a:blip r:embed="rId4"/>
          <a:srcRect l="3797" r="2072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6" name="Rectángulo 5">
            <a:extLst>
              <a:ext uri="{FF2B5EF4-FFF2-40B4-BE49-F238E27FC236}">
                <a16:creationId xmlns:a16="http://schemas.microsoft.com/office/drawing/2014/main" id="{B2A5FC8D-31DB-44A8-9986-2CEADC16FD0C}"/>
              </a:ext>
            </a:extLst>
          </p:cNvPr>
          <p:cNvSpPr/>
          <p:nvPr/>
        </p:nvSpPr>
        <p:spPr>
          <a:xfrm>
            <a:off x="7320465" y="2194102"/>
            <a:ext cx="4140013" cy="3908586"/>
          </a:xfrm>
          <a:prstGeom prst="rect">
            <a:avLst/>
          </a:prstGeom>
        </p:spPr>
        <p:txBody>
          <a:bodyPr vert="horz" lIns="91440" tIns="45720" rIns="91440" bIns="45720" rtlCol="0">
            <a:noAutofit/>
          </a:bodyPr>
          <a:lstStyle/>
          <a:p>
            <a:pPr marL="228600" lvl="0" indent="-228600">
              <a:lnSpc>
                <a:spcPct val="90000"/>
              </a:lnSpc>
              <a:spcBef>
                <a:spcPts val="1000"/>
              </a:spcBef>
              <a:buFont typeface="Arial" panose="020B0604020202020204" pitchFamily="34" charset="0"/>
              <a:buChar char="•"/>
            </a:pPr>
            <a:r>
              <a:rPr lang="en-US" sz="2200" dirty="0">
                <a:solidFill>
                  <a:srgbClr val="5F5F5F"/>
                </a:solidFill>
              </a:rPr>
              <a:t>'to separate, choose, select, decide, judge, condemn, accuse, apply’ </a:t>
            </a:r>
          </a:p>
          <a:p>
            <a:pPr marL="228600" lvl="0" indent="-228600">
              <a:lnSpc>
                <a:spcPct val="90000"/>
              </a:lnSpc>
              <a:spcBef>
                <a:spcPts val="1000"/>
              </a:spcBef>
              <a:buFont typeface="Arial" panose="020B0604020202020204" pitchFamily="34" charset="0"/>
              <a:buChar char="•"/>
            </a:pPr>
            <a:endParaRPr lang="en-US" sz="2200" dirty="0">
              <a:solidFill>
                <a:srgbClr val="5F5F5F"/>
              </a:solidFill>
            </a:endParaRPr>
          </a:p>
          <a:p>
            <a:pPr marL="228600" lvl="0" indent="-228600">
              <a:lnSpc>
                <a:spcPct val="90000"/>
              </a:lnSpc>
              <a:spcBef>
                <a:spcPts val="1000"/>
              </a:spcBef>
              <a:buFont typeface="Arial" panose="020B0604020202020204" pitchFamily="34" charset="0"/>
              <a:buChar char="•"/>
            </a:pPr>
            <a:r>
              <a:rPr lang="en-US" sz="2200" dirty="0" err="1">
                <a:solidFill>
                  <a:srgbClr val="8A566B"/>
                </a:solidFill>
              </a:rPr>
              <a:t>κρίσις</a:t>
            </a:r>
            <a:r>
              <a:rPr lang="en-US" sz="2200" dirty="0">
                <a:solidFill>
                  <a:srgbClr val="5F5F5F"/>
                </a:solidFill>
              </a:rPr>
              <a:t>; 'decision, judgement, tribunal’</a:t>
            </a:r>
          </a:p>
          <a:p>
            <a:pPr marL="228600" lvl="0" indent="-228600">
              <a:lnSpc>
                <a:spcPct val="90000"/>
              </a:lnSpc>
              <a:spcBef>
                <a:spcPts val="1000"/>
              </a:spcBef>
              <a:buFont typeface="Arial" panose="020B0604020202020204" pitchFamily="34" charset="0"/>
              <a:buChar char="•"/>
            </a:pPr>
            <a:r>
              <a:rPr lang="en-US" sz="2200" dirty="0" err="1">
                <a:solidFill>
                  <a:srgbClr val="8A566B"/>
                </a:solidFill>
              </a:rPr>
              <a:t>κριτήρ</a:t>
            </a:r>
            <a:r>
              <a:rPr lang="en-US" sz="2200" dirty="0">
                <a:solidFill>
                  <a:srgbClr val="5F5F5F"/>
                </a:solidFill>
              </a:rPr>
              <a:t> 'judge, examiner’ </a:t>
            </a:r>
          </a:p>
          <a:p>
            <a:pPr marL="228600" lvl="0" indent="-228600">
              <a:lnSpc>
                <a:spcPct val="90000"/>
              </a:lnSpc>
              <a:spcBef>
                <a:spcPts val="1000"/>
              </a:spcBef>
              <a:buFont typeface="Arial" panose="020B0604020202020204" pitchFamily="34" charset="0"/>
              <a:buChar char="•"/>
            </a:pPr>
            <a:r>
              <a:rPr lang="en-US" sz="2200" dirty="0" err="1">
                <a:solidFill>
                  <a:srgbClr val="8A566B"/>
                </a:solidFill>
              </a:rPr>
              <a:t>κριτήριον</a:t>
            </a:r>
            <a:r>
              <a:rPr lang="en-US" sz="2200" dirty="0">
                <a:solidFill>
                  <a:srgbClr val="5F5F5F"/>
                </a:solidFill>
              </a:rPr>
              <a:t> 'distinguishing mark, tribunal’</a:t>
            </a:r>
          </a:p>
          <a:p>
            <a:pPr marL="228600" lvl="0" indent="-228600">
              <a:lnSpc>
                <a:spcPct val="90000"/>
              </a:lnSpc>
              <a:spcBef>
                <a:spcPts val="1000"/>
              </a:spcBef>
              <a:buFont typeface="Arial" panose="020B0604020202020204" pitchFamily="34" charset="0"/>
              <a:buChar char="•"/>
            </a:pPr>
            <a:r>
              <a:rPr lang="en-US" sz="2200" dirty="0">
                <a:solidFill>
                  <a:srgbClr val="8A566B"/>
                </a:solidFill>
              </a:rPr>
              <a:t>ὐπο-</a:t>
            </a:r>
            <a:r>
              <a:rPr lang="en-US" sz="2200" dirty="0" err="1">
                <a:solidFill>
                  <a:srgbClr val="8A566B"/>
                </a:solidFill>
              </a:rPr>
              <a:t>κρίνομ</a:t>
            </a:r>
            <a:r>
              <a:rPr lang="en-US" sz="2200" dirty="0">
                <a:solidFill>
                  <a:srgbClr val="8A566B"/>
                </a:solidFill>
              </a:rPr>
              <a:t>αι</a:t>
            </a:r>
            <a:r>
              <a:rPr lang="en-US" sz="2200" dirty="0">
                <a:solidFill>
                  <a:srgbClr val="5F5F5F"/>
                </a:solidFill>
              </a:rPr>
              <a:t> 'to answer on stage (of the choir), to be an actor' </a:t>
            </a:r>
          </a:p>
        </p:txBody>
      </p:sp>
      <p:pic>
        <p:nvPicPr>
          <p:cNvPr id="3" name="Audio 2">
            <a:hlinkClick r:id="" action="ppaction://media"/>
            <a:extLst>
              <a:ext uri="{FF2B5EF4-FFF2-40B4-BE49-F238E27FC236}">
                <a16:creationId xmlns:a16="http://schemas.microsoft.com/office/drawing/2014/main" id="{53BBED47-58BA-471B-B3A7-EDA30699D0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6602711"/>
      </p:ext>
    </p:extLst>
  </p:cSld>
  <p:clrMapOvr>
    <a:masterClrMapping/>
  </p:clrMapOvr>
  <mc:AlternateContent xmlns:mc="http://schemas.openxmlformats.org/markup-compatibility/2006">
    <mc:Choice xmlns:p14="http://schemas.microsoft.com/office/powerpoint/2010/main" Requires="p14">
      <p:transition spd="slow" p14:dur="2000" advTm="129601"/>
    </mc:Choice>
    <mc:Fallback>
      <p:transition spd="slow" advTm="12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7320466" y="609600"/>
            <a:ext cx="4140014" cy="1330839"/>
          </a:xfrm>
        </p:spPr>
        <p:txBody>
          <a:bodyPr vert="horz" lIns="91440" tIns="45720" rIns="91440" bIns="45720" rtlCol="0" anchor="ctr">
            <a:normAutofit/>
          </a:bodyPr>
          <a:lstStyle/>
          <a:p>
            <a:pPr algn="l"/>
            <a:r>
              <a:rPr lang="en-US" sz="5200" dirty="0"/>
              <a:t>First remarks</a:t>
            </a:r>
          </a:p>
        </p:txBody>
      </p:sp>
      <p:pic>
        <p:nvPicPr>
          <p:cNvPr id="3" name="Imagen 2">
            <a:extLst>
              <a:ext uri="{FF2B5EF4-FFF2-40B4-BE49-F238E27FC236}">
                <a16:creationId xmlns:a16="http://schemas.microsoft.com/office/drawing/2014/main" id="{6828F747-8740-4018-8808-9DC9665A48B8}"/>
              </a:ext>
            </a:extLst>
          </p:cNvPr>
          <p:cNvPicPr>
            <a:picLocks noChangeAspect="1"/>
          </p:cNvPicPr>
          <p:nvPr/>
        </p:nvPicPr>
        <p:blipFill rotWithShape="1">
          <a:blip r:embed="rId4"/>
          <a:srcRect l="13939" r="18885"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6" name="Rectángulo 5">
            <a:extLst>
              <a:ext uri="{FF2B5EF4-FFF2-40B4-BE49-F238E27FC236}">
                <a16:creationId xmlns:a16="http://schemas.microsoft.com/office/drawing/2014/main" id="{B2A5FC8D-31DB-44A8-9986-2CEADC16FD0C}"/>
              </a:ext>
            </a:extLst>
          </p:cNvPr>
          <p:cNvSpPr/>
          <p:nvPr/>
        </p:nvSpPr>
        <p:spPr>
          <a:xfrm>
            <a:off x="7320465" y="2194102"/>
            <a:ext cx="4140013" cy="3908586"/>
          </a:xfrm>
          <a:prstGeom prst="rect">
            <a:avLst/>
          </a:prstGeom>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r>
              <a:rPr lang="en-US" sz="2000" dirty="0">
                <a:solidFill>
                  <a:srgbClr val="5F5F5F"/>
                </a:solidFill>
              </a:rPr>
              <a:t>‘Crisis’ is related to a moment of decision</a:t>
            </a:r>
          </a:p>
          <a:p>
            <a:pPr marL="228600" lvl="0" indent="-228600">
              <a:lnSpc>
                <a:spcPct val="90000"/>
              </a:lnSpc>
              <a:spcBef>
                <a:spcPts val="1000"/>
              </a:spcBef>
              <a:buFont typeface="Arial" panose="020B0604020202020204" pitchFamily="34" charset="0"/>
              <a:buChar char="•"/>
            </a:pPr>
            <a:r>
              <a:rPr lang="en-US" sz="2000" dirty="0">
                <a:solidFill>
                  <a:srgbClr val="5F5F5F"/>
                </a:solidFill>
              </a:rPr>
              <a:t>Being at a crossroad - insecurity</a:t>
            </a:r>
          </a:p>
          <a:p>
            <a:pPr marL="228600" lvl="0" indent="-228600">
              <a:lnSpc>
                <a:spcPct val="90000"/>
              </a:lnSpc>
              <a:spcBef>
                <a:spcPts val="1000"/>
              </a:spcBef>
              <a:buFont typeface="Arial" panose="020B0604020202020204" pitchFamily="34" charset="0"/>
              <a:buChar char="•"/>
            </a:pPr>
            <a:r>
              <a:rPr lang="en-US" sz="2000" dirty="0">
                <a:solidFill>
                  <a:srgbClr val="5F5F5F"/>
                </a:solidFill>
              </a:rPr>
              <a:t>This situation requires ‘critical sense’ – to assess, according to some criteria, to distinguish</a:t>
            </a:r>
          </a:p>
          <a:p>
            <a:pPr marL="228600" lvl="0" indent="-228600">
              <a:lnSpc>
                <a:spcPct val="90000"/>
              </a:lnSpc>
              <a:spcBef>
                <a:spcPts val="1000"/>
              </a:spcBef>
              <a:buFont typeface="Arial" panose="020B0604020202020204" pitchFamily="34" charset="0"/>
              <a:buChar char="•"/>
            </a:pPr>
            <a:r>
              <a:rPr lang="en-US" sz="2000" dirty="0">
                <a:solidFill>
                  <a:srgbClr val="5F5F5F"/>
                </a:solidFill>
              </a:rPr>
              <a:t>There are people who act ‘like on a stage’ – lack of critical sense</a:t>
            </a:r>
          </a:p>
        </p:txBody>
      </p:sp>
      <p:sp>
        <p:nvSpPr>
          <p:cNvPr id="4" name="Rectángulo 3">
            <a:extLst>
              <a:ext uri="{FF2B5EF4-FFF2-40B4-BE49-F238E27FC236}">
                <a16:creationId xmlns:a16="http://schemas.microsoft.com/office/drawing/2014/main" id="{C90E46EB-F488-4CEF-9B54-B0B03CD44A79}"/>
              </a:ext>
            </a:extLst>
          </p:cNvPr>
          <p:cNvSpPr/>
          <p:nvPr/>
        </p:nvSpPr>
        <p:spPr>
          <a:xfrm>
            <a:off x="2971086" y="6396325"/>
            <a:ext cx="3655746" cy="461665"/>
          </a:xfrm>
          <a:prstGeom prst="rect">
            <a:avLst/>
          </a:prstGeom>
        </p:spPr>
        <p:txBody>
          <a:bodyPr wrap="square">
            <a:spAutoFit/>
          </a:bodyPr>
          <a:lstStyle/>
          <a:p>
            <a:pPr algn="r"/>
            <a:r>
              <a:rPr lang="es-ES" sz="1200" dirty="0"/>
              <a:t>https://pixabay.com/photos/girl-crossroads-choice-way-2573111/</a:t>
            </a:r>
          </a:p>
        </p:txBody>
      </p:sp>
      <p:pic>
        <p:nvPicPr>
          <p:cNvPr id="5" name="Audio 4">
            <a:hlinkClick r:id="" action="ppaction://media"/>
            <a:extLst>
              <a:ext uri="{FF2B5EF4-FFF2-40B4-BE49-F238E27FC236}">
                <a16:creationId xmlns:a16="http://schemas.microsoft.com/office/drawing/2014/main" id="{1603171E-7E97-469B-B5E4-5B00F6BD46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93911707"/>
      </p:ext>
    </p:extLst>
  </p:cSld>
  <p:clrMapOvr>
    <a:masterClrMapping/>
  </p:clrMapOvr>
  <mc:AlternateContent xmlns:mc="http://schemas.openxmlformats.org/markup-compatibility/2006">
    <mc:Choice xmlns:p14="http://schemas.microsoft.com/office/powerpoint/2010/main" Requires="p14">
      <p:transition spd="slow" p14:dur="2000" advTm="101690"/>
    </mc:Choice>
    <mc:Fallback>
      <p:transition spd="slow" advTm="10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828F747-8740-4018-8808-9DC9665A48B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15377" y="0"/>
            <a:ext cx="9989006" cy="6883049"/>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7448062" y="609600"/>
            <a:ext cx="4140014" cy="1330839"/>
          </a:xfrm>
        </p:spPr>
        <p:txBody>
          <a:bodyPr vert="horz" lIns="91440" tIns="45720" rIns="91440" bIns="45720" rtlCol="0" anchor="ctr">
            <a:normAutofit fontScale="90000"/>
          </a:bodyPr>
          <a:lstStyle/>
          <a:p>
            <a:pPr algn="l"/>
            <a:r>
              <a:rPr lang="en-US" sz="5200" dirty="0"/>
              <a:t>Our sense of ‘crisis’</a:t>
            </a:r>
          </a:p>
        </p:txBody>
      </p:sp>
      <p:sp>
        <p:nvSpPr>
          <p:cNvPr id="6" name="Rectángulo 5">
            <a:extLst>
              <a:ext uri="{FF2B5EF4-FFF2-40B4-BE49-F238E27FC236}">
                <a16:creationId xmlns:a16="http://schemas.microsoft.com/office/drawing/2014/main" id="{B2A5FC8D-31DB-44A8-9986-2CEADC16FD0C}"/>
              </a:ext>
            </a:extLst>
          </p:cNvPr>
          <p:cNvSpPr/>
          <p:nvPr/>
        </p:nvSpPr>
        <p:spPr>
          <a:xfrm>
            <a:off x="7373630" y="2194102"/>
            <a:ext cx="4140013" cy="3908586"/>
          </a:xfrm>
          <a:prstGeom prst="rect">
            <a:avLst/>
          </a:prstGeom>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r>
              <a:rPr lang="en-US" sz="2200" dirty="0">
                <a:solidFill>
                  <a:srgbClr val="5F5F5F"/>
                </a:solidFill>
              </a:rPr>
              <a:t>Less related to ‘decision’, more related to the unavoidable</a:t>
            </a:r>
          </a:p>
          <a:p>
            <a:pPr marL="228600" lvl="0" indent="-228600">
              <a:lnSpc>
                <a:spcPct val="90000"/>
              </a:lnSpc>
              <a:spcBef>
                <a:spcPts val="1000"/>
              </a:spcBef>
              <a:buFont typeface="Arial" panose="020B0604020202020204" pitchFamily="34" charset="0"/>
              <a:buChar char="•"/>
            </a:pPr>
            <a:r>
              <a:rPr lang="en-US" sz="2200" dirty="0">
                <a:solidFill>
                  <a:srgbClr val="5F5F5F"/>
                </a:solidFill>
              </a:rPr>
              <a:t>Related to economic processes (from 1929 – Great Depression)</a:t>
            </a:r>
          </a:p>
          <a:p>
            <a:pPr marL="228600" indent="-228600">
              <a:lnSpc>
                <a:spcPct val="90000"/>
              </a:lnSpc>
              <a:spcBef>
                <a:spcPts val="1000"/>
              </a:spcBef>
              <a:buFont typeface="Arial" panose="020B0604020202020204" pitchFamily="34" charset="0"/>
              <a:buChar char="•"/>
            </a:pPr>
            <a:r>
              <a:rPr lang="en-US" sz="2200" dirty="0">
                <a:solidFill>
                  <a:srgbClr val="5F5F5F"/>
                </a:solidFill>
              </a:rPr>
              <a:t>Still seems a new beginning</a:t>
            </a:r>
          </a:p>
          <a:p>
            <a:pPr marL="228600" indent="-228600">
              <a:lnSpc>
                <a:spcPct val="90000"/>
              </a:lnSpc>
              <a:spcBef>
                <a:spcPts val="1000"/>
              </a:spcBef>
              <a:buFont typeface="Arial" panose="020B0604020202020204" pitchFamily="34" charset="0"/>
              <a:buChar char="•"/>
            </a:pPr>
            <a:r>
              <a:rPr lang="en-US" sz="2200" dirty="0">
                <a:solidFill>
                  <a:srgbClr val="5F5F5F"/>
                </a:solidFill>
              </a:rPr>
              <a:t>Is here to stay: living in a changing world</a:t>
            </a:r>
          </a:p>
          <a:p>
            <a:pPr marL="228600" lvl="0" indent="-228600">
              <a:lnSpc>
                <a:spcPct val="90000"/>
              </a:lnSpc>
              <a:spcBef>
                <a:spcPts val="1000"/>
              </a:spcBef>
              <a:buFont typeface="Arial" panose="020B0604020202020204" pitchFamily="34" charset="0"/>
              <a:buChar char="•"/>
            </a:pPr>
            <a:endParaRPr lang="en-US" sz="2200" dirty="0">
              <a:solidFill>
                <a:srgbClr val="5F5F5F"/>
              </a:solidFill>
            </a:endParaRPr>
          </a:p>
        </p:txBody>
      </p:sp>
      <p:sp>
        <p:nvSpPr>
          <p:cNvPr id="4" name="Rectángulo 3">
            <a:extLst>
              <a:ext uri="{FF2B5EF4-FFF2-40B4-BE49-F238E27FC236}">
                <a16:creationId xmlns:a16="http://schemas.microsoft.com/office/drawing/2014/main" id="{C90E46EB-F488-4CEF-9B54-B0B03CD44A79}"/>
              </a:ext>
            </a:extLst>
          </p:cNvPr>
          <p:cNvSpPr/>
          <p:nvPr/>
        </p:nvSpPr>
        <p:spPr>
          <a:xfrm>
            <a:off x="2971086" y="6396325"/>
            <a:ext cx="3655746" cy="461665"/>
          </a:xfrm>
          <a:prstGeom prst="rect">
            <a:avLst/>
          </a:prstGeom>
        </p:spPr>
        <p:txBody>
          <a:bodyPr wrap="square">
            <a:spAutoFit/>
          </a:bodyPr>
          <a:lstStyle/>
          <a:p>
            <a:pPr algn="r"/>
            <a:r>
              <a:rPr lang="es-ES" sz="1200" dirty="0"/>
              <a:t>https://pixabay.com/es/illustrations/hombre-silueta-malet%c3%adn-paraguas-96587//</a:t>
            </a:r>
          </a:p>
        </p:txBody>
      </p:sp>
      <p:pic>
        <p:nvPicPr>
          <p:cNvPr id="5" name="Audio 4">
            <a:hlinkClick r:id="" action="ppaction://media"/>
            <a:extLst>
              <a:ext uri="{FF2B5EF4-FFF2-40B4-BE49-F238E27FC236}">
                <a16:creationId xmlns:a16="http://schemas.microsoft.com/office/drawing/2014/main" id="{E90D2799-466C-464E-B8EC-5A1AFAD2D5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17588099"/>
      </p:ext>
    </p:extLst>
  </p:cSld>
  <p:clrMapOvr>
    <a:masterClrMapping/>
  </p:clrMapOvr>
  <mc:AlternateContent xmlns:mc="http://schemas.openxmlformats.org/markup-compatibility/2006">
    <mc:Choice xmlns:p14="http://schemas.microsoft.com/office/powerpoint/2010/main" Requires="p14">
      <p:transition spd="slow" p14:dur="2000" advTm="160460"/>
    </mc:Choice>
    <mc:Fallback>
      <p:transition spd="slow" advTm="16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6801491" y="609600"/>
            <a:ext cx="5390508" cy="1330839"/>
          </a:xfrm>
        </p:spPr>
        <p:txBody>
          <a:bodyPr vert="horz" lIns="91440" tIns="45720" rIns="91440" bIns="45720" rtlCol="0" anchor="ctr">
            <a:noAutofit/>
          </a:bodyPr>
          <a:lstStyle/>
          <a:p>
            <a:pPr algn="l"/>
            <a:r>
              <a:rPr lang="en-US" sz="5200" dirty="0"/>
              <a:t>Crisis of culture? Or </a:t>
            </a:r>
            <a:br>
              <a:rPr lang="en-US" sz="5200" dirty="0"/>
            </a:br>
            <a:r>
              <a:rPr lang="en-US" sz="5200" dirty="0"/>
              <a:t>Culture as crisis?</a:t>
            </a:r>
          </a:p>
        </p:txBody>
      </p:sp>
      <p:pic>
        <p:nvPicPr>
          <p:cNvPr id="9" name="Picture 2" descr="Blade, Cuchillo, Herramienta, Arma">
            <a:extLst>
              <a:ext uri="{FF2B5EF4-FFF2-40B4-BE49-F238E27FC236}">
                <a16:creationId xmlns:a16="http://schemas.microsoft.com/office/drawing/2014/main" id="{CDD7CF28-B16C-4B69-81F8-579E18C66F09}"/>
              </a:ext>
            </a:extLst>
          </p:cNvPr>
          <p:cNvPicPr>
            <a:picLocks noChangeAspect="1" noChangeArrowheads="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flipH="1">
            <a:off x="0" y="-659222"/>
            <a:ext cx="5199321" cy="2599661"/>
          </a:xfrm>
          <a:prstGeom prst="rect">
            <a:avLst/>
          </a:prstGeom>
          <a:solidFill>
            <a:schemeClr val="bg2"/>
          </a:solidFill>
        </p:spPr>
      </p:pic>
      <p:sp>
        <p:nvSpPr>
          <p:cNvPr id="6" name="Rectángulo 5">
            <a:extLst>
              <a:ext uri="{FF2B5EF4-FFF2-40B4-BE49-F238E27FC236}">
                <a16:creationId xmlns:a16="http://schemas.microsoft.com/office/drawing/2014/main" id="{B2A5FC8D-31DB-44A8-9986-2CEADC16FD0C}"/>
              </a:ext>
            </a:extLst>
          </p:cNvPr>
          <p:cNvSpPr/>
          <p:nvPr/>
        </p:nvSpPr>
        <p:spPr>
          <a:xfrm>
            <a:off x="7159255" y="2533143"/>
            <a:ext cx="4440269" cy="4083413"/>
          </a:xfrm>
          <a:prstGeom prst="rect">
            <a:avLst/>
          </a:prstGeom>
        </p:spPr>
        <p:txBody>
          <a:bodyPr vert="horz" lIns="91440" tIns="45720" rIns="91440" bIns="45720" rtlCol="0">
            <a:normAutofit lnSpcReduction="10000"/>
          </a:bodyPr>
          <a:lstStyle/>
          <a:p>
            <a:pPr marL="228600" lvl="0" indent="-228600">
              <a:lnSpc>
                <a:spcPct val="90000"/>
              </a:lnSpc>
              <a:spcBef>
                <a:spcPts val="1000"/>
              </a:spcBef>
              <a:buFont typeface="Arial" panose="020B0604020202020204" pitchFamily="34" charset="0"/>
              <a:buChar char="•"/>
            </a:pPr>
            <a:r>
              <a:rPr lang="en-US" sz="2200" dirty="0">
                <a:solidFill>
                  <a:srgbClr val="5F5F5F"/>
                </a:solidFill>
              </a:rPr>
              <a:t>“A knife pressed against the future” (1976)</a:t>
            </a:r>
          </a:p>
          <a:p>
            <a:pPr marL="228600" lvl="0" indent="-228600">
              <a:lnSpc>
                <a:spcPct val="90000"/>
              </a:lnSpc>
              <a:spcBef>
                <a:spcPts val="1000"/>
              </a:spcBef>
              <a:buFont typeface="Arial" panose="020B0604020202020204" pitchFamily="34" charset="0"/>
              <a:buChar char="•"/>
            </a:pPr>
            <a:r>
              <a:rPr lang="en-US" sz="2200" dirty="0">
                <a:solidFill>
                  <a:srgbClr val="5F5F5F"/>
                </a:solidFill>
              </a:rPr>
              <a:t>“A break in the wall” (1991; Kundera)</a:t>
            </a:r>
          </a:p>
          <a:p>
            <a:pPr marL="228600" lvl="0" indent="-228600">
              <a:lnSpc>
                <a:spcPct val="90000"/>
              </a:lnSpc>
              <a:spcBef>
                <a:spcPts val="1000"/>
              </a:spcBef>
              <a:buFont typeface="Arial" panose="020B0604020202020204" pitchFamily="34" charset="0"/>
              <a:buChar char="•"/>
            </a:pPr>
            <a:r>
              <a:rPr lang="en-US" sz="2200" dirty="0">
                <a:solidFill>
                  <a:srgbClr val="5F5F5F"/>
                </a:solidFill>
              </a:rPr>
              <a:t>“Essentially revolutionary”</a:t>
            </a:r>
          </a:p>
          <a:p>
            <a:pPr marL="228600" lvl="0" indent="-228600">
              <a:lnSpc>
                <a:spcPct val="90000"/>
              </a:lnSpc>
              <a:spcBef>
                <a:spcPts val="1000"/>
              </a:spcBef>
              <a:buFont typeface="Arial" panose="020B0604020202020204" pitchFamily="34" charset="0"/>
              <a:buChar char="•"/>
            </a:pPr>
            <a:r>
              <a:rPr lang="en-US" sz="2200" dirty="0">
                <a:solidFill>
                  <a:srgbClr val="5F5F5F"/>
                </a:solidFill>
              </a:rPr>
              <a:t>Essentially transgressive, because looking for a better world</a:t>
            </a:r>
          </a:p>
          <a:p>
            <a:pPr marL="228600" lvl="0" indent="-228600">
              <a:lnSpc>
                <a:spcPct val="90000"/>
              </a:lnSpc>
              <a:spcBef>
                <a:spcPts val="1000"/>
              </a:spcBef>
              <a:buFont typeface="Arial" panose="020B0604020202020204" pitchFamily="34" charset="0"/>
              <a:buChar char="•"/>
            </a:pPr>
            <a:r>
              <a:rPr lang="en-US" sz="2200" dirty="0">
                <a:solidFill>
                  <a:srgbClr val="5F5F5F"/>
                </a:solidFill>
              </a:rPr>
              <a:t>Means to question even the apparently unquestionable – like the role of the stranger</a:t>
            </a:r>
          </a:p>
          <a:p>
            <a:pPr marL="228600" lvl="0" indent="-228600">
              <a:lnSpc>
                <a:spcPct val="90000"/>
              </a:lnSpc>
              <a:spcBef>
                <a:spcPts val="1000"/>
              </a:spcBef>
              <a:buFont typeface="Arial" panose="020B0604020202020204" pitchFamily="34" charset="0"/>
              <a:buChar char="•"/>
            </a:pPr>
            <a:r>
              <a:rPr lang="en-US" sz="2200" dirty="0">
                <a:solidFill>
                  <a:srgbClr val="5F5F5F"/>
                </a:solidFill>
              </a:rPr>
              <a:t>Leads to the building of an autonomous society</a:t>
            </a:r>
          </a:p>
        </p:txBody>
      </p:sp>
      <p:pic>
        <p:nvPicPr>
          <p:cNvPr id="1026" name="Picture 2">
            <a:extLst>
              <a:ext uri="{FF2B5EF4-FFF2-40B4-BE49-F238E27FC236}">
                <a16:creationId xmlns:a16="http://schemas.microsoft.com/office/drawing/2014/main" id="{6DF40846-7106-47BB-9933-009E1D4DCB02}"/>
              </a:ext>
            </a:extLst>
          </p:cNvPr>
          <p:cNvPicPr>
            <a:picLocks noChangeAspect="1" noChangeArrowheads="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bwMode="auto">
          <a:xfrm>
            <a:off x="-766792" y="1488557"/>
            <a:ext cx="7159255" cy="5369441"/>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32970542-7E4C-4765-94B1-BFC9DB84A4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68830891"/>
      </p:ext>
    </p:extLst>
  </p:cSld>
  <p:clrMapOvr>
    <a:masterClrMapping/>
  </p:clrMapOvr>
  <mc:AlternateContent xmlns:mc="http://schemas.openxmlformats.org/markup-compatibility/2006">
    <mc:Choice xmlns:p14="http://schemas.microsoft.com/office/powerpoint/2010/main" Requires="p14">
      <p:transition spd="slow" p14:dur="2000" advTm="194245"/>
    </mc:Choice>
    <mc:Fallback>
      <p:transition spd="slow" advTm="194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481013" y="3752849"/>
            <a:ext cx="3290887" cy="2452687"/>
          </a:xfrm>
        </p:spPr>
        <p:txBody>
          <a:bodyPr vert="horz" lIns="91440" tIns="45720" rIns="91440" bIns="45720" rtlCol="0" anchor="ctr">
            <a:normAutofit/>
          </a:bodyPr>
          <a:lstStyle/>
          <a:p>
            <a:pPr algn="l"/>
            <a:r>
              <a:rPr lang="en-US" sz="4000" dirty="0"/>
              <a:t>The trouble</a:t>
            </a:r>
          </a:p>
        </p:txBody>
      </p:sp>
      <p:pic>
        <p:nvPicPr>
          <p:cNvPr id="75" name="Picture 74" descr="Exclamation mark on a yellow background">
            <a:extLst>
              <a:ext uri="{FF2B5EF4-FFF2-40B4-BE49-F238E27FC236}">
                <a16:creationId xmlns:a16="http://schemas.microsoft.com/office/drawing/2014/main" id="{CE3E10FA-A618-4C22-9AF7-D9D406180BAD}"/>
              </a:ext>
            </a:extLst>
          </p:cNvPr>
          <p:cNvPicPr>
            <a:picLocks noChangeAspect="1"/>
          </p:cNvPicPr>
          <p:nvPr/>
        </p:nvPicPr>
        <p:blipFill rotWithShape="1">
          <a:blip r:embed="rId4">
            <a:duotone>
              <a:prstClr val="black"/>
              <a:srgbClr val="8A566B">
                <a:tint val="45000"/>
                <a:satMod val="400000"/>
              </a:srgbClr>
            </a:duotone>
          </a:blip>
          <a:srcRect t="50818" b="86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ectángulo 5">
            <a:extLst>
              <a:ext uri="{FF2B5EF4-FFF2-40B4-BE49-F238E27FC236}">
                <a16:creationId xmlns:a16="http://schemas.microsoft.com/office/drawing/2014/main" id="{B2A5FC8D-31DB-44A8-9986-2CEADC16FD0C}"/>
              </a:ext>
            </a:extLst>
          </p:cNvPr>
          <p:cNvSpPr/>
          <p:nvPr/>
        </p:nvSpPr>
        <p:spPr>
          <a:xfrm>
            <a:off x="4223982" y="3752850"/>
            <a:ext cx="7485413" cy="2771240"/>
          </a:xfrm>
          <a:prstGeom prst="rect">
            <a:avLst/>
          </a:prstGeom>
        </p:spPr>
        <p:txBody>
          <a:bodyPr vert="horz" lIns="91440" tIns="45720" rIns="91440" bIns="45720" rtlCol="0" anchor="ctr">
            <a:noAutofit/>
          </a:bodyPr>
          <a:lstStyle/>
          <a:p>
            <a:pPr lvl="0">
              <a:lnSpc>
                <a:spcPct val="90000"/>
              </a:lnSpc>
              <a:spcBef>
                <a:spcPts val="1000"/>
              </a:spcBef>
            </a:pPr>
            <a:r>
              <a:rPr lang="en-US" sz="2200" dirty="0"/>
              <a:t>“The trouble with the contemporary condition of our modern civilization is that it stopped questioning itself. […] The price of silence is paid in the hard currency of human suffering. Asking the right questions makes, after all, all the difference between fate and destination, drifting and travelling. Questioning the ostensibly unquestionable premises of our way of life is arguably the most urgent of the services we owe our fellow humans and ourselves)” </a:t>
            </a:r>
          </a:p>
          <a:p>
            <a:pPr lvl="0">
              <a:lnSpc>
                <a:spcPct val="90000"/>
              </a:lnSpc>
              <a:spcBef>
                <a:spcPts val="1000"/>
              </a:spcBef>
            </a:pPr>
            <a:r>
              <a:rPr lang="en-US" sz="2200" dirty="0"/>
              <a:t>(Bauman, </a:t>
            </a:r>
            <a:r>
              <a:rPr lang="en-US" sz="2200" i="1" dirty="0"/>
              <a:t>Globalization</a:t>
            </a:r>
            <a:r>
              <a:rPr lang="en-US" sz="2200" dirty="0"/>
              <a:t>, 1998, 5)</a:t>
            </a:r>
          </a:p>
        </p:txBody>
      </p:sp>
      <p:pic>
        <p:nvPicPr>
          <p:cNvPr id="3" name="Audio 2">
            <a:hlinkClick r:id="" action="ppaction://media"/>
            <a:extLst>
              <a:ext uri="{FF2B5EF4-FFF2-40B4-BE49-F238E27FC236}">
                <a16:creationId xmlns:a16="http://schemas.microsoft.com/office/drawing/2014/main" id="{3FAA37A8-05B9-47D4-BB47-4E9719926E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4788960"/>
      </p:ext>
    </p:extLst>
  </p:cSld>
  <p:clrMapOvr>
    <a:masterClrMapping/>
  </p:clrMapOvr>
  <mc:AlternateContent xmlns:mc="http://schemas.openxmlformats.org/markup-compatibility/2006">
    <mc:Choice xmlns:p14="http://schemas.microsoft.com/office/powerpoint/2010/main" Requires="p14">
      <p:transition spd="slow" p14:dur="2000" advTm="72804"/>
    </mc:Choice>
    <mc:Fallback>
      <p:transition spd="slow" advTm="7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7320466" y="609600"/>
            <a:ext cx="4140014" cy="1330839"/>
          </a:xfrm>
        </p:spPr>
        <p:txBody>
          <a:bodyPr vert="horz" lIns="91440" tIns="45720" rIns="91440" bIns="45720" rtlCol="0" anchor="ctr">
            <a:normAutofit/>
          </a:bodyPr>
          <a:lstStyle/>
          <a:p>
            <a:pPr algn="l"/>
            <a:r>
              <a:rPr lang="en-US" sz="4400" dirty="0"/>
              <a:t>Facing a time of crisis</a:t>
            </a:r>
          </a:p>
        </p:txBody>
      </p:sp>
      <p:pic>
        <p:nvPicPr>
          <p:cNvPr id="1026" name="Picture 2" descr="Rummelsburg Bay, Berlin, Winter, Ice, Skate, Skater">
            <a:extLst>
              <a:ext uri="{FF2B5EF4-FFF2-40B4-BE49-F238E27FC236}">
                <a16:creationId xmlns:a16="http://schemas.microsoft.com/office/drawing/2014/main" id="{6DF40846-7106-47BB-9933-009E1D4DCB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53" r="15169"/>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B2A5FC8D-31DB-44A8-9986-2CEADC16FD0C}"/>
              </a:ext>
            </a:extLst>
          </p:cNvPr>
          <p:cNvSpPr/>
          <p:nvPr/>
        </p:nvSpPr>
        <p:spPr>
          <a:xfrm>
            <a:off x="7320465" y="2194101"/>
            <a:ext cx="4140013" cy="4202223"/>
          </a:xfrm>
          <a:prstGeom prst="rect">
            <a:avLst/>
          </a:prstGeom>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r>
              <a:rPr lang="en-US" sz="2200" dirty="0">
                <a:solidFill>
                  <a:srgbClr val="5F5F5F"/>
                </a:solidFill>
              </a:rPr>
              <a:t>Times of important changes</a:t>
            </a:r>
          </a:p>
          <a:p>
            <a:pPr marL="228600" lvl="0" indent="-228600">
              <a:lnSpc>
                <a:spcPct val="90000"/>
              </a:lnSpc>
              <a:spcBef>
                <a:spcPts val="1000"/>
              </a:spcBef>
              <a:buFont typeface="Arial" panose="020B0604020202020204" pitchFamily="34" charset="0"/>
              <a:buChar char="•"/>
            </a:pPr>
            <a:r>
              <a:rPr lang="en-US" sz="2200" dirty="0">
                <a:solidFill>
                  <a:srgbClr val="5F5F5F"/>
                </a:solidFill>
              </a:rPr>
              <a:t>Old systems eroded, no new structures to replace them</a:t>
            </a:r>
          </a:p>
          <a:p>
            <a:pPr marL="228600" lvl="0" indent="-228600">
              <a:lnSpc>
                <a:spcPct val="90000"/>
              </a:lnSpc>
              <a:spcBef>
                <a:spcPts val="1000"/>
              </a:spcBef>
              <a:buFont typeface="Arial" panose="020B0604020202020204" pitchFamily="34" charset="0"/>
              <a:buChar char="•"/>
            </a:pPr>
            <a:r>
              <a:rPr lang="en-US" sz="2200" dirty="0">
                <a:solidFill>
                  <a:srgbClr val="5F5F5F"/>
                </a:solidFill>
              </a:rPr>
              <a:t>Living “like skating on thin ice”: safety is in speed (Bauman 2005)</a:t>
            </a:r>
          </a:p>
          <a:p>
            <a:pPr marL="228600" lvl="0" indent="-228600">
              <a:lnSpc>
                <a:spcPct val="90000"/>
              </a:lnSpc>
              <a:spcBef>
                <a:spcPts val="1000"/>
              </a:spcBef>
              <a:buFont typeface="Arial" panose="020B0604020202020204" pitchFamily="34" charset="0"/>
              <a:buChar char="•"/>
            </a:pPr>
            <a:r>
              <a:rPr lang="en-US" sz="2200" dirty="0">
                <a:solidFill>
                  <a:srgbClr val="5F5F5F"/>
                </a:solidFill>
              </a:rPr>
              <a:t>Main problems of our time: </a:t>
            </a:r>
          </a:p>
          <a:p>
            <a:pPr marL="685800" lvl="1" indent="-228600">
              <a:lnSpc>
                <a:spcPct val="90000"/>
              </a:lnSpc>
              <a:spcBef>
                <a:spcPts val="1000"/>
              </a:spcBef>
              <a:buFont typeface="Arial" panose="020B0604020202020204" pitchFamily="34" charset="0"/>
              <a:buChar char="•"/>
            </a:pPr>
            <a:r>
              <a:rPr lang="en-US" sz="2200" dirty="0">
                <a:solidFill>
                  <a:srgbClr val="5F5F5F"/>
                </a:solidFill>
              </a:rPr>
              <a:t>“Divorce of power from politics”</a:t>
            </a:r>
          </a:p>
          <a:p>
            <a:pPr marL="685800" lvl="1" indent="-228600">
              <a:lnSpc>
                <a:spcPct val="90000"/>
              </a:lnSpc>
              <a:spcBef>
                <a:spcPts val="1000"/>
              </a:spcBef>
              <a:buFont typeface="Arial" panose="020B0604020202020204" pitchFamily="34" charset="0"/>
              <a:buChar char="•"/>
            </a:pPr>
            <a:r>
              <a:rPr lang="en-US" sz="2200" dirty="0">
                <a:solidFill>
                  <a:srgbClr val="5F5F5F"/>
                </a:solidFill>
              </a:rPr>
              <a:t>“TINA rule”</a:t>
            </a:r>
          </a:p>
        </p:txBody>
      </p:sp>
      <p:sp>
        <p:nvSpPr>
          <p:cNvPr id="4" name="Rectángulo 3">
            <a:extLst>
              <a:ext uri="{FF2B5EF4-FFF2-40B4-BE49-F238E27FC236}">
                <a16:creationId xmlns:a16="http://schemas.microsoft.com/office/drawing/2014/main" id="{D369C31E-63C8-46C5-9B06-B583EF49BD7B}"/>
              </a:ext>
            </a:extLst>
          </p:cNvPr>
          <p:cNvSpPr/>
          <p:nvPr/>
        </p:nvSpPr>
        <p:spPr>
          <a:xfrm>
            <a:off x="0" y="6396325"/>
            <a:ext cx="3640476" cy="461665"/>
          </a:xfrm>
          <a:prstGeom prst="rect">
            <a:avLst/>
          </a:prstGeom>
        </p:spPr>
        <p:txBody>
          <a:bodyPr wrap="square">
            <a:spAutoFit/>
          </a:bodyPr>
          <a:lstStyle/>
          <a:p>
            <a:r>
              <a:rPr lang="es-ES" sz="1200" dirty="0">
                <a:hlinkClick r:id="rId5"/>
              </a:rPr>
              <a:t>https://pixabay.com/photos/rummelsburg-bay-berlin-winter-ice-141028/</a:t>
            </a:r>
            <a:r>
              <a:rPr lang="es-ES" sz="1200" dirty="0"/>
              <a:t> </a:t>
            </a:r>
          </a:p>
        </p:txBody>
      </p:sp>
      <p:pic>
        <p:nvPicPr>
          <p:cNvPr id="3" name="Audio 2">
            <a:hlinkClick r:id="" action="ppaction://media"/>
            <a:extLst>
              <a:ext uri="{FF2B5EF4-FFF2-40B4-BE49-F238E27FC236}">
                <a16:creationId xmlns:a16="http://schemas.microsoft.com/office/drawing/2014/main" id="{8D2542BE-CAD7-4E15-BD6E-E6B6781B7D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75772036"/>
      </p:ext>
    </p:extLst>
  </p:cSld>
  <p:clrMapOvr>
    <a:masterClrMapping/>
  </p:clrMapOvr>
  <mc:AlternateContent xmlns:mc="http://schemas.openxmlformats.org/markup-compatibility/2006">
    <mc:Choice xmlns:p14="http://schemas.microsoft.com/office/powerpoint/2010/main" Requires="p14">
      <p:transition spd="slow" p14:dur="2000" advTm="206830"/>
    </mc:Choice>
    <mc:Fallback>
      <p:transition spd="slow" advTm="20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DF40846-7106-47BB-9933-009E1D4DCB02}"/>
              </a:ext>
            </a:extLst>
          </p:cNvPr>
          <p:cNvPicPr>
            <a:picLocks noChangeAspect="1" noChangeArrowheads="1"/>
          </p:cNvPicPr>
          <p:nvPr/>
        </p:nvPicPr>
        <p:blipFill rotWithShape="1">
          <a:blip r:embed="rId4">
            <a:duotone>
              <a:prstClr val="black"/>
              <a:srgbClr val="5F5F5F">
                <a:tint val="45000"/>
                <a:satMod val="400000"/>
              </a:srgbClr>
            </a:duotone>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rcRect l="9641" r="15277"/>
          <a:stretch/>
        </p:blipFill>
        <p:spPr bwMode="auto">
          <a:xfrm>
            <a:off x="-1455824"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7531610" y="365125"/>
            <a:ext cx="3822189" cy="1899912"/>
          </a:xfrm>
        </p:spPr>
        <p:txBody>
          <a:bodyPr vert="horz" lIns="91440" tIns="45720" rIns="91440" bIns="45720" rtlCol="0" anchor="ctr">
            <a:normAutofit/>
          </a:bodyPr>
          <a:lstStyle/>
          <a:p>
            <a:pPr algn="l"/>
            <a:r>
              <a:rPr lang="en-US" sz="4000" dirty="0"/>
              <a:t>Uncertainty and Morality</a:t>
            </a:r>
          </a:p>
        </p:txBody>
      </p:sp>
      <p:sp>
        <p:nvSpPr>
          <p:cNvPr id="6" name="Rectángulo 5">
            <a:extLst>
              <a:ext uri="{FF2B5EF4-FFF2-40B4-BE49-F238E27FC236}">
                <a16:creationId xmlns:a16="http://schemas.microsoft.com/office/drawing/2014/main" id="{B2A5FC8D-31DB-44A8-9986-2CEADC16FD0C}"/>
              </a:ext>
            </a:extLst>
          </p:cNvPr>
          <p:cNvSpPr/>
          <p:nvPr/>
        </p:nvSpPr>
        <p:spPr>
          <a:xfrm>
            <a:off x="7531610" y="2434201"/>
            <a:ext cx="3822189" cy="3742762"/>
          </a:xfrm>
          <a:prstGeom prst="rect">
            <a:avLst/>
          </a:prstGeom>
        </p:spPr>
        <p:txBody>
          <a:bodyPr vert="horz" lIns="91440" tIns="45720" rIns="91440" bIns="45720" rtlCol="0">
            <a:normAutofit/>
          </a:bodyPr>
          <a:lstStyle/>
          <a:p>
            <a:pPr marL="228600" lvl="0" indent="-228600">
              <a:lnSpc>
                <a:spcPct val="90000"/>
              </a:lnSpc>
              <a:spcBef>
                <a:spcPts val="1000"/>
              </a:spcBef>
              <a:buFont typeface="Arial" panose="020B0604020202020204" pitchFamily="34" charset="0"/>
              <a:buChar char="•"/>
            </a:pPr>
            <a:r>
              <a:rPr lang="en-US" sz="2000" dirty="0"/>
              <a:t>Morality is free and, therefore, insecure</a:t>
            </a:r>
          </a:p>
          <a:p>
            <a:pPr marL="228600" lvl="0" indent="-228600">
              <a:lnSpc>
                <a:spcPct val="90000"/>
              </a:lnSpc>
              <a:spcBef>
                <a:spcPts val="1000"/>
              </a:spcBef>
              <a:buFont typeface="Arial" panose="020B0604020202020204" pitchFamily="34" charset="0"/>
              <a:buChar char="•"/>
            </a:pPr>
            <a:r>
              <a:rPr lang="en-US" sz="2000" dirty="0"/>
              <a:t>The erosion of old structures and systems gives back the decision to individuals</a:t>
            </a:r>
          </a:p>
          <a:p>
            <a:pPr marL="228600" lvl="0" indent="-228600">
              <a:lnSpc>
                <a:spcPct val="90000"/>
              </a:lnSpc>
              <a:spcBef>
                <a:spcPts val="1000"/>
              </a:spcBef>
              <a:buFont typeface="Arial" panose="020B0604020202020204" pitchFamily="34" charset="0"/>
              <a:buChar char="•"/>
            </a:pPr>
            <a:r>
              <a:rPr lang="en-US" sz="2000" dirty="0"/>
              <a:t>There are obstacles to morality:</a:t>
            </a:r>
          </a:p>
          <a:p>
            <a:pPr marL="685800" lvl="1" indent="-228600">
              <a:lnSpc>
                <a:spcPct val="90000"/>
              </a:lnSpc>
              <a:spcBef>
                <a:spcPts val="1000"/>
              </a:spcBef>
              <a:buFont typeface="Arial" panose="020B0604020202020204" pitchFamily="34" charset="0"/>
              <a:buChar char="•"/>
            </a:pPr>
            <a:r>
              <a:rPr lang="en-US" sz="2000" dirty="0"/>
              <a:t>Indifference – denies the other in his / </a:t>
            </a:r>
            <a:r>
              <a:rPr lang="en-US" sz="2000"/>
              <a:t>her humanity</a:t>
            </a:r>
          </a:p>
          <a:p>
            <a:pPr marL="685800" lvl="1" indent="-228600">
              <a:lnSpc>
                <a:spcPct val="90000"/>
              </a:lnSpc>
              <a:spcBef>
                <a:spcPts val="1000"/>
              </a:spcBef>
              <a:buFont typeface="Arial" panose="020B0604020202020204" pitchFamily="34" charset="0"/>
              <a:buChar char="•"/>
            </a:pPr>
            <a:r>
              <a:rPr lang="en-US" sz="2000" dirty="0"/>
              <a:t>“Sensation seeker”</a:t>
            </a:r>
          </a:p>
        </p:txBody>
      </p:sp>
      <p:sp>
        <p:nvSpPr>
          <p:cNvPr id="4" name="Rectángulo 3">
            <a:extLst>
              <a:ext uri="{FF2B5EF4-FFF2-40B4-BE49-F238E27FC236}">
                <a16:creationId xmlns:a16="http://schemas.microsoft.com/office/drawing/2014/main" id="{D369C31E-63C8-46C5-9B06-B583EF49BD7B}"/>
              </a:ext>
            </a:extLst>
          </p:cNvPr>
          <p:cNvSpPr/>
          <p:nvPr/>
        </p:nvSpPr>
        <p:spPr>
          <a:xfrm>
            <a:off x="0" y="6396325"/>
            <a:ext cx="3640476" cy="461665"/>
          </a:xfrm>
          <a:prstGeom prst="rect">
            <a:avLst/>
          </a:prstGeom>
        </p:spPr>
        <p:txBody>
          <a:bodyPr wrap="square">
            <a:spAutoFit/>
          </a:bodyPr>
          <a:lstStyle/>
          <a:p>
            <a:pPr>
              <a:spcAft>
                <a:spcPts val="600"/>
              </a:spcAft>
            </a:pPr>
            <a:r>
              <a:rPr lang="es-ES" sz="1200" dirty="0">
                <a:hlinkClick r:id="rId6"/>
              </a:rPr>
              <a:t>https://pixabay.com/es/illustrations/signo-de-interrogaci%c3%b3n-pregunta-mark-1722865/</a:t>
            </a:r>
            <a:r>
              <a:rPr lang="es-ES" sz="1200" dirty="0"/>
              <a:t> </a:t>
            </a:r>
          </a:p>
        </p:txBody>
      </p:sp>
      <p:pic>
        <p:nvPicPr>
          <p:cNvPr id="3" name="Audio 2">
            <a:hlinkClick r:id="" action="ppaction://media"/>
            <a:extLst>
              <a:ext uri="{FF2B5EF4-FFF2-40B4-BE49-F238E27FC236}">
                <a16:creationId xmlns:a16="http://schemas.microsoft.com/office/drawing/2014/main" id="{4D82E9DA-58AF-44E6-B0CF-87191F5EA1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76450027"/>
      </p:ext>
    </p:extLst>
  </p:cSld>
  <p:clrMapOvr>
    <a:masterClrMapping/>
  </p:clrMapOvr>
  <mc:AlternateContent xmlns:mc="http://schemas.openxmlformats.org/markup-compatibility/2006">
    <mc:Choice xmlns:p14="http://schemas.microsoft.com/office/powerpoint/2010/main" Requires="p14">
      <p:transition spd="slow" p14:dur="2000" advTm="159647"/>
    </mc:Choice>
    <mc:Fallback>
      <p:transition spd="slow" advTm="15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7BFAA4-7172-4F34-808C-1A9A39FE3F32}"/>
              </a:ext>
            </a:extLst>
          </p:cNvPr>
          <p:cNvSpPr>
            <a:spLocks noGrp="1"/>
          </p:cNvSpPr>
          <p:nvPr>
            <p:ph type="ctrTitle"/>
          </p:nvPr>
        </p:nvSpPr>
        <p:spPr>
          <a:xfrm>
            <a:off x="213889" y="3403530"/>
            <a:ext cx="2714250" cy="2452687"/>
          </a:xfrm>
        </p:spPr>
        <p:txBody>
          <a:bodyPr vert="horz" lIns="91440" tIns="45720" rIns="91440" bIns="45720" rtlCol="0" anchor="ctr">
            <a:normAutofit/>
          </a:bodyPr>
          <a:lstStyle/>
          <a:p>
            <a:pPr algn="l"/>
            <a:r>
              <a:rPr lang="en-US" sz="4000" dirty="0"/>
              <a:t>On Contingency</a:t>
            </a:r>
          </a:p>
        </p:txBody>
      </p:sp>
      <p:pic>
        <p:nvPicPr>
          <p:cNvPr id="75" name="Picture 74" descr="Exclamation mark on a yellow background">
            <a:extLst>
              <a:ext uri="{FF2B5EF4-FFF2-40B4-BE49-F238E27FC236}">
                <a16:creationId xmlns:a16="http://schemas.microsoft.com/office/drawing/2014/main" id="{CE3E10FA-A618-4C22-9AF7-D9D406180BAD}"/>
              </a:ext>
            </a:extLst>
          </p:cNvPr>
          <p:cNvPicPr>
            <a:picLocks noChangeAspect="1"/>
          </p:cNvPicPr>
          <p:nvPr/>
        </p:nvPicPr>
        <p:blipFill rotWithShape="1">
          <a:blip r:embed="rId4">
            <a:duotone>
              <a:prstClr val="black"/>
              <a:srgbClr val="8A566B">
                <a:tint val="45000"/>
                <a:satMod val="400000"/>
              </a:srgbClr>
            </a:duotone>
          </a:blip>
          <a:srcRect t="50818" b="8603"/>
          <a:stretch/>
        </p:blipFill>
        <p:spPr>
          <a:xfrm>
            <a:off x="20" y="-544512"/>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ectángulo 5">
            <a:extLst>
              <a:ext uri="{FF2B5EF4-FFF2-40B4-BE49-F238E27FC236}">
                <a16:creationId xmlns:a16="http://schemas.microsoft.com/office/drawing/2014/main" id="{B2A5FC8D-31DB-44A8-9986-2CEADC16FD0C}"/>
              </a:ext>
            </a:extLst>
          </p:cNvPr>
          <p:cNvSpPr/>
          <p:nvPr/>
        </p:nvSpPr>
        <p:spPr>
          <a:xfrm>
            <a:off x="2928139" y="3598740"/>
            <a:ext cx="8948787" cy="2771240"/>
          </a:xfrm>
          <a:prstGeom prst="rect">
            <a:avLst/>
          </a:prstGeom>
        </p:spPr>
        <p:txBody>
          <a:bodyPr vert="horz" lIns="91440" tIns="45720" rIns="91440" bIns="45720" rtlCol="0" anchor="ctr">
            <a:noAutofit/>
          </a:bodyPr>
          <a:lstStyle/>
          <a:p>
            <a:pPr lvl="0">
              <a:lnSpc>
                <a:spcPct val="90000"/>
              </a:lnSpc>
              <a:spcBef>
                <a:spcPts val="1000"/>
              </a:spcBef>
            </a:pPr>
            <a:r>
              <a:rPr lang="en-US" sz="2200" dirty="0"/>
              <a:t>“Western modernity is our contingency. Instead of destroying it, we could try to transform it into our destiny. This […]at heart it conveys a simple enough message. An individual has transformed his or her contingency into his or her destiny if this person has arrived at the consciousness of having made the best out of his or her practically infinite possibilities. A society has transformed its contingency into its destiny if the members of this society arrive at the awareness that they would prefer to live at no other place and at no other time than the here and now. And it is only modem society that can transform its contingency into its destiny, because it is only now that we have arrived at the consciousness of contingency”</a:t>
            </a:r>
          </a:p>
          <a:p>
            <a:pPr lvl="0">
              <a:lnSpc>
                <a:spcPct val="90000"/>
              </a:lnSpc>
              <a:spcBef>
                <a:spcPts val="1000"/>
              </a:spcBef>
            </a:pPr>
            <a:r>
              <a:rPr lang="en-US" sz="2200" dirty="0"/>
              <a:t>(Heller, From hermeneutics in Social Science towards a Hermeneutic of Social Science 1989, 321)</a:t>
            </a:r>
          </a:p>
        </p:txBody>
      </p:sp>
      <p:pic>
        <p:nvPicPr>
          <p:cNvPr id="3" name="Audio 2">
            <a:hlinkClick r:id="" action="ppaction://media"/>
            <a:extLst>
              <a:ext uri="{FF2B5EF4-FFF2-40B4-BE49-F238E27FC236}">
                <a16:creationId xmlns:a16="http://schemas.microsoft.com/office/drawing/2014/main" id="{3D6B2602-4919-45A3-B097-F9C7EAEB7E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53646516"/>
      </p:ext>
    </p:extLst>
  </p:cSld>
  <p:clrMapOvr>
    <a:masterClrMapping/>
  </p:clrMapOvr>
  <mc:AlternateContent xmlns:mc="http://schemas.openxmlformats.org/markup-compatibility/2006">
    <mc:Choice xmlns:p14="http://schemas.microsoft.com/office/powerpoint/2010/main" Requires="p14">
      <p:transition spd="slow" p14:dur="2000" advTm="89778"/>
    </mc:Choice>
    <mc:Fallback>
      <p:transition spd="slow" advTm="8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637</TotalTime>
  <Words>749</Words>
  <Application>Microsoft Office PowerPoint</Application>
  <PresentationFormat>Panorámica</PresentationFormat>
  <Paragraphs>63</Paragraphs>
  <Slides>11</Slides>
  <Notes>0</Notes>
  <HiddenSlides>0</HiddenSlides>
  <MMClips>11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11</vt:i4>
      </vt:variant>
    </vt:vector>
  </HeadingPairs>
  <TitlesOfParts>
    <vt:vector size="15" baseType="lpstr">
      <vt:lpstr>Arial</vt:lpstr>
      <vt:lpstr>Calibri</vt:lpstr>
      <vt:lpstr>Calibri Light</vt:lpstr>
      <vt:lpstr>Tema de Office</vt:lpstr>
      <vt:lpstr>Crisis as Moral Opportunity Justice and Solidarity</vt:lpstr>
      <vt:lpstr>Some Notes about κρἷνω</vt:lpstr>
      <vt:lpstr>First remarks</vt:lpstr>
      <vt:lpstr>Our sense of ‘crisis’</vt:lpstr>
      <vt:lpstr>Crisis of culture? Or  Culture as crisis?</vt:lpstr>
      <vt:lpstr>The trouble</vt:lpstr>
      <vt:lpstr>Facing a time of crisis</vt:lpstr>
      <vt:lpstr>Uncertainty and Morality</vt:lpstr>
      <vt:lpstr>On Contingency</vt:lpstr>
      <vt:lpstr>Moral questions</vt:lpstr>
      <vt:lpstr>What is Permanent?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as Moral Opportunity Justice and Solidarity</dc:title>
  <dc:creator>Elena Álvarez Álvarez</dc:creator>
  <cp:lastModifiedBy>Elena Álvarez Álvarez</cp:lastModifiedBy>
  <cp:revision>30</cp:revision>
  <dcterms:created xsi:type="dcterms:W3CDTF">2021-07-05T14:17:58Z</dcterms:created>
  <dcterms:modified xsi:type="dcterms:W3CDTF">2021-07-13T18:19:33Z</dcterms:modified>
</cp:coreProperties>
</file>