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20"/>
  </p:notesMasterIdLst>
  <p:sldIdLst>
    <p:sldId id="443" r:id="rId2"/>
    <p:sldId id="488" r:id="rId3"/>
    <p:sldId id="490" r:id="rId4"/>
    <p:sldId id="491" r:id="rId5"/>
    <p:sldId id="470" r:id="rId6"/>
    <p:sldId id="485" r:id="rId7"/>
    <p:sldId id="493" r:id="rId8"/>
    <p:sldId id="498" r:id="rId9"/>
    <p:sldId id="494" r:id="rId10"/>
    <p:sldId id="500" r:id="rId11"/>
    <p:sldId id="334" r:id="rId12"/>
    <p:sldId id="499" r:id="rId13"/>
    <p:sldId id="445" r:id="rId14"/>
    <p:sldId id="464" r:id="rId15"/>
    <p:sldId id="465" r:id="rId16"/>
    <p:sldId id="476" r:id="rId17"/>
    <p:sldId id="492" r:id="rId18"/>
    <p:sldId id="49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30"/>
    <p:restoredTop sz="92935"/>
  </p:normalViewPr>
  <p:slideViewPr>
    <p:cSldViewPr snapToGrid="0">
      <p:cViewPr varScale="1">
        <p:scale>
          <a:sx n="98" d="100"/>
          <a:sy n="98" d="100"/>
        </p:scale>
        <p:origin x="504"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7383C-6C91-5340-AAB5-C0C3177C8E11}" type="datetimeFigureOut">
              <a:rPr lang="en-CN" smtClean="0"/>
              <a:t>2024/5/21</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AB21D-BDA1-4540-8B5A-5FBEA46C4FD9}" type="slidenum">
              <a:rPr lang="en-CN" smtClean="0"/>
              <a:t>‹#›</a:t>
            </a:fld>
            <a:endParaRPr lang="en-CN"/>
          </a:p>
        </p:txBody>
      </p:sp>
    </p:spTree>
    <p:extLst>
      <p:ext uri="{BB962C8B-B14F-4D97-AF65-F5344CB8AC3E}">
        <p14:creationId xmlns:p14="http://schemas.microsoft.com/office/powerpoint/2010/main" val="129953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a:t>
            </a:fld>
            <a:endParaRPr lang="en-CN"/>
          </a:p>
        </p:txBody>
      </p:sp>
    </p:spTree>
    <p:extLst>
      <p:ext uri="{BB962C8B-B14F-4D97-AF65-F5344CB8AC3E}">
        <p14:creationId xmlns:p14="http://schemas.microsoft.com/office/powerpoint/2010/main" val="799105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10</a:t>
            </a:fld>
            <a:endParaRPr lang="en-CN"/>
          </a:p>
        </p:txBody>
      </p:sp>
    </p:spTree>
    <p:extLst>
      <p:ext uri="{BB962C8B-B14F-4D97-AF65-F5344CB8AC3E}">
        <p14:creationId xmlns:p14="http://schemas.microsoft.com/office/powerpoint/2010/main" val="330421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12</a:t>
            </a:fld>
            <a:endParaRPr lang="en-CN"/>
          </a:p>
        </p:txBody>
      </p:sp>
    </p:spTree>
    <p:extLst>
      <p:ext uri="{BB962C8B-B14F-4D97-AF65-F5344CB8AC3E}">
        <p14:creationId xmlns:p14="http://schemas.microsoft.com/office/powerpoint/2010/main" val="402676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14</a:t>
            </a:fld>
            <a:endParaRPr lang="en-CN"/>
          </a:p>
        </p:txBody>
      </p:sp>
    </p:spTree>
    <p:extLst>
      <p:ext uri="{BB962C8B-B14F-4D97-AF65-F5344CB8AC3E}">
        <p14:creationId xmlns:p14="http://schemas.microsoft.com/office/powerpoint/2010/main" val="106264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15</a:t>
            </a:fld>
            <a:endParaRPr lang="en-CN"/>
          </a:p>
        </p:txBody>
      </p:sp>
    </p:spTree>
    <p:extLst>
      <p:ext uri="{BB962C8B-B14F-4D97-AF65-F5344CB8AC3E}">
        <p14:creationId xmlns:p14="http://schemas.microsoft.com/office/powerpoint/2010/main" val="88342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16</a:t>
            </a:fld>
            <a:endParaRPr lang="en-CN"/>
          </a:p>
        </p:txBody>
      </p:sp>
    </p:spTree>
    <p:extLst>
      <p:ext uri="{BB962C8B-B14F-4D97-AF65-F5344CB8AC3E}">
        <p14:creationId xmlns:p14="http://schemas.microsoft.com/office/powerpoint/2010/main" val="151418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17</a:t>
            </a:fld>
            <a:endParaRPr lang="en-CN"/>
          </a:p>
        </p:txBody>
      </p:sp>
    </p:spTree>
    <p:extLst>
      <p:ext uri="{BB962C8B-B14F-4D97-AF65-F5344CB8AC3E}">
        <p14:creationId xmlns:p14="http://schemas.microsoft.com/office/powerpoint/2010/main" val="405786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18</a:t>
            </a:fld>
            <a:endParaRPr lang="en-CN"/>
          </a:p>
        </p:txBody>
      </p:sp>
    </p:spTree>
    <p:extLst>
      <p:ext uri="{BB962C8B-B14F-4D97-AF65-F5344CB8AC3E}">
        <p14:creationId xmlns:p14="http://schemas.microsoft.com/office/powerpoint/2010/main" val="10170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2</a:t>
            </a:fld>
            <a:endParaRPr lang="en-CN"/>
          </a:p>
        </p:txBody>
      </p:sp>
    </p:spTree>
    <p:extLst>
      <p:ext uri="{BB962C8B-B14F-4D97-AF65-F5344CB8AC3E}">
        <p14:creationId xmlns:p14="http://schemas.microsoft.com/office/powerpoint/2010/main" val="401839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3</a:t>
            </a:fld>
            <a:endParaRPr lang="en-CN"/>
          </a:p>
        </p:txBody>
      </p:sp>
    </p:spTree>
    <p:extLst>
      <p:ext uri="{BB962C8B-B14F-4D97-AF65-F5344CB8AC3E}">
        <p14:creationId xmlns:p14="http://schemas.microsoft.com/office/powerpoint/2010/main" val="159020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4</a:t>
            </a:fld>
            <a:endParaRPr lang="en-CN"/>
          </a:p>
        </p:txBody>
      </p:sp>
    </p:spTree>
    <p:extLst>
      <p:ext uri="{BB962C8B-B14F-4D97-AF65-F5344CB8AC3E}">
        <p14:creationId xmlns:p14="http://schemas.microsoft.com/office/powerpoint/2010/main" val="331753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5</a:t>
            </a:fld>
            <a:endParaRPr lang="en-CN"/>
          </a:p>
        </p:txBody>
      </p:sp>
    </p:spTree>
    <p:extLst>
      <p:ext uri="{BB962C8B-B14F-4D97-AF65-F5344CB8AC3E}">
        <p14:creationId xmlns:p14="http://schemas.microsoft.com/office/powerpoint/2010/main" val="337029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6</a:t>
            </a:fld>
            <a:endParaRPr lang="en-CN"/>
          </a:p>
        </p:txBody>
      </p:sp>
    </p:spTree>
    <p:extLst>
      <p:ext uri="{BB962C8B-B14F-4D97-AF65-F5344CB8AC3E}">
        <p14:creationId xmlns:p14="http://schemas.microsoft.com/office/powerpoint/2010/main" val="173269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7</a:t>
            </a:fld>
            <a:endParaRPr lang="en-CN"/>
          </a:p>
        </p:txBody>
      </p:sp>
    </p:spTree>
    <p:extLst>
      <p:ext uri="{BB962C8B-B14F-4D97-AF65-F5344CB8AC3E}">
        <p14:creationId xmlns:p14="http://schemas.microsoft.com/office/powerpoint/2010/main" val="219375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8</a:t>
            </a:fld>
            <a:endParaRPr lang="en-CN"/>
          </a:p>
        </p:txBody>
      </p:sp>
    </p:spTree>
    <p:extLst>
      <p:ext uri="{BB962C8B-B14F-4D97-AF65-F5344CB8AC3E}">
        <p14:creationId xmlns:p14="http://schemas.microsoft.com/office/powerpoint/2010/main" val="51070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9</a:t>
            </a:fld>
            <a:endParaRPr lang="en-CN"/>
          </a:p>
        </p:txBody>
      </p:sp>
    </p:spTree>
    <p:extLst>
      <p:ext uri="{BB962C8B-B14F-4D97-AF65-F5344CB8AC3E}">
        <p14:creationId xmlns:p14="http://schemas.microsoft.com/office/powerpoint/2010/main" val="109326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2024/5/21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49464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2024/5/21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622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2024/5/21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97979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144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2024/5/21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734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BD7A40-1876-8843-8C6C-235E4CB39742}" type="datetimeFigureOut">
              <a:rPr lang="en-CN" smtClean="0"/>
              <a:t>2024/5/21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4870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BD7A40-1876-8843-8C6C-235E4CB39742}" type="datetimeFigureOut">
              <a:rPr lang="en-CN" smtClean="0"/>
              <a:t>2024/5/21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65130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D7A40-1876-8843-8C6C-235E4CB39742}" type="datetimeFigureOut">
              <a:rPr lang="en-CN" smtClean="0"/>
              <a:t>2024/5/21</a:t>
            </a:fld>
            <a:endParaRPr lang="en-CN"/>
          </a:p>
        </p:txBody>
      </p:sp>
      <p:sp>
        <p:nvSpPr>
          <p:cNvPr id="8" name="Footer Placeholder 7"/>
          <p:cNvSpPr>
            <a:spLocks noGrp="1"/>
          </p:cNvSpPr>
          <p:nvPr>
            <p:ph type="ftr" sz="quarter" idx="11"/>
          </p:nvPr>
        </p:nvSpPr>
        <p:spPr/>
        <p:txBody>
          <a:bodyPr/>
          <a:lstStyle/>
          <a:p>
            <a:endParaRPr lang="en-CN"/>
          </a:p>
        </p:txBody>
      </p:sp>
      <p:sp>
        <p:nvSpPr>
          <p:cNvPr id="9" name="Slide Number Placeholder 8"/>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13950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BD7A40-1876-8843-8C6C-235E4CB39742}" type="datetimeFigureOut">
              <a:rPr lang="en-CN" smtClean="0"/>
              <a:t>2024/5/21</a:t>
            </a:fld>
            <a:endParaRPr lang="en-CN"/>
          </a:p>
        </p:txBody>
      </p:sp>
      <p:sp>
        <p:nvSpPr>
          <p:cNvPr id="4" name="Footer Placeholder 3"/>
          <p:cNvSpPr>
            <a:spLocks noGrp="1"/>
          </p:cNvSpPr>
          <p:nvPr>
            <p:ph type="ftr" sz="quarter" idx="11"/>
          </p:nvPr>
        </p:nvSpPr>
        <p:spPr/>
        <p:txBody>
          <a:bodyPr/>
          <a:lstStyle/>
          <a:p>
            <a:endParaRPr lang="en-CN"/>
          </a:p>
        </p:txBody>
      </p:sp>
      <p:sp>
        <p:nvSpPr>
          <p:cNvPr id="5" name="Slide Number Placeholder 4"/>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70423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D7A40-1876-8843-8C6C-235E4CB39742}" type="datetimeFigureOut">
              <a:rPr lang="en-CN" smtClean="0"/>
              <a:t>2024/5/21</a:t>
            </a:fld>
            <a:endParaRPr lang="en-CN"/>
          </a:p>
        </p:txBody>
      </p:sp>
      <p:sp>
        <p:nvSpPr>
          <p:cNvPr id="3" name="Footer Placeholder 2"/>
          <p:cNvSpPr>
            <a:spLocks noGrp="1"/>
          </p:cNvSpPr>
          <p:nvPr>
            <p:ph type="ftr" sz="quarter" idx="11"/>
          </p:nvPr>
        </p:nvSpPr>
        <p:spPr/>
        <p:txBody>
          <a:bodyPr/>
          <a:lstStyle/>
          <a:p>
            <a:endParaRPr lang="en-CN"/>
          </a:p>
        </p:txBody>
      </p:sp>
      <p:sp>
        <p:nvSpPr>
          <p:cNvPr id="4" name="Slide Number Placeholder 3"/>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9709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2024/5/21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304168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2024/5/21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0810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D7A40-1876-8843-8C6C-235E4CB39742}" type="datetimeFigureOut">
              <a:rPr lang="en-CN" smtClean="0"/>
              <a:t>2024/5/21</a:t>
            </a:fld>
            <a:endParaRPr lang="en-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6BAED-3F59-D647-8DEB-44ECD10E48A2}" type="slidenum">
              <a:rPr lang="en-CN" smtClean="0"/>
              <a:t>‹#›</a:t>
            </a:fld>
            <a:endParaRPr lang="en-CN"/>
          </a:p>
        </p:txBody>
      </p:sp>
    </p:spTree>
    <p:extLst>
      <p:ext uri="{BB962C8B-B14F-4D97-AF65-F5344CB8AC3E}">
        <p14:creationId xmlns:p14="http://schemas.microsoft.com/office/powerpoint/2010/main" val="249863692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s://www.youtube.com/watch?v=Sx13E8-zUtA&amp;t=18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Graph">
            <a:extLst>
              <a:ext uri="{FF2B5EF4-FFF2-40B4-BE49-F238E27FC236}">
                <a16:creationId xmlns:a16="http://schemas.microsoft.com/office/drawing/2014/main" id="{FB5390DC-08DC-0F1D-53D9-7EEC5446E8D6}"/>
              </a:ext>
            </a:extLst>
          </p:cNvPr>
          <p:cNvPicPr>
            <a:picLocks noChangeAspect="1"/>
          </p:cNvPicPr>
          <p:nvPr/>
        </p:nvPicPr>
        <p:blipFill rotWithShape="1">
          <a:blip r:embed="rId3"/>
          <a:srcRect l="305" r="11571"/>
          <a:stretch/>
        </p:blipFill>
        <p:spPr>
          <a:xfrm>
            <a:off x="0" y="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248343F-BAC1-F66D-2008-8DDB1C911B78}"/>
              </a:ext>
            </a:extLst>
          </p:cNvPr>
          <p:cNvSpPr txBox="1"/>
          <p:nvPr/>
        </p:nvSpPr>
        <p:spPr>
          <a:xfrm>
            <a:off x="5757916" y="834660"/>
            <a:ext cx="5257799" cy="5500915"/>
          </a:xfrm>
          <a:prstGeom prst="rect">
            <a:avLst/>
          </a:prstGeom>
        </p:spPr>
        <p:txBody>
          <a:bodyPr vert="horz" lIns="91440" tIns="45720" rIns="91440" bIns="45720" rtlCol="0">
            <a:normAutofit fontScale="85000" lnSpcReduction="20000"/>
          </a:bodyPr>
          <a:lstStyle/>
          <a:p>
            <a:pPr defTabSz="914400">
              <a:lnSpc>
                <a:spcPct val="90000"/>
              </a:lnSpc>
              <a:spcAft>
                <a:spcPts val="600"/>
              </a:spcAft>
            </a:pPr>
            <a:r>
              <a:rPr lang="en-US" sz="3600" b="1" dirty="0">
                <a:effectLst/>
                <a:highlight>
                  <a:srgbClr val="FFFFFF"/>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Week 6</a:t>
            </a:r>
          </a:p>
          <a:p>
            <a:pPr algn="l"/>
            <a:r>
              <a:rPr lang="en-US" sz="3600" b="1" i="0" dirty="0">
                <a:effectLst/>
                <a:highlight>
                  <a:srgbClr val="FFFFFF"/>
                </a:highlight>
                <a:latin typeface="Helvetica" pitchFamily="2" charset="0"/>
              </a:rPr>
              <a:t>Economics over the Ages</a:t>
            </a:r>
          </a:p>
          <a:p>
            <a:pPr indent="-228600" defTabSz="914400">
              <a:lnSpc>
                <a:spcPct val="90000"/>
              </a:lnSpc>
              <a:spcAft>
                <a:spcPts val="600"/>
              </a:spcAft>
              <a:buFont typeface="Arial" panose="020B0604020202020204" pitchFamily="34" charset="0"/>
              <a:buChar char="•"/>
            </a:pPr>
            <a:endParaRPr lang="en-US" sz="2800" b="0" i="0" dirty="0">
              <a:effectLst/>
              <a:highlight>
                <a:srgbClr val="FFFFFF"/>
              </a:highlight>
            </a:endParaRPr>
          </a:p>
          <a:p>
            <a:pPr defTabSz="914400">
              <a:lnSpc>
                <a:spcPct val="90000"/>
              </a:lnSpc>
              <a:spcAft>
                <a:spcPts val="600"/>
              </a:spcAft>
            </a:pPr>
            <a:r>
              <a:rPr lang="en-US" sz="3300" b="1" dirty="0">
                <a:highlight>
                  <a:srgbClr val="FFFFFF"/>
                </a:highlight>
              </a:rPr>
              <a:t>Context: </a:t>
            </a:r>
            <a:r>
              <a:rPr lang="en-US" sz="2800" i="0" dirty="0">
                <a:solidFill>
                  <a:srgbClr val="000000"/>
                </a:solidFill>
                <a:effectLst/>
                <a:highlight>
                  <a:srgbClr val="F6FBFC"/>
                </a:highlight>
                <a:latin typeface="Helvetica" pitchFamily="2" charset="0"/>
              </a:rPr>
              <a:t>Economics has been around for more than 250 years. During this period, many influential Economists and thinkers with their different theories have come and gone. This is the concept of Refutation.</a:t>
            </a:r>
          </a:p>
          <a:p>
            <a:pPr defTabSz="914400">
              <a:lnSpc>
                <a:spcPct val="90000"/>
              </a:lnSpc>
              <a:spcAft>
                <a:spcPts val="600"/>
              </a:spcAft>
            </a:pPr>
            <a:endParaRPr lang="en-US" sz="2800" dirty="0">
              <a:solidFill>
                <a:srgbClr val="000000"/>
              </a:solidFill>
              <a:highlight>
                <a:srgbClr val="F6FBFC"/>
              </a:highlight>
              <a:latin typeface="Helvetica" pitchFamily="2" charset="0"/>
            </a:endParaRPr>
          </a:p>
          <a:p>
            <a:pPr defTabSz="914400">
              <a:lnSpc>
                <a:spcPct val="90000"/>
              </a:lnSpc>
              <a:spcAft>
                <a:spcPts val="600"/>
              </a:spcAft>
            </a:pPr>
            <a:r>
              <a:rPr lang="en-US" sz="2800" i="0" dirty="0">
                <a:solidFill>
                  <a:srgbClr val="000000"/>
                </a:solidFill>
                <a:effectLst/>
                <a:highlight>
                  <a:srgbClr val="F6FBFC"/>
                </a:highlight>
                <a:latin typeface="Helvetica" pitchFamily="2" charset="0"/>
              </a:rPr>
              <a:t>Economics, like any other Social Science, is seeking to describe and explain reality, often with an over-simplification in the use of Economic models. But reality and contexts do change, which warrants a re-thinking of Economic theory.</a:t>
            </a:r>
            <a:endParaRPr lang="en-US" sz="2800" i="0" dirty="0">
              <a:effectLst/>
              <a:highlight>
                <a:srgbClr val="FFFFFF"/>
              </a:highlight>
            </a:endParaRPr>
          </a:p>
        </p:txBody>
      </p:sp>
    </p:spTree>
    <p:extLst>
      <p:ext uri="{BB962C8B-B14F-4D97-AF65-F5344CB8AC3E}">
        <p14:creationId xmlns:p14="http://schemas.microsoft.com/office/powerpoint/2010/main" val="221590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770899" y="5624419"/>
            <a:ext cx="8948732" cy="584775"/>
          </a:xfrm>
          <a:prstGeom prst="rect">
            <a:avLst/>
          </a:prstGeom>
          <a:noFill/>
        </p:spPr>
        <p:txBody>
          <a:bodyPr wrap="none" rtlCol="0">
            <a:spAutoFit/>
          </a:bodyPr>
          <a:lstStyle/>
          <a:p>
            <a:r>
              <a:rPr lang="en-US" sz="3200" dirty="0"/>
              <a:t>What areas of Refutation exist in your subject fields?</a:t>
            </a:r>
            <a:endParaRPr lang="en-CN" sz="3200" dirty="0"/>
          </a:p>
        </p:txBody>
      </p:sp>
      <p:sp>
        <p:nvSpPr>
          <p:cNvPr id="2" name="TextBox 1">
            <a:extLst>
              <a:ext uri="{FF2B5EF4-FFF2-40B4-BE49-F238E27FC236}">
                <a16:creationId xmlns:a16="http://schemas.microsoft.com/office/drawing/2014/main" id="{E3494473-C9B6-E574-23D2-6ADC20997182}"/>
              </a:ext>
            </a:extLst>
          </p:cNvPr>
          <p:cNvSpPr txBox="1"/>
          <p:nvPr/>
        </p:nvSpPr>
        <p:spPr>
          <a:xfrm>
            <a:off x="1702419" y="1541040"/>
            <a:ext cx="9144000" cy="3274592"/>
          </a:xfrm>
          <a:prstGeom prst="rect">
            <a:avLst/>
          </a:prstGeom>
        </p:spPr>
        <p:txBody>
          <a:bodyPr vert="horz" lIns="91440" tIns="45720" rIns="91440" bIns="45720" rtlCol="0" anchor="ctr">
            <a:normAutofit fontScale="62500" lnSpcReduction="20000"/>
          </a:bodyPr>
          <a:lstStyle/>
          <a:p>
            <a:pPr algn="l"/>
            <a:r>
              <a:rPr lang="en-US" sz="7200" b="1" i="0" dirty="0">
                <a:solidFill>
                  <a:srgbClr val="1D2A57"/>
                </a:solidFill>
                <a:effectLst/>
                <a:latin typeface="Arial" panose="020B0604020202020204" pitchFamily="34" charset="0"/>
              </a:rPr>
              <a:t>The act of saying or proving that a </a:t>
            </a:r>
            <a:r>
              <a:rPr lang="en-US" sz="7200" b="1" dirty="0">
                <a:solidFill>
                  <a:srgbClr val="1D2A57"/>
                </a:solidFill>
                <a:latin typeface="Arial" panose="020B0604020202020204" pitchFamily="34" charset="0"/>
              </a:rPr>
              <a:t>person</a:t>
            </a:r>
            <a:r>
              <a:rPr lang="en-US" sz="7200" b="1" i="0" dirty="0">
                <a:solidFill>
                  <a:srgbClr val="1D2A57"/>
                </a:solidFill>
                <a:effectLst/>
                <a:latin typeface="Arial" panose="020B0604020202020204" pitchFamily="34" charset="0"/>
              </a:rPr>
              <a:t>, </a:t>
            </a:r>
            <a:r>
              <a:rPr lang="en-US" sz="7200" b="1" i="0" strike="noStrike" dirty="0">
                <a:solidFill>
                  <a:srgbClr val="1D2A57"/>
                </a:solidFill>
                <a:effectLst/>
                <a:latin typeface="Arial" panose="020B0604020202020204" pitchFamily="34" charset="0"/>
              </a:rPr>
              <a:t>statement</a:t>
            </a:r>
            <a:r>
              <a:rPr lang="en-US" sz="7200" b="1" i="0" dirty="0">
                <a:solidFill>
                  <a:srgbClr val="1D2A57"/>
                </a:solidFill>
                <a:effectLst/>
                <a:latin typeface="Arial" panose="020B0604020202020204" pitchFamily="34" charset="0"/>
              </a:rPr>
              <a:t>, </a:t>
            </a:r>
            <a:r>
              <a:rPr lang="en-US" sz="7200" b="1" i="0" strike="noStrike" dirty="0">
                <a:solidFill>
                  <a:srgbClr val="1D2A57"/>
                </a:solidFill>
                <a:effectLst/>
                <a:latin typeface="Arial" panose="020B0604020202020204" pitchFamily="34" charset="0"/>
              </a:rPr>
              <a:t>opinion</a:t>
            </a:r>
            <a:r>
              <a:rPr lang="en-US" sz="7200" b="1" i="0" dirty="0">
                <a:solidFill>
                  <a:srgbClr val="1D2A57"/>
                </a:solidFill>
                <a:effectLst/>
                <a:latin typeface="Arial" panose="020B0604020202020204" pitchFamily="34" charset="0"/>
              </a:rPr>
              <a:t>, etc. is </a:t>
            </a:r>
            <a:r>
              <a:rPr lang="en-US" sz="7200" b="1" dirty="0">
                <a:solidFill>
                  <a:srgbClr val="1D2A57"/>
                </a:solidFill>
                <a:latin typeface="Arial" panose="020B0604020202020204" pitchFamily="34" charset="0"/>
              </a:rPr>
              <a:t>wrong</a:t>
            </a:r>
            <a:r>
              <a:rPr lang="en-US" sz="7200" b="1" i="0" dirty="0">
                <a:solidFill>
                  <a:srgbClr val="1D2A57"/>
                </a:solidFill>
                <a:effectLst/>
                <a:latin typeface="Arial" panose="020B0604020202020204" pitchFamily="34" charset="0"/>
              </a:rPr>
              <a:t> or </a:t>
            </a:r>
            <a:r>
              <a:rPr lang="en-US" sz="7200" b="1" dirty="0">
                <a:solidFill>
                  <a:srgbClr val="1D2A57"/>
                </a:solidFill>
                <a:latin typeface="Arial" panose="020B0604020202020204" pitchFamily="34" charset="0"/>
              </a:rPr>
              <a:t>false</a:t>
            </a:r>
            <a:endParaRPr lang="en-US" sz="7200" b="1" i="0" dirty="0">
              <a:solidFill>
                <a:srgbClr val="1D2A57"/>
              </a:solidFill>
              <a:effectLst/>
              <a:latin typeface="Arial" panose="020B0604020202020204" pitchFamily="34" charset="0"/>
            </a:endParaRPr>
          </a:p>
          <a:p>
            <a:pPr algn="l"/>
            <a:br>
              <a:rPr lang="en-US" sz="7200" b="0" i="0" dirty="0">
                <a:solidFill>
                  <a:srgbClr val="1D2A57"/>
                </a:solidFill>
                <a:effectLst/>
                <a:latin typeface="Arial" panose="020B0604020202020204" pitchFamily="34" charset="0"/>
              </a:rPr>
            </a:br>
            <a:endParaRPr lang="en-US" sz="7200" b="0" i="0" dirty="0">
              <a:solidFill>
                <a:srgbClr val="1D2A57"/>
              </a:solidFill>
              <a:effectLst/>
              <a:latin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9D2D552C-C116-C52A-C037-E6B0826C8A95}"/>
              </a:ext>
            </a:extLst>
          </p:cNvPr>
          <p:cNvSpPr txBox="1"/>
          <p:nvPr/>
        </p:nvSpPr>
        <p:spPr>
          <a:xfrm>
            <a:off x="8787742" y="4688329"/>
            <a:ext cx="2271006" cy="369332"/>
          </a:xfrm>
          <a:prstGeom prst="rect">
            <a:avLst/>
          </a:prstGeom>
          <a:noFill/>
        </p:spPr>
        <p:txBody>
          <a:bodyPr wrap="none" rtlCol="0">
            <a:spAutoFit/>
          </a:bodyPr>
          <a:lstStyle/>
          <a:p>
            <a:r>
              <a:rPr lang="en-CN" dirty="0"/>
              <a:t>Cambridge Dictionary </a:t>
            </a:r>
          </a:p>
        </p:txBody>
      </p:sp>
    </p:spTree>
    <p:extLst>
      <p:ext uri="{BB962C8B-B14F-4D97-AF65-F5344CB8AC3E}">
        <p14:creationId xmlns:p14="http://schemas.microsoft.com/office/powerpoint/2010/main" val="346721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images of people and objects&#10;&#10;Description automatically generated">
            <a:extLst>
              <a:ext uri="{FF2B5EF4-FFF2-40B4-BE49-F238E27FC236}">
                <a16:creationId xmlns:a16="http://schemas.microsoft.com/office/drawing/2014/main" id="{AB42A2B8-8141-6CDA-D3C8-E5D8AA5C5259}"/>
              </a:ext>
            </a:extLst>
          </p:cNvPr>
          <p:cNvPicPr>
            <a:picLocks noChangeAspect="1"/>
          </p:cNvPicPr>
          <p:nvPr/>
        </p:nvPicPr>
        <p:blipFill rotWithShape="1">
          <a:blip r:embed="rId2"/>
          <a:srcRect r="4890" b="1"/>
          <a:stretch/>
        </p:blipFill>
        <p:spPr>
          <a:xfrm>
            <a:off x="20" y="-22"/>
            <a:ext cx="12191977" cy="6858022"/>
          </a:xfrm>
          <a:prstGeom prst="rect">
            <a:avLst/>
          </a:prstGeom>
        </p:spPr>
      </p:pic>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3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638892" y="5736325"/>
            <a:ext cx="8951489" cy="584775"/>
          </a:xfrm>
          <a:prstGeom prst="rect">
            <a:avLst/>
          </a:prstGeom>
          <a:noFill/>
        </p:spPr>
        <p:txBody>
          <a:bodyPr wrap="none" rtlCol="0">
            <a:spAutoFit/>
          </a:bodyPr>
          <a:lstStyle/>
          <a:p>
            <a:r>
              <a:rPr lang="en-US" sz="3200" dirty="0"/>
              <a:t>How did Neoliberalism become the Dominant Story?</a:t>
            </a:r>
            <a:endParaRPr lang="en-CN" sz="3200" dirty="0"/>
          </a:p>
        </p:txBody>
      </p:sp>
      <p:pic>
        <p:nvPicPr>
          <p:cNvPr id="4" name="2. Tell a New Story - 2_7 Doughnut Economics">
            <a:hlinkClick r:id="" action="ppaction://media"/>
            <a:extLst>
              <a:ext uri="{FF2B5EF4-FFF2-40B4-BE49-F238E27FC236}">
                <a16:creationId xmlns:a16="http://schemas.microsoft.com/office/drawing/2014/main" id="{B77F4042-3ED4-0979-5CDF-873FCAC9BF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0741" y="675361"/>
            <a:ext cx="8814020" cy="4957886"/>
          </a:xfrm>
          <a:prstGeom prst="rect">
            <a:avLst/>
          </a:prstGeom>
        </p:spPr>
      </p:pic>
    </p:spTree>
    <p:extLst>
      <p:ext uri="{BB962C8B-B14F-4D97-AF65-F5344CB8AC3E}">
        <p14:creationId xmlns:p14="http://schemas.microsoft.com/office/powerpoint/2010/main" val="25846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841827" y="1493209"/>
            <a:ext cx="10440689" cy="3677302"/>
          </a:xfrm>
        </p:spPr>
        <p:txBody>
          <a:bodyPr vert="horz" lIns="91440" tIns="45720" rIns="91440" bIns="45720" rtlCol="0" anchor="ctr">
            <a:noAutofit/>
          </a:bodyPr>
          <a:lstStyle/>
          <a:p>
            <a:br>
              <a:rPr lang="en-US" altLang="zh-CN" sz="3100" kern="1200" dirty="0">
                <a:solidFill>
                  <a:schemeClr val="tx1"/>
                </a:solidFill>
              </a:rPr>
            </a:br>
            <a:r>
              <a:rPr lang="en-US" altLang="zh-CN" sz="3100" dirty="0"/>
              <a:t>a. Investigate the definition</a:t>
            </a:r>
            <a:br>
              <a:rPr lang="en-US" altLang="zh-CN" sz="3100" dirty="0"/>
            </a:br>
            <a:r>
              <a:rPr lang="en-US" altLang="zh-CN" sz="3100" dirty="0"/>
              <a:t>b. Question assumptions that lie behind economic model </a:t>
            </a:r>
            <a:br>
              <a:rPr lang="en-US" altLang="zh-CN" sz="3100" dirty="0"/>
            </a:br>
            <a:r>
              <a:rPr lang="en-US" altLang="zh-CN" sz="3100" dirty="0"/>
              <a:t>c. Consider what problem was being solved </a:t>
            </a:r>
            <a:br>
              <a:rPr lang="en-US" altLang="zh-CN" sz="3100" dirty="0"/>
            </a:br>
            <a:r>
              <a:rPr lang="en-US" altLang="zh-CN" sz="3100" dirty="0"/>
              <a:t>d. Consider what unintended consequences can arise</a:t>
            </a:r>
            <a:br>
              <a:rPr lang="en-US" altLang="zh-CN" sz="3100" dirty="0"/>
            </a:br>
            <a:r>
              <a:rPr lang="en-US" altLang="zh-CN" sz="3100" dirty="0"/>
              <a:t>e. Consider if there a “silver bullet” (uncomplicated solution) or composite approach</a:t>
            </a:r>
            <a:br>
              <a:rPr lang="en-US" altLang="zh-CN" sz="3100" dirty="0"/>
            </a:br>
            <a:r>
              <a:rPr lang="en-US" altLang="zh-CN" sz="3100" dirty="0"/>
              <a:t>f. Question if the economic policy is truly ”positive” or value-free </a:t>
            </a:r>
            <a:br>
              <a:rPr lang="en-US" altLang="zh-CN" sz="3100" dirty="0"/>
            </a:br>
            <a:r>
              <a:rPr lang="en-US" altLang="zh-CN" sz="3100" dirty="0"/>
              <a:t>g. Scrutinize for internal incoherence</a:t>
            </a:r>
            <a:br>
              <a:rPr lang="en-US" altLang="zh-CN" sz="3100" dirty="0"/>
            </a:br>
            <a:r>
              <a:rPr lang="en-US" altLang="zh-CN" sz="3100" dirty="0"/>
              <a:t>h. Refute economic theories that are no longer relevant to  changed contexts…adopt new ones that are more appropriate</a:t>
            </a:r>
            <a:br>
              <a:rPr lang="en-US" altLang="zh-CN" sz="3100" dirty="0"/>
            </a:br>
            <a:br>
              <a:rPr lang="en-US" altLang="zh-CN" sz="3200" dirty="0"/>
            </a:br>
            <a:br>
              <a:rPr lang="en-US" altLang="zh-CN" sz="3200" dirty="0"/>
            </a:br>
            <a:endParaRPr lang="en-US" altLang="zh-CN" sz="3200" kern="1200" dirty="0">
              <a:solidFill>
                <a:srgbClr val="FF0000"/>
              </a:solidFill>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9E2881-8839-CEAA-11E6-33CBFE95EF95}"/>
              </a:ext>
            </a:extLst>
          </p:cNvPr>
          <p:cNvSpPr txBox="1"/>
          <p:nvPr/>
        </p:nvSpPr>
        <p:spPr>
          <a:xfrm>
            <a:off x="596464" y="5421165"/>
            <a:ext cx="3578224" cy="861774"/>
          </a:xfrm>
          <a:prstGeom prst="rect">
            <a:avLst/>
          </a:prstGeom>
          <a:noFill/>
        </p:spPr>
        <p:txBody>
          <a:bodyPr wrap="none" rtlCol="0">
            <a:spAutoFit/>
          </a:bodyPr>
          <a:lstStyle/>
          <a:p>
            <a:r>
              <a:rPr lang="en-US" altLang="zh-CN" sz="5000" dirty="0">
                <a:solidFill>
                  <a:srgbClr val="C00000"/>
                </a:solidFill>
                <a:latin typeface="Calibri Light" panose="020F0302020204030204"/>
                <a:ea typeface="等线 Light" panose="02010600030101010101" pitchFamily="2" charset="-122"/>
                <a:cs typeface="+mj-cs"/>
              </a:rPr>
              <a:t>CEL Means…</a:t>
            </a:r>
            <a:r>
              <a:rPr kumimoji="0" lang="en-US" altLang="zh-CN" sz="5000" b="0" i="0" u="none" strike="noStrike" kern="1200" cap="none" spc="0" normalizeH="0" baseline="0" noProof="0" dirty="0">
                <a:ln>
                  <a:noFill/>
                </a:ln>
                <a:solidFill>
                  <a:srgbClr val="C00000"/>
                </a:solidFill>
                <a:effectLst/>
                <a:uLnTx/>
                <a:uFillTx/>
                <a:latin typeface="Calibri Light" panose="020F0302020204030204"/>
                <a:ea typeface="等线 Light" panose="02010600030101010101" pitchFamily="2" charset="-122"/>
                <a:cs typeface="+mj-cs"/>
              </a:rPr>
              <a:t> </a:t>
            </a:r>
            <a:endParaRPr lang="en-CN" dirty="0">
              <a:solidFill>
                <a:srgbClr val="C00000"/>
              </a:solidFill>
            </a:endParaRPr>
          </a:p>
        </p:txBody>
      </p:sp>
    </p:spTree>
    <p:extLst>
      <p:ext uri="{BB962C8B-B14F-4D97-AF65-F5344CB8AC3E}">
        <p14:creationId xmlns:p14="http://schemas.microsoft.com/office/powerpoint/2010/main" val="3333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estion mark symbol">
            <a:extLst>
              <a:ext uri="{FF2B5EF4-FFF2-40B4-BE49-F238E27FC236}">
                <a16:creationId xmlns:a16="http://schemas.microsoft.com/office/drawing/2014/main" id="{951B0A81-667E-C818-A4BA-DAC5DECC62FC}"/>
              </a:ext>
            </a:extLst>
          </p:cNvPr>
          <p:cNvPicPr>
            <a:picLocks noChangeAspect="1"/>
          </p:cNvPicPr>
          <p:nvPr/>
        </p:nvPicPr>
        <p:blipFill rotWithShape="1">
          <a:blip r:embed="rId3"/>
          <a:srcRect l="11935" r="11978"/>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8080147" y="941168"/>
            <a:ext cx="3161940" cy="2640247"/>
          </a:xfrm>
        </p:spPr>
        <p:txBody>
          <a:bodyPr vert="horz" lIns="91440" tIns="45720" rIns="91440" bIns="45720" rtlCol="0" anchor="b">
            <a:normAutofit/>
          </a:bodyPr>
          <a:lstStyle/>
          <a:p>
            <a:br>
              <a:rPr lang="en-US" altLang="zh-CN" sz="3600" dirty="0">
                <a:solidFill>
                  <a:schemeClr val="tx1">
                    <a:lumMod val="85000"/>
                    <a:lumOff val="15000"/>
                  </a:schemeClr>
                </a:solidFill>
              </a:rPr>
            </a:br>
            <a:endParaRPr lang="en-US" altLang="zh-CN" sz="3600" dirty="0">
              <a:solidFill>
                <a:schemeClr val="tx1">
                  <a:lumMod val="85000"/>
                  <a:lumOff val="15000"/>
                </a:schemeClr>
              </a:solidFill>
            </a:endParaRPr>
          </a:p>
        </p:txBody>
      </p:sp>
      <p:sp>
        <p:nvSpPr>
          <p:cNvPr id="4" name="Title 4">
            <a:extLst>
              <a:ext uri="{FF2B5EF4-FFF2-40B4-BE49-F238E27FC236}">
                <a16:creationId xmlns:a16="http://schemas.microsoft.com/office/drawing/2014/main" id="{D34D64EF-0851-8425-E936-EC1A34969AA1}"/>
              </a:ext>
            </a:extLst>
          </p:cNvPr>
          <p:cNvSpPr txBox="1">
            <a:spLocks/>
          </p:cNvSpPr>
          <p:nvPr/>
        </p:nvSpPr>
        <p:spPr>
          <a:xfrm>
            <a:off x="-154545" y="6007915"/>
            <a:ext cx="4364200" cy="850075"/>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1000"/>
              </a:spcBef>
            </a:pPr>
            <a:r>
              <a:rPr lang="en-US" sz="4000" dirty="0">
                <a:solidFill>
                  <a:srgbClr val="C00000"/>
                </a:solidFill>
                <a:latin typeface="+mn-lt"/>
                <a:ea typeface="+mn-ea"/>
                <a:cs typeface="+mn-cs"/>
              </a:rPr>
              <a:t>Your Wonderings…</a:t>
            </a:r>
          </a:p>
        </p:txBody>
      </p:sp>
      <p:sp>
        <p:nvSpPr>
          <p:cNvPr id="3" name="TextBox 2">
            <a:extLst>
              <a:ext uri="{FF2B5EF4-FFF2-40B4-BE49-F238E27FC236}">
                <a16:creationId xmlns:a16="http://schemas.microsoft.com/office/drawing/2014/main" id="{DD5F59CD-A2DF-197E-DD43-0866790A409D}"/>
              </a:ext>
            </a:extLst>
          </p:cNvPr>
          <p:cNvSpPr txBox="1"/>
          <p:nvPr/>
        </p:nvSpPr>
        <p:spPr>
          <a:xfrm>
            <a:off x="506791" y="490653"/>
            <a:ext cx="5447960" cy="2031325"/>
          </a:xfrm>
          <a:prstGeom prst="rect">
            <a:avLst/>
          </a:prstGeom>
          <a:noFill/>
        </p:spPr>
        <p:txBody>
          <a:bodyPr wrap="square" rtlCol="0">
            <a:spAutoFit/>
          </a:bodyPr>
          <a:lstStyle/>
          <a:p>
            <a:r>
              <a:rPr lang="en-US" dirty="0">
                <a:solidFill>
                  <a:srgbClr val="666666"/>
                </a:solidFill>
                <a:highlight>
                  <a:srgbClr val="FFFFFF"/>
                </a:highlight>
                <a:latin typeface="Helvetica" pitchFamily="2" charset="0"/>
              </a:rPr>
              <a:t>W</a:t>
            </a:r>
            <a:r>
              <a:rPr lang="en-US" b="0" i="0" dirty="0">
                <a:solidFill>
                  <a:srgbClr val="666666"/>
                </a:solidFill>
                <a:effectLst/>
                <a:highlight>
                  <a:srgbClr val="FFFFFF"/>
                </a:highlight>
                <a:latin typeface="Helvetica" pitchFamily="2" charset="0"/>
              </a:rPr>
              <a:t>ho is the Father of Capitalism? Is it Adam Smith? Is free market always strongly linked to capitalism?</a:t>
            </a:r>
          </a:p>
          <a:p>
            <a:br>
              <a:rPr lang="en-US" dirty="0"/>
            </a:br>
            <a:r>
              <a:rPr lang="en-US" b="0" i="0" dirty="0">
                <a:solidFill>
                  <a:srgbClr val="666666"/>
                </a:solidFill>
                <a:effectLst/>
                <a:highlight>
                  <a:srgbClr val="FFFFFF"/>
                </a:highlight>
                <a:latin typeface="Helvetica" pitchFamily="2" charset="0"/>
              </a:rPr>
              <a:t>Does being an economist mean having most popular model at the time?</a:t>
            </a:r>
          </a:p>
          <a:p>
            <a:endParaRPr lang="en-US" dirty="0">
              <a:solidFill>
                <a:srgbClr val="666666"/>
              </a:solidFill>
              <a:highlight>
                <a:srgbClr val="FFFFFF"/>
              </a:highlight>
              <a:latin typeface="Helvetica" pitchFamily="2" charset="0"/>
            </a:endParaRPr>
          </a:p>
          <a:p>
            <a:r>
              <a:rPr lang="en-US" dirty="0">
                <a:solidFill>
                  <a:srgbClr val="666666"/>
                </a:solidFill>
                <a:highlight>
                  <a:srgbClr val="FFFFFF"/>
                </a:highlight>
                <a:latin typeface="Helvetica" pitchFamily="2" charset="0"/>
              </a:rPr>
              <a:t>Is our world de-globalizing?</a:t>
            </a:r>
            <a:endParaRPr lang="en-CN" dirty="0"/>
          </a:p>
        </p:txBody>
      </p:sp>
    </p:spTree>
    <p:extLst>
      <p:ext uri="{BB962C8B-B14F-4D97-AF65-F5344CB8AC3E}">
        <p14:creationId xmlns:p14="http://schemas.microsoft.com/office/powerpoint/2010/main" val="27454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3" y="807258"/>
            <a:ext cx="7238741" cy="1815882"/>
          </a:xfrm>
          <a:prstGeom prst="rect">
            <a:avLst/>
          </a:prstGeom>
          <a:noFill/>
        </p:spPr>
        <p:txBody>
          <a:bodyPr wrap="square" rtlCol="0">
            <a:spAutoFit/>
          </a:bodyPr>
          <a:lstStyle/>
          <a:p>
            <a:r>
              <a:rPr lang="en-US" sz="2800" b="1" dirty="0">
                <a:latin typeface="+mj-lt"/>
                <a:ea typeface="Helvetica Neue" panose="02000503000000020004" pitchFamily="2" charset="0"/>
                <a:cs typeface="Helvetica Neue" panose="02000503000000020004" pitchFamily="2" charset="0"/>
              </a:rPr>
              <a:t>Week 6 Update/Reflection Prompt:</a:t>
            </a:r>
          </a:p>
          <a:p>
            <a:endParaRPr lang="en-US" sz="2800" b="1" dirty="0">
              <a:latin typeface="+mj-lt"/>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A8F75063-7436-050D-6F73-B82E5E51B125}"/>
              </a:ext>
            </a:extLst>
          </p:cNvPr>
          <p:cNvSpPr txBox="1"/>
          <p:nvPr/>
        </p:nvSpPr>
        <p:spPr>
          <a:xfrm>
            <a:off x="1060232" y="1883127"/>
            <a:ext cx="7232868" cy="1815882"/>
          </a:xfrm>
          <a:prstGeom prst="rect">
            <a:avLst/>
          </a:prstGeom>
          <a:noFill/>
        </p:spPr>
        <p:txBody>
          <a:bodyPr wrap="square" rtlCol="0">
            <a:spAutoFit/>
          </a:bodyPr>
          <a:lstStyle/>
          <a:p>
            <a:r>
              <a:rPr lang="en-US" sz="2800" dirty="0">
                <a:solidFill>
                  <a:srgbClr val="000000"/>
                </a:solidFill>
                <a:highlight>
                  <a:srgbClr val="F6FBFC"/>
                </a:highlight>
                <a:latin typeface="Helvetica" pitchFamily="2" charset="0"/>
              </a:rPr>
              <a:t>Id</a:t>
            </a:r>
            <a:r>
              <a:rPr lang="en-US" sz="2800" b="0" i="0" dirty="0">
                <a:solidFill>
                  <a:srgbClr val="000000"/>
                </a:solidFill>
                <a:effectLst/>
                <a:highlight>
                  <a:srgbClr val="F6FBFC"/>
                </a:highlight>
                <a:latin typeface="Helvetica" pitchFamily="2" charset="0"/>
              </a:rPr>
              <a:t>entify a policy that has impacted you (or your family or country) - trace its economic underpinnings and describe the impacts it has/had created (150 – 200 words).</a:t>
            </a:r>
            <a:endParaRPr lang="en-CN" sz="2800" dirty="0"/>
          </a:p>
        </p:txBody>
      </p:sp>
    </p:spTree>
    <p:extLst>
      <p:ext uri="{BB962C8B-B14F-4D97-AF65-F5344CB8AC3E}">
        <p14:creationId xmlns:p14="http://schemas.microsoft.com/office/powerpoint/2010/main" val="407029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3" y="5153961"/>
            <a:ext cx="12383277"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Next Week – Unit Plan Feedback by 30</a:t>
            </a:r>
            <a:r>
              <a:rPr lang="en-US" baseline="30000" dirty="0">
                <a:solidFill>
                  <a:srgbClr val="C00000"/>
                </a:solidFill>
              </a:rPr>
              <a:t>th</a:t>
            </a:r>
            <a:r>
              <a:rPr lang="en-US" dirty="0">
                <a:solidFill>
                  <a:srgbClr val="C00000"/>
                </a:solidFill>
              </a:rPr>
              <a:t> May </a:t>
            </a: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69309" y="705713"/>
            <a:ext cx="7238741" cy="5016758"/>
          </a:xfrm>
          <a:prstGeom prst="rect">
            <a:avLst/>
          </a:prstGeom>
          <a:noFill/>
        </p:spPr>
        <p:txBody>
          <a:bodyPr wrap="square" rtlCol="0">
            <a:spAutoFit/>
          </a:bodyPr>
          <a:lstStyle/>
          <a:p>
            <a:r>
              <a:rPr lang="en-US" sz="2400" b="1" dirty="0">
                <a:solidFill>
                  <a:srgbClr val="C00000"/>
                </a:solidFill>
                <a:latin typeface="+mj-lt"/>
                <a:ea typeface="Helvetica Neue" panose="02000503000000020004" pitchFamily="2" charset="0"/>
                <a:cs typeface="Helvetica Neue" panose="02000503000000020004" pitchFamily="2" charset="0"/>
              </a:rPr>
              <a:t>Unit Plan includes: </a:t>
            </a:r>
            <a:endParaRPr lang="en-US" sz="2400" b="1" dirty="0">
              <a:latin typeface="+mj-lt"/>
              <a:ea typeface="Helvetica Neue" panose="02000503000000020004" pitchFamily="2" charset="0"/>
              <a:cs typeface="Helvetica Neue" panose="02000503000000020004" pitchFamily="2" charset="0"/>
            </a:endParaRPr>
          </a:p>
          <a:p>
            <a:pPr algn="l"/>
            <a:r>
              <a:rPr lang="en-US" sz="2000" b="0" i="0" dirty="0">
                <a:solidFill>
                  <a:srgbClr val="000000"/>
                </a:solidFill>
                <a:effectLst/>
                <a:highlight>
                  <a:srgbClr val="F6FBFC"/>
                </a:highlight>
                <a:latin typeface="Helvetica" pitchFamily="2" charset="0"/>
              </a:rPr>
              <a:t>1. Learning objectives</a:t>
            </a:r>
          </a:p>
          <a:p>
            <a:pPr algn="l"/>
            <a:endParaRPr lang="en-US" sz="2000" b="0" i="0" dirty="0">
              <a:solidFill>
                <a:srgbClr val="000000"/>
              </a:solidFill>
              <a:effectLst/>
              <a:highlight>
                <a:srgbClr val="F6FBFC"/>
              </a:highlight>
              <a:latin typeface="Helvetica" pitchFamily="2" charset="0"/>
            </a:endParaRPr>
          </a:p>
          <a:p>
            <a:pPr algn="l"/>
            <a:r>
              <a:rPr lang="en-US" sz="2000" b="0" i="0" dirty="0">
                <a:solidFill>
                  <a:srgbClr val="000000"/>
                </a:solidFill>
                <a:effectLst/>
                <a:highlight>
                  <a:srgbClr val="F6FBFC"/>
                </a:highlight>
                <a:latin typeface="Helvetica" pitchFamily="2" charset="0"/>
              </a:rPr>
              <a:t>2. At least 3 Learning activities over a week (consider different modality - text, video, audio, image)</a:t>
            </a:r>
          </a:p>
          <a:p>
            <a:pPr algn="l"/>
            <a:endParaRPr lang="en-US" sz="2000" b="0" i="0" dirty="0">
              <a:solidFill>
                <a:srgbClr val="000000"/>
              </a:solidFill>
              <a:effectLst/>
              <a:highlight>
                <a:srgbClr val="F6FBFC"/>
              </a:highlight>
              <a:latin typeface="Helvetica" pitchFamily="2" charset="0"/>
            </a:endParaRPr>
          </a:p>
          <a:p>
            <a:pPr algn="l"/>
            <a:r>
              <a:rPr lang="en-US" sz="2000" dirty="0">
                <a:solidFill>
                  <a:srgbClr val="000000"/>
                </a:solidFill>
                <a:highlight>
                  <a:srgbClr val="F6FBFC"/>
                </a:highlight>
                <a:latin typeface="Helvetica" pitchFamily="2" charset="0"/>
              </a:rPr>
              <a:t>3. </a:t>
            </a:r>
            <a:r>
              <a:rPr lang="en-US" sz="2000" b="0" i="0" dirty="0">
                <a:solidFill>
                  <a:srgbClr val="000000"/>
                </a:solidFill>
                <a:effectLst/>
                <a:highlight>
                  <a:srgbClr val="F6FBFC"/>
                </a:highlight>
                <a:latin typeface="Helvetica" pitchFamily="2" charset="0"/>
              </a:rPr>
              <a:t>At least 1 piece of evidence of learning/ understanding created by students (singly or collaboratively)</a:t>
            </a:r>
          </a:p>
          <a:p>
            <a:pPr algn="l"/>
            <a:endParaRPr lang="en-US" sz="2000" b="0" i="0" dirty="0">
              <a:solidFill>
                <a:srgbClr val="000000"/>
              </a:solidFill>
              <a:effectLst/>
              <a:highlight>
                <a:srgbClr val="F6FBFC"/>
              </a:highlight>
              <a:latin typeface="Helvetica" pitchFamily="2" charset="0"/>
            </a:endParaRPr>
          </a:p>
          <a:p>
            <a:pPr algn="l"/>
            <a:r>
              <a:rPr lang="en-US" sz="2000" dirty="0">
                <a:solidFill>
                  <a:srgbClr val="000000"/>
                </a:solidFill>
                <a:highlight>
                  <a:srgbClr val="F6FBFC"/>
                </a:highlight>
                <a:latin typeface="Helvetica" pitchFamily="2" charset="0"/>
              </a:rPr>
              <a:t>4. </a:t>
            </a:r>
            <a:r>
              <a:rPr lang="en-US" sz="2000" b="0" i="0" dirty="0">
                <a:solidFill>
                  <a:srgbClr val="000000"/>
                </a:solidFill>
                <a:effectLst/>
                <a:highlight>
                  <a:srgbClr val="F6FBFC"/>
                </a:highlight>
                <a:latin typeface="Helvetica" pitchFamily="2" charset="0"/>
              </a:rPr>
              <a:t>Contrasted with unit plan version 1</a:t>
            </a:r>
          </a:p>
          <a:p>
            <a:pPr algn="l"/>
            <a:endParaRPr lang="en-US" sz="2000" dirty="0">
              <a:solidFill>
                <a:srgbClr val="000000"/>
              </a:solidFill>
              <a:highlight>
                <a:srgbClr val="F6FBFC"/>
              </a:highlight>
              <a:latin typeface="Helvetica" pitchFamily="2" charset="0"/>
            </a:endParaRPr>
          </a:p>
          <a:p>
            <a:pPr algn="l"/>
            <a:r>
              <a:rPr lang="en-US" sz="2000" b="0" i="0" dirty="0">
                <a:solidFill>
                  <a:srgbClr val="000000"/>
                </a:solidFill>
                <a:effectLst/>
                <a:highlight>
                  <a:srgbClr val="F6FBFC"/>
                </a:highlight>
                <a:latin typeface="Helvetica" pitchFamily="2" charset="0"/>
              </a:rPr>
              <a:t>5. </a:t>
            </a:r>
            <a:r>
              <a:rPr lang="en-US" sz="2000" dirty="0">
                <a:solidFill>
                  <a:srgbClr val="000000"/>
                </a:solidFill>
                <a:highlight>
                  <a:srgbClr val="F6FBFC"/>
                </a:highlight>
                <a:latin typeface="Helvetica" pitchFamily="2" charset="0"/>
              </a:rPr>
              <a:t>Commentary on </a:t>
            </a:r>
            <a:r>
              <a:rPr lang="en-US" sz="2000" b="0" i="0" dirty="0">
                <a:solidFill>
                  <a:srgbClr val="000000"/>
                </a:solidFill>
                <a:effectLst/>
                <a:highlight>
                  <a:srgbClr val="F6FBFC"/>
                </a:highlight>
                <a:latin typeface="Helvetica" pitchFamily="2" charset="0"/>
              </a:rPr>
              <a:t>how CEL is being embedded in the unit to help promote Critical Global Citizenship Education </a:t>
            </a: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03038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3" y="5153961"/>
            <a:ext cx="12383277"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Data Collation and Analysis – </a:t>
            </a:r>
            <a:r>
              <a:rPr lang="en-US">
                <a:solidFill>
                  <a:srgbClr val="C00000"/>
                </a:solidFill>
              </a:rPr>
              <a:t>Discourse Analysis  </a:t>
            </a:r>
            <a:endParaRPr lang="en-US" dirty="0">
              <a:solidFill>
                <a:srgbClr val="C00000"/>
              </a:solidFill>
            </a:endParaRP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4" y="851792"/>
            <a:ext cx="7238741" cy="3970318"/>
          </a:xfrm>
          <a:prstGeom prst="rect">
            <a:avLst/>
          </a:prstGeom>
          <a:noFill/>
        </p:spPr>
        <p:txBody>
          <a:bodyPr wrap="square" rtlCol="0">
            <a:spAutoFit/>
          </a:bodyPr>
          <a:lstStyle/>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Wonderings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Weekly Updates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R</a:t>
            </a:r>
            <a:r>
              <a:rPr lang="en-US" sz="2800" dirty="0">
                <a:latin typeface="Helvetica Neue" panose="02000503000000020004" pitchFamily="2" charset="0"/>
                <a:ea typeface="Helvetica Neue" panose="02000503000000020004" pitchFamily="2" charset="0"/>
                <a:cs typeface="Helvetica Neue" panose="02000503000000020004" pitchFamily="2" charset="0"/>
              </a:rPr>
              <a:t>e</a:t>
            </a:r>
            <a:r>
              <a:rPr lang="en-CN" sz="2800" dirty="0">
                <a:latin typeface="Helvetica Neue" panose="02000503000000020004" pitchFamily="2" charset="0"/>
                <a:ea typeface="Helvetica Neue" panose="02000503000000020004" pitchFamily="2" charset="0"/>
                <a:cs typeface="Helvetica Neue" panose="02000503000000020004" pitchFamily="2" charset="0"/>
              </a:rPr>
              <a:t>vision of Unit Plans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Feedback on Unit Plans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Post-PAR Survey </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Interview</a:t>
            </a:r>
          </a:p>
          <a:p>
            <a:pPr marL="514350" indent="-514350">
              <a:buAutoNum type="arabicPeriod"/>
            </a:pPr>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buAutoNum type="arabicPeriod"/>
            </a:pPr>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8348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ire cutter&#10;&#10;Description automatically generated">
            <a:extLst>
              <a:ext uri="{FF2B5EF4-FFF2-40B4-BE49-F238E27FC236}">
                <a16:creationId xmlns:a16="http://schemas.microsoft.com/office/drawing/2014/main" id="{884C5A27-4907-23F4-BF89-97C250C9FCD0}"/>
              </a:ext>
            </a:extLst>
          </p:cNvPr>
          <p:cNvPicPr>
            <a:picLocks noChangeAspect="1"/>
          </p:cNvPicPr>
          <p:nvPr/>
        </p:nvPicPr>
        <p:blipFill rotWithShape="1">
          <a:blip r:embed="rId3"/>
          <a:srcRect t="9091" r="34502" b="1"/>
          <a:stretch/>
        </p:blipFill>
        <p:spPr>
          <a:xfrm>
            <a:off x="3523488" y="10"/>
            <a:ext cx="8668512" cy="6857990"/>
          </a:xfrm>
          <a:prstGeom prst="rect">
            <a:avLst/>
          </a:prstGeom>
        </p:spPr>
      </p:pic>
      <p:sp>
        <p:nvSpPr>
          <p:cNvPr id="43" name="Rectangle 4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D34D64EF-0851-8425-E936-EC1A34969AA1}"/>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solidFill>
                  <a:schemeClr val="bg1"/>
                </a:solidFill>
              </a:rPr>
              <a:t>Following Week  – </a:t>
            </a:r>
          </a:p>
          <a:p>
            <a:pPr>
              <a:spcAft>
                <a:spcPts val="600"/>
              </a:spcAft>
            </a:pPr>
            <a:r>
              <a:rPr lang="en-US" dirty="0">
                <a:solidFill>
                  <a:schemeClr val="bg1"/>
                </a:solidFill>
              </a:rPr>
              <a:t>What is Alternate Criticality?</a:t>
            </a:r>
          </a:p>
        </p:txBody>
      </p:sp>
      <p:sp>
        <p:nvSpPr>
          <p:cNvPr id="44" name="Rectangle 4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400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pic>
        <p:nvPicPr>
          <p:cNvPr id="2" name="Picture 1" descr="A video cassette with two lights&#10;&#10;Description automatically generated">
            <a:extLst>
              <a:ext uri="{FF2B5EF4-FFF2-40B4-BE49-F238E27FC236}">
                <a16:creationId xmlns:a16="http://schemas.microsoft.com/office/drawing/2014/main" id="{E58C2145-AA3E-2CDD-5FBE-85C782096A3E}"/>
              </a:ext>
            </a:extLst>
          </p:cNvPr>
          <p:cNvPicPr>
            <a:picLocks noChangeAspect="1"/>
          </p:cNvPicPr>
          <p:nvPr/>
        </p:nvPicPr>
        <p:blipFill rotWithShape="1">
          <a:blip r:embed="rId3"/>
          <a:srcRect l="1536" r="10518" b="-2"/>
          <a:stretch/>
        </p:blipFill>
        <p:spPr>
          <a:xfrm>
            <a:off x="799050" y="676442"/>
            <a:ext cx="3274392" cy="3388140"/>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4" name="Picture 3" descr="A stack of books with labels&#10;&#10;Description automatically generated">
            <a:extLst>
              <a:ext uri="{FF2B5EF4-FFF2-40B4-BE49-F238E27FC236}">
                <a16:creationId xmlns:a16="http://schemas.microsoft.com/office/drawing/2014/main" id="{263C331B-8385-2641-4CE8-6642761CBD6B}"/>
              </a:ext>
            </a:extLst>
          </p:cNvPr>
          <p:cNvPicPr>
            <a:picLocks noChangeAspect="1"/>
          </p:cNvPicPr>
          <p:nvPr/>
        </p:nvPicPr>
        <p:blipFill rotWithShape="1">
          <a:blip r:embed="rId4"/>
          <a:srcRect l="1568" r="14112" b="2"/>
          <a:stretch/>
        </p:blipFill>
        <p:spPr>
          <a:xfrm>
            <a:off x="4419654" y="676442"/>
            <a:ext cx="3274392" cy="3388140"/>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Picture 4" descr="A hand holding a device&#10;&#10;Description automatically generated">
            <a:extLst>
              <a:ext uri="{FF2B5EF4-FFF2-40B4-BE49-F238E27FC236}">
                <a16:creationId xmlns:a16="http://schemas.microsoft.com/office/drawing/2014/main" id="{CF2C7EF7-D304-DE31-D8AF-BD72FE46FE58}"/>
              </a:ext>
            </a:extLst>
          </p:cNvPr>
          <p:cNvPicPr>
            <a:picLocks noChangeAspect="1"/>
          </p:cNvPicPr>
          <p:nvPr/>
        </p:nvPicPr>
        <p:blipFill rotWithShape="1">
          <a:blip r:embed="rId5"/>
          <a:srcRect l="23250" r="14415"/>
          <a:stretch/>
        </p:blipFill>
        <p:spPr>
          <a:xfrm>
            <a:off x="8044967" y="731110"/>
            <a:ext cx="3274392" cy="3388140"/>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6" name="TextBox 5">
            <a:extLst>
              <a:ext uri="{FF2B5EF4-FFF2-40B4-BE49-F238E27FC236}">
                <a16:creationId xmlns:a16="http://schemas.microsoft.com/office/drawing/2014/main" id="{2BD529AB-D051-3677-16F0-DF7374DE1F0A}"/>
              </a:ext>
            </a:extLst>
          </p:cNvPr>
          <p:cNvSpPr txBox="1"/>
          <p:nvPr/>
        </p:nvSpPr>
        <p:spPr>
          <a:xfrm>
            <a:off x="799050" y="4933514"/>
            <a:ext cx="10515600" cy="127023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kern="1200" dirty="0">
                <a:solidFill>
                  <a:schemeClr val="tx1"/>
                </a:solidFill>
                <a:latin typeface="+mj-lt"/>
                <a:ea typeface="+mj-ea"/>
                <a:cs typeface="+mj-cs"/>
              </a:rPr>
              <a:t>What has changed in our world?</a:t>
            </a:r>
          </a:p>
        </p:txBody>
      </p:sp>
    </p:spTree>
    <p:extLst>
      <p:ext uri="{BB962C8B-B14F-4D97-AF65-F5344CB8AC3E}">
        <p14:creationId xmlns:p14="http://schemas.microsoft.com/office/powerpoint/2010/main" val="41298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7" name="TextBox 6">
            <a:extLst>
              <a:ext uri="{FF2B5EF4-FFF2-40B4-BE49-F238E27FC236}">
                <a16:creationId xmlns:a16="http://schemas.microsoft.com/office/drawing/2014/main" id="{9B9A659C-9C90-054E-58A7-052D5BE57A0E}"/>
              </a:ext>
            </a:extLst>
          </p:cNvPr>
          <p:cNvSpPr txBox="1"/>
          <p:nvPr/>
        </p:nvSpPr>
        <p:spPr>
          <a:xfrm>
            <a:off x="942361" y="5094448"/>
            <a:ext cx="10515600" cy="127023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600" kern="1200" dirty="0">
                <a:solidFill>
                  <a:schemeClr val="tx1"/>
                </a:solidFill>
                <a:latin typeface="+mj-lt"/>
                <a:ea typeface="+mj-ea"/>
                <a:cs typeface="+mj-cs"/>
              </a:rPr>
              <a:t>How are we shaped by these changes? (structure)</a:t>
            </a:r>
            <a:endParaRPr lang="en-US" sz="3600" dirty="0">
              <a:latin typeface="+mj-lt"/>
              <a:ea typeface="+mj-ea"/>
              <a:cs typeface="+mj-cs"/>
            </a:endParaRPr>
          </a:p>
          <a:p>
            <a:pPr algn="ctr" defTabSz="914400">
              <a:lnSpc>
                <a:spcPct val="90000"/>
              </a:lnSpc>
              <a:spcBef>
                <a:spcPct val="0"/>
              </a:spcBef>
              <a:spcAft>
                <a:spcPts val="600"/>
              </a:spcAft>
            </a:pPr>
            <a:r>
              <a:rPr lang="en-US" sz="3600" kern="1200" dirty="0">
                <a:solidFill>
                  <a:schemeClr val="tx1"/>
                </a:solidFill>
                <a:latin typeface="+mj-lt"/>
                <a:ea typeface="+mj-ea"/>
                <a:cs typeface="+mj-cs"/>
              </a:rPr>
              <a:t>How are we shaping the changes? (agency)</a:t>
            </a:r>
          </a:p>
        </p:txBody>
      </p:sp>
      <p:pic>
        <p:nvPicPr>
          <p:cNvPr id="9" name="Picture 8" descr="A television test pattern with different colors&#10;&#10;Description automatically generated">
            <a:extLst>
              <a:ext uri="{FF2B5EF4-FFF2-40B4-BE49-F238E27FC236}">
                <a16:creationId xmlns:a16="http://schemas.microsoft.com/office/drawing/2014/main" id="{C8E064ED-F067-EBDA-7FCD-62EBC1E533F8}"/>
              </a:ext>
            </a:extLst>
          </p:cNvPr>
          <p:cNvPicPr>
            <a:picLocks noChangeAspect="1"/>
          </p:cNvPicPr>
          <p:nvPr/>
        </p:nvPicPr>
        <p:blipFill>
          <a:blip r:embed="rId3"/>
          <a:stretch>
            <a:fillRect/>
          </a:stretch>
        </p:blipFill>
        <p:spPr>
          <a:xfrm>
            <a:off x="2959599" y="624151"/>
            <a:ext cx="6481123" cy="4331391"/>
          </a:xfrm>
          <a:prstGeom prst="rect">
            <a:avLst/>
          </a:prstGeom>
        </p:spPr>
      </p:pic>
    </p:spTree>
    <p:extLst>
      <p:ext uri="{BB962C8B-B14F-4D97-AF65-F5344CB8AC3E}">
        <p14:creationId xmlns:p14="http://schemas.microsoft.com/office/powerpoint/2010/main" val="3566949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A person and person talking on phones&#10;&#10;Description automatically generated">
            <a:extLst>
              <a:ext uri="{FF2B5EF4-FFF2-40B4-BE49-F238E27FC236}">
                <a16:creationId xmlns:a16="http://schemas.microsoft.com/office/drawing/2014/main" id="{6B7D80F3-D60D-029A-5CB3-370DDFEEF85D}"/>
              </a:ext>
            </a:extLst>
          </p:cNvPr>
          <p:cNvPicPr>
            <a:picLocks noChangeAspect="1"/>
          </p:cNvPicPr>
          <p:nvPr/>
        </p:nvPicPr>
        <p:blipFill>
          <a:blip r:embed="rId3"/>
          <a:stretch>
            <a:fillRect/>
          </a:stretch>
        </p:blipFill>
        <p:spPr>
          <a:xfrm>
            <a:off x="5129613" y="610107"/>
            <a:ext cx="6328348" cy="5241935"/>
          </a:xfrm>
          <a:prstGeom prst="rect">
            <a:avLst/>
          </a:prstGeom>
        </p:spPr>
      </p:pic>
      <p:sp>
        <p:nvSpPr>
          <p:cNvPr id="2" name="TextBox 1">
            <a:extLst>
              <a:ext uri="{FF2B5EF4-FFF2-40B4-BE49-F238E27FC236}">
                <a16:creationId xmlns:a16="http://schemas.microsoft.com/office/drawing/2014/main" id="{E40D5BB7-A3F4-885C-1142-C8CAA9F04442}"/>
              </a:ext>
            </a:extLst>
          </p:cNvPr>
          <p:cNvSpPr txBox="1"/>
          <p:nvPr/>
        </p:nvSpPr>
        <p:spPr>
          <a:xfrm>
            <a:off x="842000" y="1766242"/>
            <a:ext cx="3691150" cy="2646343"/>
          </a:xfrm>
          <a:prstGeom prst="rect">
            <a:avLst/>
          </a:prstGeom>
        </p:spPr>
        <p:txBody>
          <a:bodyPr vert="horz" lIns="91440" tIns="45720" rIns="91440" bIns="45720" rtlCol="0" anchor="b">
            <a:normAutofit fontScale="92500" lnSpcReduction="20000"/>
          </a:bodyPr>
          <a:lstStyle/>
          <a:p>
            <a:pPr algn="ctr" defTabSz="914400">
              <a:lnSpc>
                <a:spcPct val="90000"/>
              </a:lnSpc>
              <a:spcBef>
                <a:spcPct val="0"/>
              </a:spcBef>
              <a:spcAft>
                <a:spcPts val="600"/>
              </a:spcAft>
            </a:pPr>
            <a:r>
              <a:rPr lang="en-US" sz="3600" dirty="0">
                <a:latin typeface="+mj-lt"/>
                <a:ea typeface="+mj-ea"/>
                <a:cs typeface="+mj-cs"/>
              </a:rPr>
              <a:t>What should we keep in light of the changes?</a:t>
            </a:r>
          </a:p>
          <a:p>
            <a:pPr algn="ctr" defTabSz="914400">
              <a:lnSpc>
                <a:spcPct val="90000"/>
              </a:lnSpc>
              <a:spcBef>
                <a:spcPct val="0"/>
              </a:spcBef>
              <a:spcAft>
                <a:spcPts val="600"/>
              </a:spcAft>
            </a:pPr>
            <a:endParaRPr lang="en-US" sz="3600" dirty="0">
              <a:latin typeface="+mj-lt"/>
              <a:ea typeface="+mj-ea"/>
              <a:cs typeface="+mj-cs"/>
            </a:endParaRPr>
          </a:p>
          <a:p>
            <a:pPr algn="ctr" defTabSz="914400">
              <a:lnSpc>
                <a:spcPct val="90000"/>
              </a:lnSpc>
              <a:spcBef>
                <a:spcPct val="0"/>
              </a:spcBef>
              <a:spcAft>
                <a:spcPts val="600"/>
              </a:spcAft>
            </a:pPr>
            <a:r>
              <a:rPr lang="en-US" sz="3600" kern="1200" dirty="0">
                <a:solidFill>
                  <a:schemeClr val="tx1"/>
                </a:solidFill>
                <a:latin typeface="+mj-lt"/>
                <a:ea typeface="+mj-ea"/>
                <a:cs typeface="+mj-cs"/>
              </a:rPr>
              <a:t>What should we discard?</a:t>
            </a:r>
          </a:p>
          <a:p>
            <a:pPr algn="ctr" defTabSz="914400">
              <a:lnSpc>
                <a:spcPct val="90000"/>
              </a:lnSpc>
              <a:spcBef>
                <a:spcPct val="0"/>
              </a:spcBef>
              <a:spcAft>
                <a:spcPts val="600"/>
              </a:spcAft>
            </a:pPr>
            <a:endParaRPr lang="en-US" sz="3600" kern="1200" dirty="0">
              <a:solidFill>
                <a:schemeClr val="tx1"/>
              </a:solidFill>
              <a:latin typeface="+mj-lt"/>
              <a:ea typeface="+mj-ea"/>
              <a:cs typeface="+mj-cs"/>
            </a:endParaRPr>
          </a:p>
        </p:txBody>
      </p:sp>
    </p:spTree>
    <p:extLst>
      <p:ext uri="{BB962C8B-B14F-4D97-AF65-F5344CB8AC3E}">
        <p14:creationId xmlns:p14="http://schemas.microsoft.com/office/powerpoint/2010/main" val="387964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517650" y="5573558"/>
            <a:ext cx="3477875" cy="584775"/>
          </a:xfrm>
          <a:prstGeom prst="rect">
            <a:avLst/>
          </a:prstGeom>
          <a:noFill/>
        </p:spPr>
        <p:txBody>
          <a:bodyPr wrap="none" rtlCol="0">
            <a:spAutoFit/>
          </a:bodyPr>
          <a:lstStyle/>
          <a:p>
            <a:r>
              <a:rPr lang="en-US" sz="3200" dirty="0"/>
              <a:t>What is Refutation?</a:t>
            </a:r>
            <a:endParaRPr lang="en-CN" sz="3200" dirty="0"/>
          </a:p>
        </p:txBody>
      </p:sp>
      <p:sp>
        <p:nvSpPr>
          <p:cNvPr id="2" name="TextBox 1">
            <a:extLst>
              <a:ext uri="{FF2B5EF4-FFF2-40B4-BE49-F238E27FC236}">
                <a16:creationId xmlns:a16="http://schemas.microsoft.com/office/drawing/2014/main" id="{E3494473-C9B6-E574-23D2-6ADC20997182}"/>
              </a:ext>
            </a:extLst>
          </p:cNvPr>
          <p:cNvSpPr txBox="1"/>
          <p:nvPr/>
        </p:nvSpPr>
        <p:spPr>
          <a:xfrm>
            <a:off x="1702419" y="1541040"/>
            <a:ext cx="9144000" cy="3274592"/>
          </a:xfrm>
          <a:prstGeom prst="rect">
            <a:avLst/>
          </a:prstGeom>
        </p:spPr>
        <p:txBody>
          <a:bodyPr vert="horz" lIns="91440" tIns="45720" rIns="91440" bIns="45720" rtlCol="0" anchor="ctr">
            <a:normAutofit fontScale="62500" lnSpcReduction="20000"/>
          </a:bodyPr>
          <a:lstStyle/>
          <a:p>
            <a:pPr algn="l"/>
            <a:r>
              <a:rPr lang="en-US" sz="7200" b="1" i="0" dirty="0">
                <a:solidFill>
                  <a:srgbClr val="1D2A57"/>
                </a:solidFill>
                <a:effectLst/>
                <a:latin typeface="Arial" panose="020B0604020202020204" pitchFamily="34" charset="0"/>
              </a:rPr>
              <a:t>The act of saying or proving that a </a:t>
            </a:r>
            <a:r>
              <a:rPr lang="en-US" sz="7200" b="1" dirty="0">
                <a:solidFill>
                  <a:srgbClr val="1D2A57"/>
                </a:solidFill>
                <a:latin typeface="Arial" panose="020B0604020202020204" pitchFamily="34" charset="0"/>
              </a:rPr>
              <a:t>person</a:t>
            </a:r>
            <a:r>
              <a:rPr lang="en-US" sz="7200" b="1" i="0" dirty="0">
                <a:solidFill>
                  <a:srgbClr val="1D2A57"/>
                </a:solidFill>
                <a:effectLst/>
                <a:latin typeface="Arial" panose="020B0604020202020204" pitchFamily="34" charset="0"/>
              </a:rPr>
              <a:t>, </a:t>
            </a:r>
            <a:r>
              <a:rPr lang="en-US" sz="7200" b="1" i="0" strike="noStrike" dirty="0">
                <a:solidFill>
                  <a:srgbClr val="1D2A57"/>
                </a:solidFill>
                <a:effectLst/>
                <a:latin typeface="Arial" panose="020B0604020202020204" pitchFamily="34" charset="0"/>
              </a:rPr>
              <a:t>statement</a:t>
            </a:r>
            <a:r>
              <a:rPr lang="en-US" sz="7200" b="1" i="0" dirty="0">
                <a:solidFill>
                  <a:srgbClr val="1D2A57"/>
                </a:solidFill>
                <a:effectLst/>
                <a:latin typeface="Arial" panose="020B0604020202020204" pitchFamily="34" charset="0"/>
              </a:rPr>
              <a:t>, </a:t>
            </a:r>
            <a:r>
              <a:rPr lang="en-US" sz="7200" b="1" i="0" strike="noStrike" dirty="0">
                <a:solidFill>
                  <a:srgbClr val="1D2A57"/>
                </a:solidFill>
                <a:effectLst/>
                <a:latin typeface="Arial" panose="020B0604020202020204" pitchFamily="34" charset="0"/>
              </a:rPr>
              <a:t>opinion</a:t>
            </a:r>
            <a:r>
              <a:rPr lang="en-US" sz="7200" b="1" i="0" dirty="0">
                <a:solidFill>
                  <a:srgbClr val="1D2A57"/>
                </a:solidFill>
                <a:effectLst/>
                <a:latin typeface="Arial" panose="020B0604020202020204" pitchFamily="34" charset="0"/>
              </a:rPr>
              <a:t>, etc. is </a:t>
            </a:r>
            <a:r>
              <a:rPr lang="en-US" sz="7200" b="1" dirty="0">
                <a:solidFill>
                  <a:srgbClr val="1D2A57"/>
                </a:solidFill>
                <a:latin typeface="Arial" panose="020B0604020202020204" pitchFamily="34" charset="0"/>
              </a:rPr>
              <a:t>wrong</a:t>
            </a:r>
            <a:r>
              <a:rPr lang="en-US" sz="7200" b="1" i="0" dirty="0">
                <a:solidFill>
                  <a:srgbClr val="1D2A57"/>
                </a:solidFill>
                <a:effectLst/>
                <a:latin typeface="Arial" panose="020B0604020202020204" pitchFamily="34" charset="0"/>
              </a:rPr>
              <a:t> or </a:t>
            </a:r>
            <a:r>
              <a:rPr lang="en-US" sz="7200" b="1" dirty="0">
                <a:solidFill>
                  <a:srgbClr val="1D2A57"/>
                </a:solidFill>
                <a:latin typeface="Arial" panose="020B0604020202020204" pitchFamily="34" charset="0"/>
              </a:rPr>
              <a:t>false</a:t>
            </a:r>
            <a:endParaRPr lang="en-US" sz="7200" b="1" i="0" dirty="0">
              <a:solidFill>
                <a:srgbClr val="1D2A57"/>
              </a:solidFill>
              <a:effectLst/>
              <a:latin typeface="Arial" panose="020B0604020202020204" pitchFamily="34" charset="0"/>
            </a:endParaRPr>
          </a:p>
          <a:p>
            <a:pPr algn="l"/>
            <a:br>
              <a:rPr lang="en-US" sz="7200" b="0" i="0" dirty="0">
                <a:solidFill>
                  <a:srgbClr val="1D2A57"/>
                </a:solidFill>
                <a:effectLst/>
                <a:latin typeface="Arial" panose="020B0604020202020204" pitchFamily="34" charset="0"/>
              </a:rPr>
            </a:br>
            <a:endParaRPr lang="en-US" sz="7200" b="0" i="0" dirty="0">
              <a:solidFill>
                <a:srgbClr val="1D2A57"/>
              </a:solidFill>
              <a:effectLst/>
              <a:latin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9D2D552C-C116-C52A-C037-E6B0826C8A95}"/>
              </a:ext>
            </a:extLst>
          </p:cNvPr>
          <p:cNvSpPr txBox="1"/>
          <p:nvPr/>
        </p:nvSpPr>
        <p:spPr>
          <a:xfrm>
            <a:off x="8787742" y="4688329"/>
            <a:ext cx="2271006" cy="369332"/>
          </a:xfrm>
          <a:prstGeom prst="rect">
            <a:avLst/>
          </a:prstGeom>
          <a:noFill/>
        </p:spPr>
        <p:txBody>
          <a:bodyPr wrap="none" rtlCol="0">
            <a:spAutoFit/>
          </a:bodyPr>
          <a:lstStyle/>
          <a:p>
            <a:r>
              <a:rPr lang="en-CN" dirty="0"/>
              <a:t>Cambridge Dictionary </a:t>
            </a:r>
          </a:p>
        </p:txBody>
      </p:sp>
    </p:spTree>
    <p:extLst>
      <p:ext uri="{BB962C8B-B14F-4D97-AF65-F5344CB8AC3E}">
        <p14:creationId xmlns:p14="http://schemas.microsoft.com/office/powerpoint/2010/main" val="80399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vertical white vertical banners with different images&#10;&#10;Description automatically generated with medium confidence">
            <a:extLst>
              <a:ext uri="{FF2B5EF4-FFF2-40B4-BE49-F238E27FC236}">
                <a16:creationId xmlns:a16="http://schemas.microsoft.com/office/drawing/2014/main" id="{C6B33B27-D126-80A7-5BB1-1FFDD9F46026}"/>
              </a:ext>
            </a:extLst>
          </p:cNvPr>
          <p:cNvPicPr>
            <a:picLocks noChangeAspect="1"/>
          </p:cNvPicPr>
          <p:nvPr/>
        </p:nvPicPr>
        <p:blipFill rotWithShape="1">
          <a:blip r:embed="rId3"/>
          <a:srcRect l="1313" r="5980"/>
          <a:stretch/>
        </p:blipFill>
        <p:spPr>
          <a:xfrm>
            <a:off x="2509837" y="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351306" y="222196"/>
            <a:ext cx="3475587" cy="3742762"/>
          </a:xfrm>
          <a:prstGeom prst="rect">
            <a:avLst/>
          </a:prstGeom>
        </p:spPr>
        <p:txBody>
          <a:bodyPr vert="horz" lIns="91440" tIns="45720" rIns="91440" bIns="45720" rtlCol="0">
            <a:normAutofit/>
          </a:bodyPr>
          <a:lstStyle/>
          <a:p>
            <a:pPr defTabSz="914400">
              <a:lnSpc>
                <a:spcPct val="90000"/>
              </a:lnSpc>
              <a:spcAft>
                <a:spcPts val="600"/>
              </a:spcAft>
            </a:pPr>
            <a:r>
              <a:rPr lang="en-US" sz="2800" dirty="0"/>
              <a:t>How has Economic Ideas changed over time? What were the contexts? </a:t>
            </a:r>
          </a:p>
        </p:txBody>
      </p: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431A45DE-09DC-BC70-E869-639BB3C30613}"/>
              </a:ext>
            </a:extLst>
          </p:cNvPr>
          <p:cNvSpPr txBox="1"/>
          <p:nvPr/>
        </p:nvSpPr>
        <p:spPr>
          <a:xfrm>
            <a:off x="351306" y="1933724"/>
            <a:ext cx="3774924" cy="5909310"/>
          </a:xfrm>
          <a:prstGeom prst="rect">
            <a:avLst/>
          </a:prstGeom>
          <a:noFill/>
        </p:spPr>
        <p:txBody>
          <a:bodyPr wrap="square" rtlCol="0">
            <a:spAutoFit/>
          </a:bodyPr>
          <a:lstStyle/>
          <a:p>
            <a:r>
              <a:rPr lang="en-CN" i="1" dirty="0">
                <a:solidFill>
                  <a:srgbClr val="C00000"/>
                </a:solidFill>
              </a:rPr>
              <a:t>Before Adam Smith </a:t>
            </a:r>
            <a:r>
              <a:rPr lang="en-CN" dirty="0">
                <a:solidFill>
                  <a:srgbClr val="FFC000"/>
                </a:solidFill>
              </a:rPr>
              <a:t>14 – 16th C</a:t>
            </a:r>
          </a:p>
          <a:p>
            <a:r>
              <a:rPr lang="en-CN" dirty="0">
                <a:solidFill>
                  <a:srgbClr val="FF0000"/>
                </a:solidFill>
              </a:rPr>
              <a:t>Mercantalism</a:t>
            </a:r>
          </a:p>
          <a:p>
            <a:r>
              <a:rPr lang="en-CN" dirty="0"/>
              <a:t>Government intervention; build up reserves of gold through trade; limit imports; thrift. </a:t>
            </a:r>
          </a:p>
          <a:p>
            <a:endParaRPr lang="en-CN" dirty="0"/>
          </a:p>
          <a:p>
            <a:r>
              <a:rPr lang="en-CN" dirty="0">
                <a:solidFill>
                  <a:srgbClr val="C00000"/>
                </a:solidFill>
              </a:rPr>
              <a:t>Ricardo’s theory of </a:t>
            </a:r>
            <a:r>
              <a:rPr lang="en-CN" dirty="0">
                <a:solidFill>
                  <a:srgbClr val="FF0000"/>
                </a:solidFill>
              </a:rPr>
              <a:t>Comparative Advantage vs. Mercantalism</a:t>
            </a:r>
          </a:p>
          <a:p>
            <a:endParaRPr lang="en-CN" dirty="0">
              <a:solidFill>
                <a:srgbClr val="FF0000"/>
              </a:solidFill>
            </a:endParaRPr>
          </a:p>
          <a:p>
            <a:r>
              <a:rPr lang="en-CN" i="1" dirty="0">
                <a:solidFill>
                  <a:srgbClr val="FFC000"/>
                </a:solidFill>
              </a:rPr>
              <a:t>During Great Depression: </a:t>
            </a:r>
          </a:p>
          <a:p>
            <a:r>
              <a:rPr lang="en-CN" i="1" dirty="0">
                <a:solidFill>
                  <a:srgbClr val="FF0000"/>
                </a:solidFill>
              </a:rPr>
              <a:t>Keynesian Economics </a:t>
            </a:r>
            <a:r>
              <a:rPr lang="en-CN" i="1" dirty="0">
                <a:solidFill>
                  <a:srgbClr val="C00000"/>
                </a:solidFill>
              </a:rPr>
              <a:t>(Government Interventions) overturning </a:t>
            </a:r>
          </a:p>
          <a:p>
            <a:r>
              <a:rPr lang="en-CN" i="1" dirty="0">
                <a:solidFill>
                  <a:srgbClr val="FF0000"/>
                </a:solidFill>
              </a:rPr>
              <a:t>Neoclassical Economics</a:t>
            </a:r>
            <a:endParaRPr lang="en-CN" dirty="0">
              <a:solidFill>
                <a:srgbClr val="FF0000"/>
              </a:solidFill>
            </a:endParaRPr>
          </a:p>
          <a:p>
            <a:endParaRPr lang="en-CN" dirty="0"/>
          </a:p>
          <a:p>
            <a:r>
              <a:rPr lang="en-CN" dirty="0">
                <a:solidFill>
                  <a:srgbClr val="C00000"/>
                </a:solidFill>
              </a:rPr>
              <a:t>Hardin’s </a:t>
            </a:r>
            <a:r>
              <a:rPr lang="en-CN" dirty="0">
                <a:solidFill>
                  <a:srgbClr val="FF0000"/>
                </a:solidFill>
              </a:rPr>
              <a:t>Tragedy of the Commons</a:t>
            </a:r>
          </a:p>
          <a:p>
            <a:r>
              <a:rPr lang="en-CN" dirty="0">
                <a:solidFill>
                  <a:srgbClr val="C00000"/>
                </a:solidFill>
              </a:rPr>
              <a:t>Ostrom’s</a:t>
            </a:r>
            <a:r>
              <a:rPr lang="en-CN" dirty="0">
                <a:solidFill>
                  <a:srgbClr val="FF0000"/>
                </a:solidFill>
              </a:rPr>
              <a:t> Collective Governance</a:t>
            </a:r>
          </a:p>
          <a:p>
            <a:endParaRPr lang="en-CN" dirty="0">
              <a:solidFill>
                <a:srgbClr val="FF0000"/>
              </a:solidFill>
            </a:endParaRPr>
          </a:p>
          <a:p>
            <a:endParaRPr lang="en-CN" dirty="0"/>
          </a:p>
          <a:p>
            <a:endParaRPr lang="en-CN" dirty="0"/>
          </a:p>
          <a:p>
            <a:endParaRPr lang="en-CN" dirty="0">
              <a:solidFill>
                <a:srgbClr val="C00000"/>
              </a:solidFill>
            </a:endParaRPr>
          </a:p>
          <a:p>
            <a:endParaRPr lang="en-CN" dirty="0">
              <a:solidFill>
                <a:srgbClr val="C00000"/>
              </a:solidFill>
            </a:endParaRPr>
          </a:p>
        </p:txBody>
      </p:sp>
    </p:spTree>
    <p:extLst>
      <p:ext uri="{BB962C8B-B14F-4D97-AF65-F5344CB8AC3E}">
        <p14:creationId xmlns:p14="http://schemas.microsoft.com/office/powerpoint/2010/main" val="160296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vertical white vertical banners with different images&#10;&#10;Description automatically generated with medium confidence">
            <a:extLst>
              <a:ext uri="{FF2B5EF4-FFF2-40B4-BE49-F238E27FC236}">
                <a16:creationId xmlns:a16="http://schemas.microsoft.com/office/drawing/2014/main" id="{C6B33B27-D126-80A7-5BB1-1FFDD9F46026}"/>
              </a:ext>
            </a:extLst>
          </p:cNvPr>
          <p:cNvPicPr>
            <a:picLocks noChangeAspect="1"/>
          </p:cNvPicPr>
          <p:nvPr/>
        </p:nvPicPr>
        <p:blipFill rotWithShape="1">
          <a:blip r:embed="rId3"/>
          <a:srcRect l="1313" r="5980"/>
          <a:stretch/>
        </p:blipFill>
        <p:spPr>
          <a:xfrm>
            <a:off x="2509837" y="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351306" y="222196"/>
            <a:ext cx="3475587"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has Economic Ideas changed over time? What were the contexts? </a:t>
            </a:r>
          </a:p>
        </p:txBody>
      </p: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431A45DE-09DC-BC70-E869-639BB3C30613}"/>
              </a:ext>
            </a:extLst>
          </p:cNvPr>
          <p:cNvSpPr txBox="1"/>
          <p:nvPr/>
        </p:nvSpPr>
        <p:spPr>
          <a:xfrm>
            <a:off x="351306" y="2034024"/>
            <a:ext cx="3586367" cy="4524315"/>
          </a:xfrm>
          <a:prstGeom prst="rect">
            <a:avLst/>
          </a:prstGeom>
          <a:noFill/>
        </p:spPr>
        <p:txBody>
          <a:bodyPr wrap="square" rtlCol="0">
            <a:spAutoFit/>
          </a:bodyPr>
          <a:lstStyle/>
          <a:p>
            <a:r>
              <a:rPr lang="en-CN" dirty="0">
                <a:solidFill>
                  <a:srgbClr val="FFC000"/>
                </a:solidFill>
              </a:rPr>
              <a:t>Advancement in data collection and psychology </a:t>
            </a:r>
            <a:endParaRPr lang="en-CN" dirty="0"/>
          </a:p>
          <a:p>
            <a:r>
              <a:rPr lang="en-CN" dirty="0">
                <a:solidFill>
                  <a:srgbClr val="C00000"/>
                </a:solidFill>
              </a:rPr>
              <a:t>Smith and Neoclassical </a:t>
            </a:r>
          </a:p>
          <a:p>
            <a:r>
              <a:rPr lang="en-CN" dirty="0">
                <a:solidFill>
                  <a:srgbClr val="FF0000"/>
                </a:solidFill>
              </a:rPr>
              <a:t>Rational Economics versus </a:t>
            </a:r>
          </a:p>
          <a:p>
            <a:r>
              <a:rPr lang="en-CN" dirty="0">
                <a:solidFill>
                  <a:srgbClr val="C00000"/>
                </a:solidFill>
              </a:rPr>
              <a:t>Thaler’s </a:t>
            </a:r>
            <a:r>
              <a:rPr lang="en-CN" dirty="0">
                <a:solidFill>
                  <a:srgbClr val="FF0000"/>
                </a:solidFill>
              </a:rPr>
              <a:t>Behavioral Economics</a:t>
            </a:r>
          </a:p>
          <a:p>
            <a:endParaRPr lang="en-CN" dirty="0">
              <a:solidFill>
                <a:srgbClr val="FF0000"/>
              </a:solidFill>
            </a:endParaRPr>
          </a:p>
          <a:p>
            <a:r>
              <a:rPr lang="en-CN" dirty="0">
                <a:solidFill>
                  <a:srgbClr val="FFC000"/>
                </a:solidFill>
              </a:rPr>
              <a:t>Random Control Trials </a:t>
            </a:r>
          </a:p>
          <a:p>
            <a:r>
              <a:rPr lang="en-CN" dirty="0">
                <a:solidFill>
                  <a:srgbClr val="C00000"/>
                </a:solidFill>
              </a:rPr>
              <a:t>Yunnus’ </a:t>
            </a:r>
            <a:r>
              <a:rPr lang="en-CN" dirty="0">
                <a:solidFill>
                  <a:srgbClr val="FF0000"/>
                </a:solidFill>
              </a:rPr>
              <a:t>Micro-credit </a:t>
            </a:r>
            <a:r>
              <a:rPr lang="en-CN" dirty="0">
                <a:solidFill>
                  <a:srgbClr val="FFC000"/>
                </a:solidFill>
              </a:rPr>
              <a:t>and </a:t>
            </a:r>
            <a:r>
              <a:rPr lang="en-CN" dirty="0">
                <a:solidFill>
                  <a:srgbClr val="C00000"/>
                </a:solidFill>
              </a:rPr>
              <a:t>Duflio’s </a:t>
            </a:r>
            <a:r>
              <a:rPr lang="en-CN" dirty="0">
                <a:solidFill>
                  <a:srgbClr val="FF0000"/>
                </a:solidFill>
              </a:rPr>
              <a:t>Conditional Cash Transfers</a:t>
            </a:r>
          </a:p>
          <a:p>
            <a:endParaRPr lang="en-CN" dirty="0">
              <a:solidFill>
                <a:srgbClr val="FFC000"/>
              </a:solidFill>
            </a:endParaRPr>
          </a:p>
          <a:p>
            <a:endParaRPr lang="en-CN" dirty="0">
              <a:solidFill>
                <a:srgbClr val="FF0000"/>
              </a:solidFill>
            </a:endParaRPr>
          </a:p>
          <a:p>
            <a:endParaRPr lang="en-CN" dirty="0">
              <a:solidFill>
                <a:srgbClr val="FF0000"/>
              </a:solidFill>
            </a:endParaRPr>
          </a:p>
          <a:p>
            <a:endParaRPr lang="en-CN" dirty="0">
              <a:solidFill>
                <a:srgbClr val="FF0000"/>
              </a:solidFill>
            </a:endParaRPr>
          </a:p>
          <a:p>
            <a:r>
              <a:rPr lang="en-CN" dirty="0">
                <a:solidFill>
                  <a:srgbClr val="FF0000"/>
                </a:solidFill>
              </a:rPr>
              <a:t> </a:t>
            </a:r>
          </a:p>
          <a:p>
            <a:endParaRPr lang="en-CN" dirty="0">
              <a:solidFill>
                <a:srgbClr val="C00000"/>
              </a:solidFill>
            </a:endParaRPr>
          </a:p>
          <a:p>
            <a:endParaRPr lang="en-CN" dirty="0">
              <a:solidFill>
                <a:srgbClr val="C00000"/>
              </a:solidFill>
            </a:endParaRPr>
          </a:p>
        </p:txBody>
      </p:sp>
    </p:spTree>
    <p:extLst>
      <p:ext uri="{BB962C8B-B14F-4D97-AF65-F5344CB8AC3E}">
        <p14:creationId xmlns:p14="http://schemas.microsoft.com/office/powerpoint/2010/main" val="411191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E3494473-C9B6-E574-23D2-6ADC20997182}"/>
              </a:ext>
            </a:extLst>
          </p:cNvPr>
          <p:cNvSpPr txBox="1"/>
          <p:nvPr/>
        </p:nvSpPr>
        <p:spPr>
          <a:xfrm>
            <a:off x="1412488" y="1077055"/>
            <a:ext cx="9144000" cy="3274592"/>
          </a:xfrm>
          <a:prstGeom prst="rect">
            <a:avLst/>
          </a:prstGeom>
        </p:spPr>
        <p:txBody>
          <a:bodyPr vert="horz" lIns="91440" tIns="45720" rIns="91440" bIns="45720" rtlCol="0" anchor="ctr">
            <a:normAutofit fontScale="62500" lnSpcReduction="20000"/>
          </a:bodyPr>
          <a:lstStyle/>
          <a:p>
            <a:pPr algn="l"/>
            <a:r>
              <a:rPr lang="en-US" sz="7200" b="1" i="0" dirty="0">
                <a:solidFill>
                  <a:srgbClr val="1D2A57"/>
                </a:solidFill>
                <a:effectLst/>
                <a:latin typeface="Arial" panose="020B0604020202020204" pitchFamily="34" charset="0"/>
              </a:rPr>
              <a:t>It is not from the benevolence of the butcher, the brewer, or the baker that we expect our dinner, but from their regard to their own interest.</a:t>
            </a:r>
          </a:p>
        </p:txBody>
      </p:sp>
      <p:sp>
        <p:nvSpPr>
          <p:cNvPr id="5" name="TextBox 4">
            <a:extLst>
              <a:ext uri="{FF2B5EF4-FFF2-40B4-BE49-F238E27FC236}">
                <a16:creationId xmlns:a16="http://schemas.microsoft.com/office/drawing/2014/main" id="{DADF379E-BA34-8BFC-2E2C-BDF5A088416F}"/>
              </a:ext>
            </a:extLst>
          </p:cNvPr>
          <p:cNvSpPr txBox="1"/>
          <p:nvPr/>
        </p:nvSpPr>
        <p:spPr>
          <a:xfrm>
            <a:off x="9156381" y="4497161"/>
            <a:ext cx="6099716" cy="369332"/>
          </a:xfrm>
          <a:prstGeom prst="rect">
            <a:avLst/>
          </a:prstGeom>
          <a:noFill/>
        </p:spPr>
        <p:txBody>
          <a:bodyPr wrap="square">
            <a:spAutoFit/>
          </a:bodyPr>
          <a:lstStyle/>
          <a:p>
            <a:pPr algn="l"/>
            <a:r>
              <a:rPr lang="en-US" sz="1800" b="1" i="0" dirty="0">
                <a:solidFill>
                  <a:srgbClr val="1D2A57"/>
                </a:solidFill>
                <a:effectLst/>
                <a:latin typeface="Arial" panose="020B0604020202020204" pitchFamily="34" charset="0"/>
              </a:rPr>
              <a:t>Adam Smith</a:t>
            </a:r>
          </a:p>
        </p:txBody>
      </p:sp>
    </p:spTree>
    <p:extLst>
      <p:ext uri="{BB962C8B-B14F-4D97-AF65-F5344CB8AC3E}">
        <p14:creationId xmlns:p14="http://schemas.microsoft.com/office/powerpoint/2010/main" val="307866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596464" y="5626301"/>
            <a:ext cx="4309193" cy="584775"/>
          </a:xfrm>
          <a:prstGeom prst="rect">
            <a:avLst/>
          </a:prstGeom>
          <a:noFill/>
        </p:spPr>
        <p:txBody>
          <a:bodyPr wrap="none" rtlCol="0">
            <a:spAutoFit/>
          </a:bodyPr>
          <a:lstStyle/>
          <a:p>
            <a:r>
              <a:rPr lang="en-US" sz="3200" dirty="0"/>
              <a:t>Rational Economic Man?</a:t>
            </a:r>
            <a:endParaRPr lang="en-CN" sz="3200" dirty="0"/>
          </a:p>
        </p:txBody>
      </p:sp>
      <p:sp>
        <p:nvSpPr>
          <p:cNvPr id="5" name="TextBox 4">
            <a:extLst>
              <a:ext uri="{FF2B5EF4-FFF2-40B4-BE49-F238E27FC236}">
                <a16:creationId xmlns:a16="http://schemas.microsoft.com/office/drawing/2014/main" id="{0AAFF484-AFC2-34A3-8EC8-CD348E3D0878}"/>
              </a:ext>
            </a:extLst>
          </p:cNvPr>
          <p:cNvSpPr txBox="1"/>
          <p:nvPr/>
        </p:nvSpPr>
        <p:spPr>
          <a:xfrm>
            <a:off x="5497552" y="6354708"/>
            <a:ext cx="6193042" cy="369332"/>
          </a:xfrm>
          <a:prstGeom prst="rect">
            <a:avLst/>
          </a:prstGeom>
          <a:noFill/>
        </p:spPr>
        <p:txBody>
          <a:bodyPr wrap="none" rtlCol="0">
            <a:spAutoFit/>
          </a:bodyPr>
          <a:lstStyle/>
          <a:p>
            <a:r>
              <a:rPr lang="en-US" dirty="0">
                <a:hlinkClick r:id="rId5"/>
              </a:rPr>
              <a:t>Economic Man vs Humanity: a Puppet Rap Battle (youtube.com)</a:t>
            </a:r>
            <a:endParaRPr lang="en-CN" dirty="0"/>
          </a:p>
        </p:txBody>
      </p:sp>
      <p:pic>
        <p:nvPicPr>
          <p:cNvPr id="7" name="Economic Man vs Humanity_ a Puppet Rap Battle">
            <a:hlinkClick r:id="" action="ppaction://media"/>
            <a:extLst>
              <a:ext uri="{FF2B5EF4-FFF2-40B4-BE49-F238E27FC236}">
                <a16:creationId xmlns:a16="http://schemas.microsoft.com/office/drawing/2014/main" id="{C71A2C16-4B95-4076-C170-B4AE33C9DD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7579" y="666498"/>
            <a:ext cx="8175935" cy="4598963"/>
          </a:xfrm>
          <a:prstGeom prst="rect">
            <a:avLst/>
          </a:prstGeom>
        </p:spPr>
      </p:pic>
    </p:spTree>
    <p:extLst>
      <p:ext uri="{BB962C8B-B14F-4D97-AF65-F5344CB8AC3E}">
        <p14:creationId xmlns:p14="http://schemas.microsoft.com/office/powerpoint/2010/main" val="15450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7476</TotalTime>
  <Words>674</Words>
  <Application>Microsoft Macintosh PowerPoint</Application>
  <PresentationFormat>Widescreen</PresentationFormat>
  <Paragraphs>102</Paragraphs>
  <Slides>18</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Arial</vt:lpstr>
      <vt:lpstr>Calibri</vt:lpstr>
      <vt:lpstr>Calibri Light</vt:lpstr>
      <vt:lpstr>Helvetica</vt:lpstr>
      <vt:lpstr>Helvetica Neue</vt:lpstr>
      <vt:lpstr>Helvetica Neue Condensed</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Investigate the definition b. Question assumptions that lie behind economic model  c. Consider what problem was being solved  d. Consider what unintended consequences can arise e. Consider if there a “silver bullet” (uncomplicated solution) or composite approach f. Question if the economic policy is truly ”positive” or value-free  g. Scrutinize for internal incoherence h. Refute economic theories that are no longer relevant to  changed contexts…adopt new ones that are more appropriate   </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Price mechanism</dc:title>
  <dc:creator>Catherine Ho (DCB)</dc:creator>
  <cp:lastModifiedBy>C H</cp:lastModifiedBy>
  <cp:revision>52</cp:revision>
  <dcterms:created xsi:type="dcterms:W3CDTF">2023-08-01T06:47:39Z</dcterms:created>
  <dcterms:modified xsi:type="dcterms:W3CDTF">2024-05-21T13:38:31Z</dcterms:modified>
</cp:coreProperties>
</file>