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21"/>
  </p:notesMasterIdLst>
  <p:sldIdLst>
    <p:sldId id="443" r:id="rId2"/>
    <p:sldId id="477" r:id="rId3"/>
    <p:sldId id="481" r:id="rId4"/>
    <p:sldId id="468" r:id="rId5"/>
    <p:sldId id="476" r:id="rId6"/>
    <p:sldId id="470" r:id="rId7"/>
    <p:sldId id="334" r:id="rId8"/>
    <p:sldId id="482" r:id="rId9"/>
    <p:sldId id="475" r:id="rId10"/>
    <p:sldId id="479" r:id="rId11"/>
    <p:sldId id="478" r:id="rId12"/>
    <p:sldId id="458" r:id="rId13"/>
    <p:sldId id="480" r:id="rId14"/>
    <p:sldId id="450" r:id="rId15"/>
    <p:sldId id="472" r:id="rId16"/>
    <p:sldId id="464" r:id="rId17"/>
    <p:sldId id="465" r:id="rId18"/>
    <p:sldId id="483" r:id="rId19"/>
    <p:sldId id="48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01"/>
    <p:restoredTop sz="95714"/>
  </p:normalViewPr>
  <p:slideViewPr>
    <p:cSldViewPr snapToGrid="0">
      <p:cViewPr varScale="1">
        <p:scale>
          <a:sx n="118" d="100"/>
          <a:sy n="118" d="100"/>
        </p:scale>
        <p:origin x="624"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7383C-6C91-5340-AAB5-C0C3177C8E11}" type="datetimeFigureOut">
              <a:rPr lang="en-CN" smtClean="0"/>
              <a:t>2024/5/8</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AB21D-BDA1-4540-8B5A-5FBEA46C4FD9}" type="slidenum">
              <a:rPr lang="en-CN" smtClean="0"/>
              <a:t>‹#›</a:t>
            </a:fld>
            <a:endParaRPr lang="en-CN"/>
          </a:p>
        </p:txBody>
      </p:sp>
    </p:spTree>
    <p:extLst>
      <p:ext uri="{BB962C8B-B14F-4D97-AF65-F5344CB8AC3E}">
        <p14:creationId xmlns:p14="http://schemas.microsoft.com/office/powerpoint/2010/main" val="129953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14</a:t>
            </a:fld>
            <a:endParaRPr lang="en-CN"/>
          </a:p>
        </p:txBody>
      </p:sp>
    </p:spTree>
    <p:extLst>
      <p:ext uri="{BB962C8B-B14F-4D97-AF65-F5344CB8AC3E}">
        <p14:creationId xmlns:p14="http://schemas.microsoft.com/office/powerpoint/2010/main" val="184210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17</a:t>
            </a:fld>
            <a:endParaRPr lang="en-CN"/>
          </a:p>
        </p:txBody>
      </p:sp>
    </p:spTree>
    <p:extLst>
      <p:ext uri="{BB962C8B-B14F-4D97-AF65-F5344CB8AC3E}">
        <p14:creationId xmlns:p14="http://schemas.microsoft.com/office/powerpoint/2010/main" val="883426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650AB21D-BDA1-4540-8B5A-5FBEA46C4FD9}" type="slidenum">
              <a:rPr lang="en-CN" smtClean="0"/>
              <a:t>18</a:t>
            </a:fld>
            <a:endParaRPr lang="en-CN"/>
          </a:p>
        </p:txBody>
      </p:sp>
    </p:spTree>
    <p:extLst>
      <p:ext uri="{BB962C8B-B14F-4D97-AF65-F5344CB8AC3E}">
        <p14:creationId xmlns:p14="http://schemas.microsoft.com/office/powerpoint/2010/main" val="3896962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2024/5/8</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49464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2024/5/8</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586220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2024/5/8</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97979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144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D7A40-1876-8843-8C6C-235E4CB39742}" type="datetimeFigureOut">
              <a:rPr lang="en-CN" smtClean="0"/>
              <a:t>2024/5/8</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587346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BD7A40-1876-8843-8C6C-235E4CB39742}" type="datetimeFigureOut">
              <a:rPr lang="en-CN" smtClean="0"/>
              <a:t>2024/5/8</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4870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BD7A40-1876-8843-8C6C-235E4CB39742}" type="datetimeFigureOut">
              <a:rPr lang="en-CN" smtClean="0"/>
              <a:t>2024/5/8</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65130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BD7A40-1876-8843-8C6C-235E4CB39742}" type="datetimeFigureOut">
              <a:rPr lang="en-CN" smtClean="0"/>
              <a:t>2024/5/8</a:t>
            </a:fld>
            <a:endParaRPr lang="en-CN"/>
          </a:p>
        </p:txBody>
      </p:sp>
      <p:sp>
        <p:nvSpPr>
          <p:cNvPr id="8" name="Footer Placeholder 7"/>
          <p:cNvSpPr>
            <a:spLocks noGrp="1"/>
          </p:cNvSpPr>
          <p:nvPr>
            <p:ph type="ftr" sz="quarter" idx="11"/>
          </p:nvPr>
        </p:nvSpPr>
        <p:spPr/>
        <p:txBody>
          <a:bodyPr/>
          <a:lstStyle/>
          <a:p>
            <a:endParaRPr lang="en-CN"/>
          </a:p>
        </p:txBody>
      </p:sp>
      <p:sp>
        <p:nvSpPr>
          <p:cNvPr id="9" name="Slide Number Placeholder 8"/>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13950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BD7A40-1876-8843-8C6C-235E4CB39742}" type="datetimeFigureOut">
              <a:rPr lang="en-CN" smtClean="0"/>
              <a:t>2024/5/8</a:t>
            </a:fld>
            <a:endParaRPr lang="en-CN"/>
          </a:p>
        </p:txBody>
      </p:sp>
      <p:sp>
        <p:nvSpPr>
          <p:cNvPr id="4" name="Footer Placeholder 3"/>
          <p:cNvSpPr>
            <a:spLocks noGrp="1"/>
          </p:cNvSpPr>
          <p:nvPr>
            <p:ph type="ftr" sz="quarter" idx="11"/>
          </p:nvPr>
        </p:nvSpPr>
        <p:spPr/>
        <p:txBody>
          <a:bodyPr/>
          <a:lstStyle/>
          <a:p>
            <a:endParaRPr lang="en-CN"/>
          </a:p>
        </p:txBody>
      </p:sp>
      <p:sp>
        <p:nvSpPr>
          <p:cNvPr id="5" name="Slide Number Placeholder 4"/>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70423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D7A40-1876-8843-8C6C-235E4CB39742}" type="datetimeFigureOut">
              <a:rPr lang="en-CN" smtClean="0"/>
              <a:t>2024/5/8</a:t>
            </a:fld>
            <a:endParaRPr lang="en-CN"/>
          </a:p>
        </p:txBody>
      </p:sp>
      <p:sp>
        <p:nvSpPr>
          <p:cNvPr id="3" name="Footer Placeholder 2"/>
          <p:cNvSpPr>
            <a:spLocks noGrp="1"/>
          </p:cNvSpPr>
          <p:nvPr>
            <p:ph type="ftr" sz="quarter" idx="11"/>
          </p:nvPr>
        </p:nvSpPr>
        <p:spPr/>
        <p:txBody>
          <a:bodyPr/>
          <a:lstStyle/>
          <a:p>
            <a:endParaRPr lang="en-CN"/>
          </a:p>
        </p:txBody>
      </p:sp>
      <p:sp>
        <p:nvSpPr>
          <p:cNvPr id="4" name="Slide Number Placeholder 3"/>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297096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D7A40-1876-8843-8C6C-235E4CB39742}" type="datetimeFigureOut">
              <a:rPr lang="en-CN" smtClean="0"/>
              <a:t>2024/5/8</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304168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BD7A40-1876-8843-8C6C-235E4CB39742}" type="datetimeFigureOut">
              <a:rPr lang="en-CN" smtClean="0"/>
              <a:t>2024/5/8</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9836BAED-3F59-D647-8DEB-44ECD10E48A2}" type="slidenum">
              <a:rPr lang="en-CN" smtClean="0"/>
              <a:t>‹#›</a:t>
            </a:fld>
            <a:endParaRPr lang="en-CN"/>
          </a:p>
        </p:txBody>
      </p:sp>
    </p:spTree>
    <p:extLst>
      <p:ext uri="{BB962C8B-B14F-4D97-AF65-F5344CB8AC3E}">
        <p14:creationId xmlns:p14="http://schemas.microsoft.com/office/powerpoint/2010/main" val="10810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D7A40-1876-8843-8C6C-235E4CB39742}" type="datetimeFigureOut">
              <a:rPr lang="en-CN" smtClean="0"/>
              <a:t>2024/5/8</a:t>
            </a:fld>
            <a:endParaRPr lang="en-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6BAED-3F59-D647-8DEB-44ECD10E48A2}" type="slidenum">
              <a:rPr lang="en-CN" smtClean="0"/>
              <a:t>‹#›</a:t>
            </a:fld>
            <a:endParaRPr lang="en-CN"/>
          </a:p>
        </p:txBody>
      </p:sp>
    </p:spTree>
    <p:extLst>
      <p:ext uri="{BB962C8B-B14F-4D97-AF65-F5344CB8AC3E}">
        <p14:creationId xmlns:p14="http://schemas.microsoft.com/office/powerpoint/2010/main" val="249863692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apminder.org/tools/#$ui$chart$endBeforeForecast=2024;&amp;projector:true;&amp;model$markers$bubble$encoding$y$data$concept=gdp_pcap&amp;space@=geo&amp;=time;;&amp;scale$domain:null&amp;zoomed:null&amp;type:null;;&amp;x$data$concept=time&amp;space@=time;;&amp;scale$domain:null&amp;zoomed@=1900&amp;=2024;&amp;type:null;;&amp;frame$speed:187&amp;value=2019;&amp;trail$data$filter$markers$btn=1837&amp;aus=1856&amp;bwa=1893&amp;chn=1975;;;;;;;;&amp;chart-type=bubbles&amp;url=v1"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ecosia.org/images?q=circular%20flow%20model&amp;addon=edge&amp;addonversion=5.1.6#id=0B800285C37D9B358B6ECF19B33BD8147AE3BBAE"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Graph">
            <a:extLst>
              <a:ext uri="{FF2B5EF4-FFF2-40B4-BE49-F238E27FC236}">
                <a16:creationId xmlns:a16="http://schemas.microsoft.com/office/drawing/2014/main" id="{FB5390DC-08DC-0F1D-53D9-7EEC5446E8D6}"/>
              </a:ext>
            </a:extLst>
          </p:cNvPr>
          <p:cNvPicPr>
            <a:picLocks noChangeAspect="1"/>
          </p:cNvPicPr>
          <p:nvPr/>
        </p:nvPicPr>
        <p:blipFill rotWithShape="1">
          <a:blip r:embed="rId2"/>
          <a:srcRect l="305" r="11571"/>
          <a:stretch/>
        </p:blipFill>
        <p:spPr>
          <a:xfrm>
            <a:off x="1"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248343F-BAC1-F66D-2008-8DDB1C911B78}"/>
              </a:ext>
            </a:extLst>
          </p:cNvPr>
          <p:cNvSpPr txBox="1"/>
          <p:nvPr/>
        </p:nvSpPr>
        <p:spPr>
          <a:xfrm>
            <a:off x="5834744" y="678542"/>
            <a:ext cx="5464627" cy="5500915"/>
          </a:xfrm>
          <a:prstGeom prst="rect">
            <a:avLst/>
          </a:prstGeom>
        </p:spPr>
        <p:txBody>
          <a:bodyPr vert="horz" lIns="91440" tIns="45720" rIns="91440" bIns="45720" rtlCol="0">
            <a:normAutofit/>
          </a:bodyPr>
          <a:lstStyle/>
          <a:p>
            <a:pPr defTabSz="914400">
              <a:lnSpc>
                <a:spcPct val="90000"/>
              </a:lnSpc>
              <a:spcAft>
                <a:spcPts val="600"/>
              </a:spcAft>
            </a:pPr>
            <a:r>
              <a:rPr lang="en-US" sz="3600" b="1" i="0" dirty="0">
                <a:effectLst/>
                <a:highlight>
                  <a:srgbClr val="FFFFFF"/>
                </a:highlight>
              </a:rPr>
              <a:t>Week 4</a:t>
            </a:r>
          </a:p>
          <a:p>
            <a:pPr defTabSz="914400">
              <a:lnSpc>
                <a:spcPct val="90000"/>
              </a:lnSpc>
              <a:spcAft>
                <a:spcPts val="600"/>
              </a:spcAft>
            </a:pPr>
            <a:r>
              <a:rPr lang="en-US" sz="3600" b="1" i="0" dirty="0">
                <a:solidFill>
                  <a:srgbClr val="000000"/>
                </a:solidFill>
                <a:effectLst/>
                <a:highlight>
                  <a:srgbClr val="F6FBFC"/>
                </a:highlight>
                <a:latin typeface="Helvetica" pitchFamily="2" charset="0"/>
              </a:rPr>
              <a:t>The GDP</a:t>
            </a:r>
            <a:endParaRPr lang="en-US" sz="3600" dirty="0">
              <a:highlight>
                <a:srgbClr val="FFFFFF"/>
              </a:highlight>
            </a:endParaRPr>
          </a:p>
          <a:p>
            <a:pPr indent="-228600" defTabSz="914400">
              <a:lnSpc>
                <a:spcPct val="90000"/>
              </a:lnSpc>
              <a:spcAft>
                <a:spcPts val="600"/>
              </a:spcAft>
              <a:buFont typeface="Arial" panose="020B0604020202020204" pitchFamily="34" charset="0"/>
              <a:buChar char="•"/>
            </a:pPr>
            <a:endParaRPr lang="en-US" sz="2800" i="0" dirty="0">
              <a:effectLst/>
              <a:highlight>
                <a:srgbClr val="FFFFFF"/>
              </a:highlight>
            </a:endParaRPr>
          </a:p>
          <a:p>
            <a:pPr defTabSz="914400">
              <a:lnSpc>
                <a:spcPct val="90000"/>
              </a:lnSpc>
              <a:spcAft>
                <a:spcPts val="600"/>
              </a:spcAft>
            </a:pPr>
            <a:r>
              <a:rPr lang="en-US" sz="2800" b="1" dirty="0">
                <a:highlight>
                  <a:srgbClr val="FFFFFF"/>
                </a:highlight>
                <a:latin typeface="Calibri" panose="020F0502020204030204" pitchFamily="34" charset="0"/>
                <a:cs typeface="Calibri" panose="020F0502020204030204" pitchFamily="34" charset="0"/>
              </a:rPr>
              <a:t>Context: </a:t>
            </a:r>
            <a:r>
              <a:rPr lang="en-US" sz="2800" i="0" dirty="0">
                <a:solidFill>
                  <a:srgbClr val="000000"/>
                </a:solidFill>
                <a:effectLst/>
                <a:highlight>
                  <a:srgbClr val="F6FBFC"/>
                </a:highlight>
                <a:latin typeface="Calibri" panose="020F0502020204030204" pitchFamily="34" charset="0"/>
                <a:cs typeface="Calibri" panose="020F0502020204030204" pitchFamily="34" charset="0"/>
              </a:rPr>
              <a:t>What is the history to the invention of this indicator and why does the GDP have such power in our social reality? </a:t>
            </a:r>
          </a:p>
          <a:p>
            <a:pPr defTabSz="914400">
              <a:lnSpc>
                <a:spcPct val="90000"/>
              </a:lnSpc>
              <a:spcAft>
                <a:spcPts val="600"/>
              </a:spcAft>
            </a:pPr>
            <a:endParaRPr lang="en-US" sz="2800" dirty="0">
              <a:solidFill>
                <a:srgbClr val="000000"/>
              </a:solidFill>
              <a:highlight>
                <a:srgbClr val="F6FBFC"/>
              </a:highlight>
              <a:latin typeface="Calibri" panose="020F0502020204030204" pitchFamily="34" charset="0"/>
              <a:cs typeface="Calibri" panose="020F0502020204030204" pitchFamily="34" charset="0"/>
            </a:endParaRPr>
          </a:p>
          <a:p>
            <a:pPr defTabSz="914400">
              <a:lnSpc>
                <a:spcPct val="90000"/>
              </a:lnSpc>
              <a:spcAft>
                <a:spcPts val="600"/>
              </a:spcAft>
            </a:pPr>
            <a:r>
              <a:rPr lang="en-US" sz="2800" i="0" dirty="0">
                <a:solidFill>
                  <a:srgbClr val="000000"/>
                </a:solidFill>
                <a:effectLst/>
                <a:highlight>
                  <a:srgbClr val="F6FBFC"/>
                </a:highlight>
                <a:latin typeface="Calibri" panose="020F0502020204030204" pitchFamily="34" charset="0"/>
                <a:cs typeface="Calibri" panose="020F0502020204030204" pitchFamily="34" charset="0"/>
              </a:rPr>
              <a:t>How is this phenomenon linked to the concept of Banking Education that was developed by Freire?</a:t>
            </a:r>
            <a:endParaRPr lang="en-US" sz="2800" i="0" dirty="0">
              <a:effectLst/>
              <a:highlight>
                <a:srgbClr val="FFFFFF"/>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590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8EB478-A9F4-40EE-A53C-E6C2A3A5BA0D}"/>
              </a:ext>
            </a:extLst>
          </p:cNvPr>
          <p:cNvSpPr txBox="1"/>
          <p:nvPr/>
        </p:nvSpPr>
        <p:spPr>
          <a:xfrm>
            <a:off x="630936" y="2807208"/>
            <a:ext cx="3142660" cy="3410712"/>
          </a:xfrm>
          <a:prstGeom prst="rect">
            <a:avLst/>
          </a:prstGeom>
        </p:spPr>
        <p:txBody>
          <a:bodyPr vert="horz" lIns="91440" tIns="45720" rIns="91440" bIns="45720" rtlCol="0" anchor="t">
            <a:normAutofit/>
          </a:bodyPr>
          <a:lstStyle/>
          <a:p>
            <a:pPr defTabSz="914400">
              <a:lnSpc>
                <a:spcPct val="90000"/>
              </a:lnSpc>
              <a:spcAft>
                <a:spcPts val="600"/>
              </a:spcAft>
            </a:pPr>
            <a:r>
              <a:rPr lang="en-US" sz="2200" b="0" i="1" dirty="0">
                <a:effectLst/>
                <a:highlight>
                  <a:srgbClr val="FFFFFF"/>
                </a:highlight>
              </a:rPr>
              <a:t>'The gross national product ... measures everything ... except that which makes life worthwhile.’  </a:t>
            </a:r>
          </a:p>
          <a:p>
            <a:pPr defTabSz="914400">
              <a:lnSpc>
                <a:spcPct val="90000"/>
              </a:lnSpc>
              <a:spcAft>
                <a:spcPts val="600"/>
              </a:spcAft>
            </a:pPr>
            <a:r>
              <a:rPr lang="en-US" sz="2200" i="1" dirty="0">
                <a:highlight>
                  <a:srgbClr val="FFFFFF"/>
                </a:highlight>
              </a:rPr>
              <a:t>      </a:t>
            </a:r>
            <a:r>
              <a:rPr lang="en-US" sz="2200" b="0" i="1" dirty="0">
                <a:effectLst/>
                <a:highlight>
                  <a:srgbClr val="FFFFFF"/>
                </a:highlight>
              </a:rPr>
              <a:t>- Robert Kennedy 1968</a:t>
            </a:r>
          </a:p>
          <a:p>
            <a:pPr defTabSz="914400">
              <a:lnSpc>
                <a:spcPct val="90000"/>
              </a:lnSpc>
              <a:spcAft>
                <a:spcPts val="600"/>
              </a:spcAft>
            </a:pPr>
            <a:endParaRPr lang="en-US" sz="2200" i="1" dirty="0">
              <a:highlight>
                <a:srgbClr val="FFFFFF"/>
              </a:highlight>
            </a:endParaRPr>
          </a:p>
          <a:p>
            <a:pPr defTabSz="914400">
              <a:lnSpc>
                <a:spcPct val="90000"/>
              </a:lnSpc>
              <a:spcAft>
                <a:spcPts val="600"/>
              </a:spcAft>
            </a:pPr>
            <a:endParaRPr lang="en-US" sz="2200" dirty="0"/>
          </a:p>
        </p:txBody>
      </p:sp>
      <p:sp>
        <p:nvSpPr>
          <p:cNvPr id="5" name="TextBox 4">
            <a:extLst>
              <a:ext uri="{FF2B5EF4-FFF2-40B4-BE49-F238E27FC236}">
                <a16:creationId xmlns:a16="http://schemas.microsoft.com/office/drawing/2014/main" id="{C864F8A4-B841-01C1-5D70-2135E7C702D1}"/>
              </a:ext>
            </a:extLst>
          </p:cNvPr>
          <p:cNvSpPr txBox="1"/>
          <p:nvPr/>
        </p:nvSpPr>
        <p:spPr>
          <a:xfrm>
            <a:off x="7745561" y="5135055"/>
            <a:ext cx="4175695" cy="369332"/>
          </a:xfrm>
          <a:prstGeom prst="rect">
            <a:avLst/>
          </a:prstGeom>
          <a:noFill/>
        </p:spPr>
        <p:txBody>
          <a:bodyPr wrap="none" rtlCol="0">
            <a:spAutoFit/>
          </a:bodyPr>
          <a:lstStyle/>
          <a:p>
            <a:r>
              <a:rPr lang="en-CN" dirty="0"/>
              <a:t>Source: Kate Raworth, Design to Distribute</a:t>
            </a:r>
          </a:p>
        </p:txBody>
      </p:sp>
      <p:sp>
        <p:nvSpPr>
          <p:cNvPr id="2" name="TextBox 1">
            <a:extLst>
              <a:ext uri="{FF2B5EF4-FFF2-40B4-BE49-F238E27FC236}">
                <a16:creationId xmlns:a16="http://schemas.microsoft.com/office/drawing/2014/main" id="{10B93D9F-1557-2E6D-F9CF-77396925E01C}"/>
              </a:ext>
            </a:extLst>
          </p:cNvPr>
          <p:cNvSpPr txBox="1"/>
          <p:nvPr/>
        </p:nvSpPr>
        <p:spPr>
          <a:xfrm>
            <a:off x="630936" y="5139921"/>
            <a:ext cx="9997440" cy="1200329"/>
          </a:xfrm>
          <a:prstGeom prst="rect">
            <a:avLst/>
          </a:prstGeom>
          <a:noFill/>
        </p:spPr>
        <p:txBody>
          <a:bodyPr wrap="square" rtlCol="0">
            <a:spAutoFit/>
          </a:bodyPr>
          <a:lstStyle/>
          <a:p>
            <a:r>
              <a:rPr lang="en-CN" sz="2400" b="1" i="1" dirty="0">
                <a:solidFill>
                  <a:srgbClr val="C00000"/>
                </a:solidFill>
              </a:rPr>
              <a:t>Issues with the GDP: </a:t>
            </a:r>
          </a:p>
          <a:p>
            <a:r>
              <a:rPr lang="en-CN" sz="2400" dirty="0"/>
              <a:t>Sustainability, inequality/inequity, </a:t>
            </a:r>
          </a:p>
          <a:p>
            <a:r>
              <a:rPr lang="en-CN" sz="2400" dirty="0"/>
              <a:t>not accounting for important work (eg. caring for family)</a:t>
            </a:r>
          </a:p>
        </p:txBody>
      </p:sp>
      <p:pic>
        <p:nvPicPr>
          <p:cNvPr id="6" name="5. Design to Distribute - 5_7 Doughnut Economics">
            <a:hlinkClick r:id="" action="ppaction://media"/>
            <a:extLst>
              <a:ext uri="{FF2B5EF4-FFF2-40B4-BE49-F238E27FC236}">
                <a16:creationId xmlns:a16="http://schemas.microsoft.com/office/drawing/2014/main" id="{FF59BADF-4DB7-C0EF-C8E1-A9ED271A43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9117" y="700268"/>
            <a:ext cx="7752139" cy="4360578"/>
          </a:xfrm>
          <a:prstGeom prst="rect">
            <a:avLst/>
          </a:prstGeom>
        </p:spPr>
      </p:pic>
    </p:spTree>
    <p:extLst>
      <p:ext uri="{BB962C8B-B14F-4D97-AF65-F5344CB8AC3E}">
        <p14:creationId xmlns:p14="http://schemas.microsoft.com/office/powerpoint/2010/main" val="306971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659468" y="5290764"/>
            <a:ext cx="11141285" cy="1077218"/>
          </a:xfrm>
          <a:prstGeom prst="rect">
            <a:avLst/>
          </a:prstGeom>
          <a:noFill/>
        </p:spPr>
        <p:txBody>
          <a:bodyPr wrap="square" rtlCol="0">
            <a:spAutoFit/>
          </a:bodyPr>
          <a:lstStyle/>
          <a:p>
            <a:r>
              <a:rPr lang="en-US" sz="3200" dirty="0"/>
              <a:t>A Modified Circular Flow Model. </a:t>
            </a:r>
          </a:p>
          <a:p>
            <a:r>
              <a:rPr lang="en-US" sz="3200" dirty="0"/>
              <a:t>What problems does GDP create?</a:t>
            </a:r>
            <a:endParaRPr lang="en-CN" sz="3200" dirty="0"/>
          </a:p>
        </p:txBody>
      </p:sp>
      <p:sp>
        <p:nvSpPr>
          <p:cNvPr id="18" name="Rectangle 17">
            <a:extLst>
              <a:ext uri="{FF2B5EF4-FFF2-40B4-BE49-F238E27FC236}">
                <a16:creationId xmlns:a16="http://schemas.microsoft.com/office/drawing/2014/main" id="{893DD307-A209-4673-5BAD-30CE326D4237}"/>
              </a:ext>
            </a:extLst>
          </p:cNvPr>
          <p:cNvSpPr/>
          <p:nvPr/>
        </p:nvSpPr>
        <p:spPr>
          <a:xfrm>
            <a:off x="7165235" y="2910268"/>
            <a:ext cx="2126672" cy="755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4" name="Picture 3" descr="A diagram of a company&#10;&#10;Description automatically generated">
            <a:extLst>
              <a:ext uri="{FF2B5EF4-FFF2-40B4-BE49-F238E27FC236}">
                <a16:creationId xmlns:a16="http://schemas.microsoft.com/office/drawing/2014/main" id="{51861445-4E6D-9178-8322-AA0DD6BDD0AE}"/>
              </a:ext>
            </a:extLst>
          </p:cNvPr>
          <p:cNvPicPr>
            <a:picLocks noChangeAspect="1"/>
          </p:cNvPicPr>
          <p:nvPr/>
        </p:nvPicPr>
        <p:blipFill>
          <a:blip r:embed="rId2"/>
          <a:stretch>
            <a:fillRect/>
          </a:stretch>
        </p:blipFill>
        <p:spPr>
          <a:xfrm>
            <a:off x="2196004" y="622875"/>
            <a:ext cx="8068215" cy="4476721"/>
          </a:xfrm>
          <a:prstGeom prst="rect">
            <a:avLst/>
          </a:prstGeom>
        </p:spPr>
      </p:pic>
      <p:sp>
        <p:nvSpPr>
          <p:cNvPr id="2" name="TextBox 1">
            <a:extLst>
              <a:ext uri="{FF2B5EF4-FFF2-40B4-BE49-F238E27FC236}">
                <a16:creationId xmlns:a16="http://schemas.microsoft.com/office/drawing/2014/main" id="{B5AE8539-E9DA-9B41-AC31-689E597B2AA7}"/>
              </a:ext>
            </a:extLst>
          </p:cNvPr>
          <p:cNvSpPr txBox="1"/>
          <p:nvPr/>
        </p:nvSpPr>
        <p:spPr>
          <a:xfrm>
            <a:off x="9400355" y="4508339"/>
            <a:ext cx="1642244" cy="369332"/>
          </a:xfrm>
          <a:prstGeom prst="rect">
            <a:avLst/>
          </a:prstGeom>
          <a:noFill/>
        </p:spPr>
        <p:txBody>
          <a:bodyPr wrap="none" rtlCol="0">
            <a:spAutoFit/>
          </a:bodyPr>
          <a:lstStyle/>
          <a:p>
            <a:r>
              <a:rPr lang="en-CN" dirty="0"/>
              <a:t>Source: Kognity</a:t>
            </a:r>
          </a:p>
        </p:txBody>
      </p:sp>
    </p:spTree>
    <p:extLst>
      <p:ext uri="{BB962C8B-B14F-4D97-AF65-F5344CB8AC3E}">
        <p14:creationId xmlns:p14="http://schemas.microsoft.com/office/powerpoint/2010/main" val="22251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42E43-07D6-4D82-AA39-366F12CC1B87}"/>
              </a:ext>
            </a:extLst>
          </p:cNvPr>
          <p:cNvSpPr>
            <a:spLocks noGrp="1"/>
          </p:cNvSpPr>
          <p:nvPr>
            <p:ph type="title"/>
          </p:nvPr>
        </p:nvSpPr>
        <p:spPr>
          <a:xfrm>
            <a:off x="1267967" y="2060734"/>
            <a:ext cx="9485375" cy="3274592"/>
          </a:xfrm>
        </p:spPr>
        <p:txBody>
          <a:bodyPr vert="horz" lIns="91440" tIns="45720" rIns="91440" bIns="45720" rtlCol="0" anchor="ctr">
            <a:normAutofit fontScale="90000"/>
          </a:bodyPr>
          <a:lstStyle/>
          <a:p>
            <a:r>
              <a:rPr lang="en-US" altLang="zh-CN" sz="4900" dirty="0"/>
              <a:t>a. What are some glaring problems with the GDP?</a:t>
            </a:r>
            <a:br>
              <a:rPr lang="en-US" altLang="zh-CN" sz="4900" dirty="0"/>
            </a:br>
            <a:r>
              <a:rPr lang="en-US" altLang="zh-CN" sz="4900" dirty="0"/>
              <a:t>b. To what extent is inequity inevitable in our current economic model/theory? </a:t>
            </a:r>
            <a:br>
              <a:rPr lang="en-US" altLang="zh-CN" sz="4900" dirty="0"/>
            </a:br>
            <a:br>
              <a:rPr lang="en-US" altLang="zh-CN" sz="5600" dirty="0"/>
            </a:br>
            <a:br>
              <a:rPr lang="en-US" altLang="zh-CN" sz="5600" dirty="0"/>
            </a:br>
            <a:br>
              <a:rPr lang="en-US" altLang="zh-CN" sz="5600" kern="1200" dirty="0">
                <a:solidFill>
                  <a:schemeClr val="tx1"/>
                </a:solidFill>
                <a:latin typeface="+mj-lt"/>
                <a:ea typeface="+mj-ea"/>
                <a:cs typeface="+mj-cs"/>
              </a:rPr>
            </a:br>
            <a:endParaRPr lang="en-US" altLang="zh-CN" sz="5600" kern="1200" dirty="0">
              <a:solidFill>
                <a:schemeClr val="tx1"/>
              </a:solidFill>
              <a:latin typeface="+mj-lt"/>
              <a:ea typeface="+mj-ea"/>
              <a:cs typeface="+mj-cs"/>
            </a:endParaRP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7F207A7-9FBB-4B1B-E77C-3CF30FEB17ED}"/>
              </a:ext>
            </a:extLst>
          </p:cNvPr>
          <p:cNvSpPr txBox="1"/>
          <p:nvPr/>
        </p:nvSpPr>
        <p:spPr>
          <a:xfrm>
            <a:off x="595304" y="5335326"/>
            <a:ext cx="7621510" cy="1138773"/>
          </a:xfrm>
          <a:prstGeom prst="rect">
            <a:avLst/>
          </a:prstGeom>
          <a:noFill/>
        </p:spPr>
        <p:txBody>
          <a:bodyPr wrap="none" rtlCol="0">
            <a:spAutoFit/>
          </a:bodyPr>
          <a:lstStyle/>
          <a:p>
            <a:r>
              <a:rPr kumimoji="0" lang="en-US" altLang="zh-CN" sz="5000" b="0" i="0" u="none" strike="noStrike" kern="1200" cap="none" spc="0" normalizeH="0" baseline="0" noProof="0" dirty="0">
                <a:ln>
                  <a:noFill/>
                </a:ln>
                <a:solidFill>
                  <a:srgbClr val="C00000"/>
                </a:solidFill>
                <a:effectLst/>
                <a:uLnTx/>
                <a:uFillTx/>
                <a:latin typeface="Calibri Light" panose="020F0302020204030204"/>
                <a:ea typeface="等线 Light" panose="02010600030101010101" pitchFamily="2" charset="-122"/>
                <a:cs typeface="+mj-cs"/>
              </a:rPr>
              <a:t>Some Economics to Consider</a:t>
            </a:r>
            <a:br>
              <a:rPr kumimoji="0" lang="en-US" altLang="zh-CN" sz="5000" b="0" i="0" u="none" strike="noStrike" kern="1200" cap="none" spc="0" normalizeH="0" baseline="0" noProof="0" dirty="0">
                <a:ln>
                  <a:noFill/>
                </a:ln>
                <a:solidFill>
                  <a:srgbClr val="FFC000"/>
                </a:solidFill>
                <a:effectLst/>
                <a:uLnTx/>
                <a:uFillTx/>
                <a:latin typeface="Calibri Light" panose="020F0302020204030204"/>
                <a:ea typeface="等线 Light" panose="02010600030101010101" pitchFamily="2" charset="-122"/>
                <a:cs typeface="+mj-cs"/>
              </a:rPr>
            </a:br>
            <a:endParaRPr lang="en-CN" dirty="0"/>
          </a:p>
        </p:txBody>
      </p:sp>
    </p:spTree>
    <p:extLst>
      <p:ext uri="{BB962C8B-B14F-4D97-AF65-F5344CB8AC3E}">
        <p14:creationId xmlns:p14="http://schemas.microsoft.com/office/powerpoint/2010/main" val="326802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49DB53F-3366-6DC2-5467-7B732B552970}"/>
              </a:ext>
            </a:extLst>
          </p:cNvPr>
          <p:cNvSpPr>
            <a:spLocks noGrp="1"/>
          </p:cNvSpPr>
          <p:nvPr>
            <p:ph type="title"/>
          </p:nvPr>
        </p:nvSpPr>
        <p:spPr>
          <a:xfrm>
            <a:off x="1549467" y="1790820"/>
            <a:ext cx="3410460" cy="1325563"/>
          </a:xfrm>
        </p:spPr>
        <p:txBody>
          <a:bodyPr>
            <a:normAutofit fontScale="90000"/>
          </a:bodyPr>
          <a:lstStyle/>
          <a:p>
            <a:r>
              <a:rPr lang="en-CN" sz="3600" b="1" i="1" dirty="0"/>
              <a:t>What has Banking Education Got to Do With the GDP?</a:t>
            </a:r>
          </a:p>
        </p:txBody>
      </p:sp>
      <p:pic>
        <p:nvPicPr>
          <p:cNvPr id="14" name="Picture 13" descr="A person with a beard and glasses&#10;&#10;Description automatically generated">
            <a:extLst>
              <a:ext uri="{FF2B5EF4-FFF2-40B4-BE49-F238E27FC236}">
                <a16:creationId xmlns:a16="http://schemas.microsoft.com/office/drawing/2014/main" id="{0D9E45AE-EF98-9BF2-9DD8-98737455574A}"/>
              </a:ext>
            </a:extLst>
          </p:cNvPr>
          <p:cNvPicPr>
            <a:picLocks noChangeAspect="1"/>
          </p:cNvPicPr>
          <p:nvPr/>
        </p:nvPicPr>
        <p:blipFill>
          <a:blip r:embed="rId2"/>
          <a:stretch>
            <a:fillRect/>
          </a:stretch>
        </p:blipFill>
        <p:spPr>
          <a:xfrm>
            <a:off x="6425692" y="953042"/>
            <a:ext cx="4917698" cy="3459543"/>
          </a:xfrm>
          <a:prstGeom prst="rect">
            <a:avLst/>
          </a:prstGeom>
        </p:spPr>
      </p:pic>
    </p:spTree>
    <p:extLst>
      <p:ext uri="{BB962C8B-B14F-4D97-AF65-F5344CB8AC3E}">
        <p14:creationId xmlns:p14="http://schemas.microsoft.com/office/powerpoint/2010/main" val="544060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4" name="Rectangle 3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8134912-2427-9017-67BD-DD3A8A6CD2EB}"/>
              </a:ext>
            </a:extLst>
          </p:cNvPr>
          <p:cNvSpPr>
            <a:spLocks noGrp="1"/>
          </p:cNvSpPr>
          <p:nvPr>
            <p:ph type="title"/>
          </p:nvPr>
        </p:nvSpPr>
        <p:spPr>
          <a:xfrm>
            <a:off x="6136805" y="2197100"/>
            <a:ext cx="5191195" cy="1812803"/>
          </a:xfrm>
        </p:spPr>
        <p:txBody>
          <a:bodyPr>
            <a:normAutofit fontScale="90000"/>
          </a:bodyPr>
          <a:lstStyle/>
          <a:p>
            <a:r>
              <a:rPr lang="en-US" b="0" i="1" dirty="0">
                <a:solidFill>
                  <a:srgbClr val="232323"/>
                </a:solidFill>
                <a:effectLst/>
                <a:highlight>
                  <a:srgbClr val="FFFFFF"/>
                </a:highlight>
                <a:latin typeface="Georgia" panose="02040502050405020303" pitchFamily="18" charset="0"/>
              </a:rPr>
              <a:t>There’s no such thing as neutral education. Education either functions as an instrument to bring about conformity or freedom.</a:t>
            </a:r>
            <a:endParaRPr lang="en-CN" dirty="0"/>
          </a:p>
        </p:txBody>
      </p:sp>
      <p:sp>
        <p:nvSpPr>
          <p:cNvPr id="2" name="TextBox 1">
            <a:extLst>
              <a:ext uri="{FF2B5EF4-FFF2-40B4-BE49-F238E27FC236}">
                <a16:creationId xmlns:a16="http://schemas.microsoft.com/office/drawing/2014/main" id="{E106F691-0BBD-0E9A-E318-4993535E4D6F}"/>
              </a:ext>
            </a:extLst>
          </p:cNvPr>
          <p:cNvSpPr txBox="1"/>
          <p:nvPr/>
        </p:nvSpPr>
        <p:spPr>
          <a:xfrm>
            <a:off x="9858521" y="5489574"/>
            <a:ext cx="1233030" cy="523220"/>
          </a:xfrm>
          <a:prstGeom prst="rect">
            <a:avLst/>
          </a:prstGeom>
          <a:noFill/>
        </p:spPr>
        <p:txBody>
          <a:bodyPr wrap="none" rtlCol="0">
            <a:spAutoFit/>
          </a:bodyPr>
          <a:lstStyle/>
          <a:p>
            <a:r>
              <a:rPr lang="en-CN" sz="2800" dirty="0">
                <a:latin typeface="Georgia Pro" panose="020F0502020204030204" pitchFamily="34" charset="0"/>
              </a:rPr>
              <a:t>Freire </a:t>
            </a:r>
          </a:p>
        </p:txBody>
      </p:sp>
      <p:pic>
        <p:nvPicPr>
          <p:cNvPr id="3" name="Content Placeholder 4" descr="Cartoon of a cartoon of a child and a child sitting at desks&#10;&#10;Description automatically generated">
            <a:extLst>
              <a:ext uri="{FF2B5EF4-FFF2-40B4-BE49-F238E27FC236}">
                <a16:creationId xmlns:a16="http://schemas.microsoft.com/office/drawing/2014/main" id="{9A803AD2-928A-2370-FB19-FFB95BB2EC47}"/>
              </a:ext>
            </a:extLst>
          </p:cNvPr>
          <p:cNvPicPr>
            <a:picLocks noGrp="1" noChangeAspect="1"/>
          </p:cNvPicPr>
          <p:nvPr>
            <p:ph sz="quarter" idx="13"/>
          </p:nvPr>
        </p:nvPicPr>
        <p:blipFill>
          <a:blip r:embed="rId3"/>
          <a:stretch>
            <a:fillRect/>
          </a:stretch>
        </p:blipFill>
        <p:spPr>
          <a:xfrm>
            <a:off x="815783" y="1041399"/>
            <a:ext cx="4481873" cy="4448175"/>
          </a:xfrm>
        </p:spPr>
      </p:pic>
    </p:spTree>
    <p:extLst>
      <p:ext uri="{BB962C8B-B14F-4D97-AF65-F5344CB8AC3E}">
        <p14:creationId xmlns:p14="http://schemas.microsoft.com/office/powerpoint/2010/main" val="2581103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42E43-07D6-4D82-AA39-366F12CC1B87}"/>
              </a:ext>
            </a:extLst>
          </p:cNvPr>
          <p:cNvSpPr>
            <a:spLocks noGrp="1"/>
          </p:cNvSpPr>
          <p:nvPr>
            <p:ph type="title"/>
          </p:nvPr>
        </p:nvSpPr>
        <p:spPr>
          <a:xfrm>
            <a:off x="841827" y="2418932"/>
            <a:ext cx="10508343" cy="2991144"/>
          </a:xfrm>
        </p:spPr>
        <p:txBody>
          <a:bodyPr vert="horz" lIns="91440" tIns="45720" rIns="91440" bIns="45720" rtlCol="0" anchor="ctr">
            <a:normAutofit fontScale="90000"/>
          </a:bodyPr>
          <a:lstStyle/>
          <a:p>
            <a:r>
              <a:rPr lang="en-US" altLang="zh-CN" sz="3600" dirty="0"/>
              <a:t>a. Investigate the definition</a:t>
            </a:r>
            <a:br>
              <a:rPr lang="en-US" altLang="zh-CN" sz="3600" dirty="0"/>
            </a:br>
            <a:r>
              <a:rPr lang="en-US" altLang="zh-CN" sz="3600" dirty="0"/>
              <a:t>b. Question assumptions that lie behind economic model </a:t>
            </a:r>
            <a:br>
              <a:rPr lang="en-US" altLang="zh-CN" sz="3600" dirty="0"/>
            </a:br>
            <a:r>
              <a:rPr lang="en-US" altLang="zh-CN" sz="3600" dirty="0"/>
              <a:t>c. Consider what problem was being solved? </a:t>
            </a:r>
            <a:br>
              <a:rPr lang="en-US" altLang="zh-CN" sz="3600" dirty="0"/>
            </a:br>
            <a:r>
              <a:rPr lang="en-US" altLang="zh-CN" sz="3600" dirty="0"/>
              <a:t>d. Consider what unintended consequences are created?</a:t>
            </a:r>
            <a:br>
              <a:rPr lang="en-US" altLang="zh-CN" sz="3600" dirty="0"/>
            </a:br>
            <a:r>
              <a:rPr lang="en-US" altLang="zh-CN" sz="3600" dirty="0"/>
              <a:t>e. Consider if there a “silver bullet” (uncomplicated solution) or composite approach?</a:t>
            </a:r>
            <a:br>
              <a:rPr lang="en-US" altLang="zh-CN" sz="3600" dirty="0"/>
            </a:br>
            <a:r>
              <a:rPr lang="en-US" altLang="zh-CN" sz="3600" dirty="0"/>
              <a:t>f. Question if the economic policy is purely ”positive” or value-free? (Who has the power to decides?)</a:t>
            </a:r>
            <a:br>
              <a:rPr lang="en-US" altLang="zh-CN" dirty="0"/>
            </a:br>
            <a:br>
              <a:rPr lang="en-US" altLang="zh-CN" sz="5600" dirty="0"/>
            </a:br>
            <a:br>
              <a:rPr lang="en-US" altLang="zh-CN" sz="5600" dirty="0"/>
            </a:br>
            <a:endParaRPr lang="en-US" altLang="zh-CN" sz="5600" kern="1200" dirty="0">
              <a:solidFill>
                <a:srgbClr val="FF0000"/>
              </a:solidFill>
              <a:latin typeface="+mj-lt"/>
              <a:ea typeface="+mj-ea"/>
              <a:cs typeface="+mj-cs"/>
            </a:endParaRP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9E2881-8839-CEAA-11E6-33CBFE95EF95}"/>
              </a:ext>
            </a:extLst>
          </p:cNvPr>
          <p:cNvSpPr txBox="1"/>
          <p:nvPr/>
        </p:nvSpPr>
        <p:spPr>
          <a:xfrm>
            <a:off x="596464" y="5421165"/>
            <a:ext cx="3578224" cy="861774"/>
          </a:xfrm>
          <a:prstGeom prst="rect">
            <a:avLst/>
          </a:prstGeom>
          <a:noFill/>
        </p:spPr>
        <p:txBody>
          <a:bodyPr wrap="none" rtlCol="0">
            <a:spAutoFit/>
          </a:bodyPr>
          <a:lstStyle/>
          <a:p>
            <a:r>
              <a:rPr lang="en-US" altLang="zh-CN" sz="5000" dirty="0">
                <a:solidFill>
                  <a:srgbClr val="C00000"/>
                </a:solidFill>
                <a:latin typeface="Calibri Light" panose="020F0302020204030204"/>
                <a:ea typeface="等线 Light" panose="02010600030101010101" pitchFamily="2" charset="-122"/>
                <a:cs typeface="+mj-cs"/>
              </a:rPr>
              <a:t>CEL Means…</a:t>
            </a:r>
            <a:r>
              <a:rPr kumimoji="0" lang="en-US" altLang="zh-CN" sz="5000" b="0" i="0" u="none" strike="noStrike" kern="1200" cap="none" spc="0" normalizeH="0" baseline="0" noProof="0" dirty="0">
                <a:ln>
                  <a:noFill/>
                </a:ln>
                <a:solidFill>
                  <a:srgbClr val="C00000"/>
                </a:solidFill>
                <a:effectLst/>
                <a:uLnTx/>
                <a:uFillTx/>
                <a:latin typeface="Calibri Light" panose="020F0302020204030204"/>
                <a:ea typeface="等线 Light" panose="02010600030101010101" pitchFamily="2" charset="-122"/>
                <a:cs typeface="+mj-cs"/>
              </a:rPr>
              <a:t> </a:t>
            </a:r>
            <a:endParaRPr lang="en-CN" dirty="0">
              <a:solidFill>
                <a:srgbClr val="C00000"/>
              </a:solidFill>
            </a:endParaRPr>
          </a:p>
        </p:txBody>
      </p:sp>
    </p:spTree>
    <p:extLst>
      <p:ext uri="{BB962C8B-B14F-4D97-AF65-F5344CB8AC3E}">
        <p14:creationId xmlns:p14="http://schemas.microsoft.com/office/powerpoint/2010/main" val="4224416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estion mark symbol">
            <a:extLst>
              <a:ext uri="{FF2B5EF4-FFF2-40B4-BE49-F238E27FC236}">
                <a16:creationId xmlns:a16="http://schemas.microsoft.com/office/drawing/2014/main" id="{951B0A81-667E-C818-A4BA-DAC5DECC62FC}"/>
              </a:ext>
            </a:extLst>
          </p:cNvPr>
          <p:cNvPicPr>
            <a:picLocks noChangeAspect="1"/>
          </p:cNvPicPr>
          <p:nvPr/>
        </p:nvPicPr>
        <p:blipFill rotWithShape="1">
          <a:blip r:embed="rId2"/>
          <a:srcRect l="11935" r="11978"/>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22742E43-07D6-4D82-AA39-366F12CC1B87}"/>
              </a:ext>
            </a:extLst>
          </p:cNvPr>
          <p:cNvSpPr>
            <a:spLocks noGrp="1"/>
          </p:cNvSpPr>
          <p:nvPr>
            <p:ph type="title"/>
          </p:nvPr>
        </p:nvSpPr>
        <p:spPr>
          <a:xfrm>
            <a:off x="661916" y="2852381"/>
            <a:ext cx="3161940" cy="2640247"/>
          </a:xfrm>
        </p:spPr>
        <p:txBody>
          <a:bodyPr vert="horz" lIns="91440" tIns="45720" rIns="91440" bIns="45720" rtlCol="0" anchor="b">
            <a:normAutofit/>
          </a:bodyPr>
          <a:lstStyle/>
          <a:p>
            <a:br>
              <a:rPr lang="en-US" altLang="zh-CN" sz="3600" dirty="0">
                <a:solidFill>
                  <a:schemeClr val="tx1">
                    <a:lumMod val="85000"/>
                    <a:lumOff val="15000"/>
                  </a:schemeClr>
                </a:solidFill>
              </a:rPr>
            </a:br>
            <a:endParaRPr lang="en-US" altLang="zh-CN" sz="3600" dirty="0">
              <a:solidFill>
                <a:schemeClr val="tx1">
                  <a:lumMod val="85000"/>
                  <a:lumOff val="15000"/>
                </a:schemeClr>
              </a:solidFill>
            </a:endParaRPr>
          </a:p>
        </p:txBody>
      </p:sp>
      <p:sp>
        <p:nvSpPr>
          <p:cNvPr id="4" name="Title 4">
            <a:extLst>
              <a:ext uri="{FF2B5EF4-FFF2-40B4-BE49-F238E27FC236}">
                <a16:creationId xmlns:a16="http://schemas.microsoft.com/office/drawing/2014/main" id="{D34D64EF-0851-8425-E936-EC1A34969AA1}"/>
              </a:ext>
            </a:extLst>
          </p:cNvPr>
          <p:cNvSpPr txBox="1">
            <a:spLocks/>
          </p:cNvSpPr>
          <p:nvPr/>
        </p:nvSpPr>
        <p:spPr>
          <a:xfrm>
            <a:off x="517767" y="5325238"/>
            <a:ext cx="3306089" cy="850075"/>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4000" dirty="0">
                <a:solidFill>
                  <a:srgbClr val="C00000"/>
                </a:solidFill>
                <a:latin typeface="+mn-lt"/>
                <a:ea typeface="+mn-ea"/>
                <a:cs typeface="+mn-cs"/>
              </a:rPr>
              <a:t>Your Wonderings…</a:t>
            </a:r>
          </a:p>
        </p:txBody>
      </p:sp>
      <p:sp>
        <p:nvSpPr>
          <p:cNvPr id="3" name="TextBox 2">
            <a:extLst>
              <a:ext uri="{FF2B5EF4-FFF2-40B4-BE49-F238E27FC236}">
                <a16:creationId xmlns:a16="http://schemas.microsoft.com/office/drawing/2014/main" id="{FB063B52-BF5B-79BA-5ACD-DA91A3F1E562}"/>
              </a:ext>
            </a:extLst>
          </p:cNvPr>
          <p:cNvSpPr txBox="1"/>
          <p:nvPr/>
        </p:nvSpPr>
        <p:spPr>
          <a:xfrm>
            <a:off x="661916" y="719041"/>
            <a:ext cx="4556629" cy="923330"/>
          </a:xfrm>
          <a:prstGeom prst="rect">
            <a:avLst/>
          </a:prstGeom>
          <a:noFill/>
        </p:spPr>
        <p:txBody>
          <a:bodyPr wrap="square" rtlCol="0">
            <a:spAutoFit/>
          </a:bodyPr>
          <a:lstStyle/>
          <a:p>
            <a:r>
              <a:rPr lang="en-US" dirty="0">
                <a:solidFill>
                  <a:srgbClr val="666666"/>
                </a:solidFill>
                <a:highlight>
                  <a:srgbClr val="FFFFFF"/>
                </a:highlight>
                <a:latin typeface="Helvetica" pitchFamily="2" charset="0"/>
              </a:rPr>
              <a:t>H</a:t>
            </a:r>
            <a:r>
              <a:rPr lang="en-US" b="0" i="0" dirty="0">
                <a:solidFill>
                  <a:srgbClr val="666666"/>
                </a:solidFill>
                <a:effectLst/>
                <a:highlight>
                  <a:srgbClr val="FFFFFF"/>
                </a:highlight>
                <a:latin typeface="Helvetica" pitchFamily="2" charset="0"/>
              </a:rPr>
              <a:t>ow effectively can economists include digital goods / services into their calculations?</a:t>
            </a:r>
            <a:endParaRPr lang="en-CN" dirty="0"/>
          </a:p>
        </p:txBody>
      </p:sp>
      <p:sp>
        <p:nvSpPr>
          <p:cNvPr id="5" name="TextBox 4">
            <a:extLst>
              <a:ext uri="{FF2B5EF4-FFF2-40B4-BE49-F238E27FC236}">
                <a16:creationId xmlns:a16="http://schemas.microsoft.com/office/drawing/2014/main" id="{97E47511-F97C-E964-3286-4E8E6DD38D93}"/>
              </a:ext>
            </a:extLst>
          </p:cNvPr>
          <p:cNvSpPr txBox="1"/>
          <p:nvPr/>
        </p:nvSpPr>
        <p:spPr>
          <a:xfrm>
            <a:off x="517767" y="2059882"/>
            <a:ext cx="6890327" cy="1200329"/>
          </a:xfrm>
          <a:prstGeom prst="rect">
            <a:avLst/>
          </a:prstGeom>
          <a:noFill/>
        </p:spPr>
        <p:txBody>
          <a:bodyPr wrap="square" rtlCol="0">
            <a:spAutoFit/>
          </a:bodyPr>
          <a:lstStyle/>
          <a:p>
            <a:r>
              <a:rPr lang="en-US" b="0" i="0" dirty="0">
                <a:solidFill>
                  <a:srgbClr val="666666"/>
                </a:solidFill>
                <a:effectLst/>
                <a:highlight>
                  <a:srgbClr val="FFFFFF"/>
                </a:highlight>
                <a:latin typeface="Helvetica" pitchFamily="2" charset="0"/>
              </a:rPr>
              <a:t>Do countries relying on more cash-exchange generate higher GDP than what the GDP formula can calculate? Can buying and exchange goods/services where there is no net cash flow contribute to overall GDP?</a:t>
            </a:r>
            <a:endParaRPr lang="en-CN" dirty="0"/>
          </a:p>
        </p:txBody>
      </p:sp>
      <p:sp>
        <p:nvSpPr>
          <p:cNvPr id="6" name="TextBox 5">
            <a:extLst>
              <a:ext uri="{FF2B5EF4-FFF2-40B4-BE49-F238E27FC236}">
                <a16:creationId xmlns:a16="http://schemas.microsoft.com/office/drawing/2014/main" id="{2426D2E2-4D59-1745-4576-3E72EC97874B}"/>
              </a:ext>
            </a:extLst>
          </p:cNvPr>
          <p:cNvSpPr txBox="1"/>
          <p:nvPr/>
        </p:nvSpPr>
        <p:spPr>
          <a:xfrm>
            <a:off x="517767" y="3637755"/>
            <a:ext cx="6169890" cy="1477328"/>
          </a:xfrm>
          <a:prstGeom prst="rect">
            <a:avLst/>
          </a:prstGeom>
          <a:noFill/>
        </p:spPr>
        <p:txBody>
          <a:bodyPr wrap="square" rtlCol="0">
            <a:spAutoFit/>
          </a:bodyPr>
          <a:lstStyle/>
          <a:p>
            <a:r>
              <a:rPr lang="en-US" b="0" i="0" dirty="0">
                <a:solidFill>
                  <a:srgbClr val="666666"/>
                </a:solidFill>
                <a:effectLst/>
                <a:highlight>
                  <a:srgbClr val="FFFFFF"/>
                </a:highlight>
                <a:latin typeface="Helvetica" pitchFamily="2" charset="0"/>
              </a:rPr>
              <a:t> Is our current economy an outcome of the industrial revolution like schools are? Will alternate systems like Bitcoin ever become mainstream if they are regulated by governments that have been banked What will it take to roll out a new economic order ?</a:t>
            </a:r>
            <a:endParaRPr lang="en-CN" dirty="0"/>
          </a:p>
        </p:txBody>
      </p:sp>
      <p:sp>
        <p:nvSpPr>
          <p:cNvPr id="7" name="TextBox 6">
            <a:extLst>
              <a:ext uri="{FF2B5EF4-FFF2-40B4-BE49-F238E27FC236}">
                <a16:creationId xmlns:a16="http://schemas.microsoft.com/office/drawing/2014/main" id="{62104817-FFDA-E1C4-86C0-AB8AC30C4C88}"/>
              </a:ext>
            </a:extLst>
          </p:cNvPr>
          <p:cNvSpPr txBox="1"/>
          <p:nvPr/>
        </p:nvSpPr>
        <p:spPr>
          <a:xfrm>
            <a:off x="5218545" y="494708"/>
            <a:ext cx="6630555" cy="1200329"/>
          </a:xfrm>
          <a:prstGeom prst="rect">
            <a:avLst/>
          </a:prstGeom>
          <a:noFill/>
        </p:spPr>
        <p:txBody>
          <a:bodyPr wrap="square" rtlCol="0">
            <a:spAutoFit/>
          </a:bodyPr>
          <a:lstStyle/>
          <a:p>
            <a:r>
              <a:rPr lang="en-US" dirty="0">
                <a:solidFill>
                  <a:srgbClr val="666666"/>
                </a:solidFill>
                <a:highlight>
                  <a:srgbClr val="FFFFFF"/>
                </a:highlight>
                <a:latin typeface="Helvetica" pitchFamily="2" charset="0"/>
              </a:rPr>
              <a:t>W</a:t>
            </a:r>
            <a:r>
              <a:rPr lang="en-US" b="0" i="0" dirty="0">
                <a:solidFill>
                  <a:srgbClr val="666666"/>
                </a:solidFill>
                <a:effectLst/>
                <a:highlight>
                  <a:srgbClr val="FFFFFF"/>
                </a:highlight>
                <a:latin typeface="Helvetica" pitchFamily="2" charset="0"/>
              </a:rPr>
              <a:t>hat does a government policy that blends GDP, Gross National Happiness (GNH), Genuine Progress Indicator (GPI), and Social Progress Index (SPI) as key metrics and part of the research phase would look like?</a:t>
            </a:r>
            <a:endParaRPr lang="en-CN" dirty="0"/>
          </a:p>
        </p:txBody>
      </p:sp>
      <p:sp>
        <p:nvSpPr>
          <p:cNvPr id="8" name="TextBox 7">
            <a:extLst>
              <a:ext uri="{FF2B5EF4-FFF2-40B4-BE49-F238E27FC236}">
                <a16:creationId xmlns:a16="http://schemas.microsoft.com/office/drawing/2014/main" id="{3316EAF0-2B57-47CB-45A8-D39B9D3670F7}"/>
              </a:ext>
            </a:extLst>
          </p:cNvPr>
          <p:cNvSpPr txBox="1"/>
          <p:nvPr/>
        </p:nvSpPr>
        <p:spPr>
          <a:xfrm>
            <a:off x="4001616" y="5215629"/>
            <a:ext cx="8012624" cy="923330"/>
          </a:xfrm>
          <a:prstGeom prst="rect">
            <a:avLst/>
          </a:prstGeom>
          <a:noFill/>
        </p:spPr>
        <p:txBody>
          <a:bodyPr wrap="square" rtlCol="0">
            <a:spAutoFit/>
          </a:bodyPr>
          <a:lstStyle/>
          <a:p>
            <a:r>
              <a:rPr lang="en-US" b="0" i="0" dirty="0">
                <a:solidFill>
                  <a:srgbClr val="666666"/>
                </a:solidFill>
                <a:effectLst/>
                <a:highlight>
                  <a:srgbClr val="FFFFFF"/>
                </a:highlight>
                <a:latin typeface="Helvetica" pitchFamily="2" charset="0"/>
              </a:rPr>
              <a:t>Aren’t informal economies which are not typically reflected in GDP statistics, particularly in developing countries, are tied to areas linked to waste or production for the benefit of developed countries?</a:t>
            </a:r>
            <a:endParaRPr lang="en-CN" dirty="0"/>
          </a:p>
        </p:txBody>
      </p:sp>
    </p:spTree>
    <p:extLst>
      <p:ext uri="{BB962C8B-B14F-4D97-AF65-F5344CB8AC3E}">
        <p14:creationId xmlns:p14="http://schemas.microsoft.com/office/powerpoint/2010/main" val="27454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D34D64EF-0851-8425-E936-EC1A34969AA1}"/>
              </a:ext>
            </a:extLst>
          </p:cNvPr>
          <p:cNvSpPr txBox="1">
            <a:spLocks/>
          </p:cNvSpPr>
          <p:nvPr/>
        </p:nvSpPr>
        <p:spPr>
          <a:xfrm>
            <a:off x="595304" y="5153961"/>
            <a:ext cx="1085205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rPr>
              <a:t>CEL PAR: Next Week – Getting the Story Wrong</a:t>
            </a:r>
          </a:p>
        </p:txBody>
      </p: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21663" y="807258"/>
            <a:ext cx="7238741" cy="3108543"/>
          </a:xfrm>
          <a:prstGeom prst="rect">
            <a:avLst/>
          </a:prstGeom>
          <a:noFill/>
        </p:spPr>
        <p:txBody>
          <a:bodyPr wrap="square" rtlCol="0">
            <a:spAutoFit/>
          </a:bodyPr>
          <a:lstStyle/>
          <a:p>
            <a:r>
              <a:rPr lang="en-US" sz="2800" b="1" dirty="0">
                <a:latin typeface="+mj-lt"/>
                <a:ea typeface="Helvetica Neue" panose="02000503000000020004" pitchFamily="2" charset="0"/>
                <a:cs typeface="Helvetica Neue" panose="02000503000000020004" pitchFamily="2" charset="0"/>
              </a:rPr>
              <a:t>Week 4 Update/Reflection Prompt:</a:t>
            </a:r>
          </a:p>
          <a:p>
            <a:endParaRPr lang="en-US" sz="2800" b="1" i="1" dirty="0">
              <a:ea typeface="Helvetica Neue" panose="02000503000000020004" pitchFamily="2" charset="0"/>
              <a:cs typeface="Helvetica Neue" panose="02000503000000020004" pitchFamily="2" charset="0"/>
            </a:endParaRPr>
          </a:p>
          <a:p>
            <a:r>
              <a:rPr lang="en-US" sz="2800" b="1" i="1" dirty="0">
                <a:solidFill>
                  <a:srgbClr val="000000"/>
                </a:solidFill>
                <a:effectLst/>
                <a:highlight>
                  <a:srgbClr val="FFFFFF"/>
                </a:highlight>
                <a:ea typeface="Helvetica Neue" panose="02000503000000020004" pitchFamily="2" charset="0"/>
                <a:cs typeface="Helvetica Neue" panose="02000503000000020004" pitchFamily="2" charset="0"/>
              </a:rPr>
              <a:t>“</a:t>
            </a:r>
            <a:r>
              <a:rPr lang="en-US" sz="2800" b="0" i="1" dirty="0">
                <a:solidFill>
                  <a:srgbClr val="000000"/>
                </a:solidFill>
                <a:effectLst/>
                <a:highlight>
                  <a:srgbClr val="FFF7F2"/>
                </a:highlight>
              </a:rPr>
              <a:t>What are the ways I have been “banked” in my education that creates a sense of unbridled faith in the GDP?</a:t>
            </a:r>
            <a:r>
              <a:rPr lang="en-US" sz="2800" i="1" dirty="0"/>
              <a:t>” </a:t>
            </a:r>
            <a:r>
              <a:rPr lang="en-US" sz="2800" b="1" i="1" dirty="0">
                <a:solidFill>
                  <a:srgbClr val="000000"/>
                </a:solidFill>
                <a:effectLst/>
                <a:highlight>
                  <a:srgbClr val="FFFFFF"/>
                </a:highlight>
                <a:latin typeface="+mj-lt"/>
                <a:ea typeface="Helvetica Neue" panose="02000503000000020004" pitchFamily="2" charset="0"/>
                <a:cs typeface="Helvetica Neue" panose="02000503000000020004" pitchFamily="2" charset="0"/>
              </a:rPr>
              <a:t>(150-200 words)</a:t>
            </a:r>
            <a:endParaRPr lang="en-US" sz="2800" b="1"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70294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D34D64EF-0851-8425-E936-EC1A34969AA1}"/>
              </a:ext>
            </a:extLst>
          </p:cNvPr>
          <p:cNvSpPr txBox="1">
            <a:spLocks/>
          </p:cNvSpPr>
          <p:nvPr/>
        </p:nvSpPr>
        <p:spPr>
          <a:xfrm>
            <a:off x="595304" y="5153961"/>
            <a:ext cx="1085205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rPr>
              <a:t>CEL PAR: Next Week – Getting the Story Wrong</a:t>
            </a:r>
          </a:p>
        </p:txBody>
      </p:sp>
      <p:pic>
        <p:nvPicPr>
          <p:cNvPr id="5" name="Picture 4" descr="A globe and dollar sign on a scale&#10;&#10;Description automatically generated">
            <a:extLst>
              <a:ext uri="{FF2B5EF4-FFF2-40B4-BE49-F238E27FC236}">
                <a16:creationId xmlns:a16="http://schemas.microsoft.com/office/drawing/2014/main" id="{E7DAE8EC-943A-9C8E-22D9-F57DE2DA9C07}"/>
              </a:ext>
            </a:extLst>
          </p:cNvPr>
          <p:cNvPicPr>
            <a:picLocks noChangeAspect="1"/>
          </p:cNvPicPr>
          <p:nvPr/>
        </p:nvPicPr>
        <p:blipFill>
          <a:blip r:embed="rId3"/>
          <a:stretch>
            <a:fillRect/>
          </a:stretch>
        </p:blipFill>
        <p:spPr>
          <a:xfrm>
            <a:off x="8756868" y="807258"/>
            <a:ext cx="2374900" cy="3683000"/>
          </a:xfrm>
          <a:prstGeom prst="rect">
            <a:avLst/>
          </a:prstGeom>
        </p:spPr>
      </p:pic>
      <p:sp>
        <p:nvSpPr>
          <p:cNvPr id="2" name="TextBox 1">
            <a:extLst>
              <a:ext uri="{FF2B5EF4-FFF2-40B4-BE49-F238E27FC236}">
                <a16:creationId xmlns:a16="http://schemas.microsoft.com/office/drawing/2014/main" id="{0550A178-0C25-2D1B-AE9F-0D01853FC5AC}"/>
              </a:ext>
            </a:extLst>
          </p:cNvPr>
          <p:cNvSpPr txBox="1"/>
          <p:nvPr/>
        </p:nvSpPr>
        <p:spPr>
          <a:xfrm>
            <a:off x="921663" y="807258"/>
            <a:ext cx="7238741" cy="2677656"/>
          </a:xfrm>
          <a:prstGeom prst="rect">
            <a:avLst/>
          </a:prstGeom>
          <a:noFill/>
        </p:spPr>
        <p:txBody>
          <a:bodyPr wrap="square" rtlCol="0">
            <a:spAutoFit/>
          </a:bodyPr>
          <a:lstStyle/>
          <a:p>
            <a:r>
              <a:rPr lang="en-US" sz="2800" b="1" dirty="0">
                <a:latin typeface="+mj-lt"/>
                <a:ea typeface="Helvetica Neue" panose="02000503000000020004" pitchFamily="2" charset="0"/>
                <a:cs typeface="Helvetica Neue" panose="02000503000000020004" pitchFamily="2" charset="0"/>
              </a:rPr>
              <a:t>This Week by Friday:</a:t>
            </a:r>
          </a:p>
          <a:p>
            <a:endParaRPr lang="en-US" sz="2800" b="1" i="1" dirty="0">
              <a:ea typeface="Helvetica Neue" panose="02000503000000020004" pitchFamily="2" charset="0"/>
              <a:cs typeface="Helvetica Neue" panose="02000503000000020004" pitchFamily="2" charset="0"/>
            </a:endParaRPr>
          </a:p>
          <a:p>
            <a:r>
              <a:rPr lang="en-US" sz="2800" i="1" dirty="0">
                <a:solidFill>
                  <a:srgbClr val="000000"/>
                </a:solidFill>
                <a:effectLst/>
                <a:highlight>
                  <a:srgbClr val="FFFFFF"/>
                </a:highlight>
                <a:ea typeface="Helvetica Neue" panose="02000503000000020004" pitchFamily="2" charset="0"/>
                <a:cs typeface="Helvetica Neue" panose="02000503000000020004" pitchFamily="2" charset="0"/>
              </a:rPr>
              <a:t>Upload your Unit Plan on CG Scholar</a:t>
            </a:r>
          </a:p>
          <a:p>
            <a:endParaRPr lang="en-US" sz="2800" i="1" dirty="0">
              <a:solidFill>
                <a:srgbClr val="000000"/>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r>
              <a:rPr lang="en-US" sz="2800" i="1" dirty="0">
                <a:solidFill>
                  <a:srgbClr val="000000"/>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Demonstration in class – accept Work</a:t>
            </a:r>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a:p>
            <a:endParaRPr lang="en-CN" sz="2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7319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
            <a:extLst>
              <a:ext uri="{FF2B5EF4-FFF2-40B4-BE49-F238E27FC236}">
                <a16:creationId xmlns:a16="http://schemas.microsoft.com/office/drawing/2014/main" id="{FB5390DC-08DC-0F1D-53D9-7EEC5446E8D6}"/>
              </a:ext>
            </a:extLst>
          </p:cNvPr>
          <p:cNvPicPr>
            <a:picLocks noChangeAspect="1"/>
          </p:cNvPicPr>
          <p:nvPr/>
        </p:nvPicPr>
        <p:blipFill rotWithShape="1">
          <a:blip r:embed="rId2"/>
          <a:srcRect l="305" r="11571"/>
          <a:stretch/>
        </p:blipFill>
        <p:spPr>
          <a:xfrm>
            <a:off x="1" y="10"/>
            <a:ext cx="9669642" cy="6857990"/>
          </a:xfrm>
          <a:prstGeom prst="rect">
            <a:avLst/>
          </a:prstGeom>
        </p:spPr>
      </p:pic>
      <p:sp>
        <p:nvSpPr>
          <p:cNvPr id="20" name="TextBox 19">
            <a:extLst>
              <a:ext uri="{FF2B5EF4-FFF2-40B4-BE49-F238E27FC236}">
                <a16:creationId xmlns:a16="http://schemas.microsoft.com/office/drawing/2014/main" id="{6248343F-BAC1-F66D-2008-8DDB1C911B78}"/>
              </a:ext>
            </a:extLst>
          </p:cNvPr>
          <p:cNvSpPr txBox="1"/>
          <p:nvPr/>
        </p:nvSpPr>
        <p:spPr>
          <a:xfrm>
            <a:off x="6816810" y="678542"/>
            <a:ext cx="5257799" cy="5500915"/>
          </a:xfrm>
          <a:prstGeom prst="rect">
            <a:avLst/>
          </a:prstGeom>
        </p:spPr>
        <p:txBody>
          <a:bodyPr vert="horz" lIns="91440" tIns="45720" rIns="91440" bIns="45720" rtlCol="0">
            <a:normAutofit/>
          </a:bodyPr>
          <a:lstStyle/>
          <a:p>
            <a:pPr defTabSz="914400">
              <a:lnSpc>
                <a:spcPct val="90000"/>
              </a:lnSpc>
              <a:spcAft>
                <a:spcPts val="600"/>
              </a:spcAft>
            </a:pPr>
            <a:r>
              <a:rPr lang="en-US" sz="3600" b="1" i="0" dirty="0">
                <a:effectLst/>
                <a:highlight>
                  <a:srgbClr val="FFFFFF"/>
                </a:highlight>
              </a:rPr>
              <a:t>Week 4</a:t>
            </a:r>
          </a:p>
          <a:p>
            <a:pPr defTabSz="914400">
              <a:lnSpc>
                <a:spcPct val="90000"/>
              </a:lnSpc>
              <a:spcAft>
                <a:spcPts val="600"/>
              </a:spcAft>
            </a:pPr>
            <a:r>
              <a:rPr lang="en-US" sz="3600" b="1" i="0" dirty="0">
                <a:solidFill>
                  <a:srgbClr val="000000"/>
                </a:solidFill>
                <a:effectLst/>
                <a:highlight>
                  <a:srgbClr val="F6FBFC"/>
                </a:highlight>
                <a:latin typeface="Helvetica" pitchFamily="2" charset="0"/>
              </a:rPr>
              <a:t>The GDP</a:t>
            </a:r>
            <a:endParaRPr lang="en-US" sz="3600" dirty="0">
              <a:highlight>
                <a:srgbClr val="FFFFFF"/>
              </a:highlight>
            </a:endParaRPr>
          </a:p>
          <a:p>
            <a:pPr indent="-228600" defTabSz="914400">
              <a:lnSpc>
                <a:spcPct val="90000"/>
              </a:lnSpc>
              <a:spcAft>
                <a:spcPts val="600"/>
              </a:spcAft>
              <a:buFont typeface="Arial" panose="020B0604020202020204" pitchFamily="34" charset="0"/>
              <a:buChar char="•"/>
            </a:pPr>
            <a:endParaRPr lang="en-US" sz="2800" i="0" dirty="0">
              <a:effectLst/>
              <a:highlight>
                <a:srgbClr val="FFFFFF"/>
              </a:highlight>
            </a:endParaRPr>
          </a:p>
          <a:p>
            <a:pPr defTabSz="914400">
              <a:lnSpc>
                <a:spcPct val="90000"/>
              </a:lnSpc>
              <a:spcAft>
                <a:spcPts val="600"/>
              </a:spcAft>
            </a:pPr>
            <a:r>
              <a:rPr lang="en-US" sz="2800" b="1" dirty="0">
                <a:highlight>
                  <a:srgbClr val="FFFFFF"/>
                </a:highlight>
                <a:latin typeface="Calibri" panose="020F0502020204030204" pitchFamily="34" charset="0"/>
                <a:cs typeface="Calibri" panose="020F0502020204030204" pitchFamily="34" charset="0"/>
              </a:rPr>
              <a:t>Context: </a:t>
            </a:r>
            <a:r>
              <a:rPr lang="en-US" sz="2800" i="0" dirty="0">
                <a:solidFill>
                  <a:srgbClr val="000000"/>
                </a:solidFill>
                <a:effectLst/>
                <a:highlight>
                  <a:srgbClr val="F6FBFC"/>
                </a:highlight>
                <a:latin typeface="Calibri" panose="020F0502020204030204" pitchFamily="34" charset="0"/>
                <a:cs typeface="Calibri" panose="020F0502020204030204" pitchFamily="34" charset="0"/>
              </a:rPr>
              <a:t>What is the history to the invention of this indicator and why does the GDP have such power in our social reality? </a:t>
            </a:r>
          </a:p>
          <a:p>
            <a:pPr defTabSz="914400">
              <a:lnSpc>
                <a:spcPct val="90000"/>
              </a:lnSpc>
              <a:spcAft>
                <a:spcPts val="600"/>
              </a:spcAft>
            </a:pPr>
            <a:endParaRPr lang="en-US" sz="2800" dirty="0">
              <a:solidFill>
                <a:srgbClr val="000000"/>
              </a:solidFill>
              <a:highlight>
                <a:srgbClr val="F6FBFC"/>
              </a:highlight>
              <a:latin typeface="Calibri" panose="020F0502020204030204" pitchFamily="34" charset="0"/>
              <a:cs typeface="Calibri" panose="020F0502020204030204" pitchFamily="34" charset="0"/>
            </a:endParaRPr>
          </a:p>
          <a:p>
            <a:pPr defTabSz="914400">
              <a:lnSpc>
                <a:spcPct val="90000"/>
              </a:lnSpc>
              <a:spcAft>
                <a:spcPts val="600"/>
              </a:spcAft>
            </a:pPr>
            <a:r>
              <a:rPr lang="en-US" sz="2800" i="0" dirty="0">
                <a:solidFill>
                  <a:srgbClr val="000000"/>
                </a:solidFill>
                <a:effectLst/>
                <a:highlight>
                  <a:srgbClr val="F6FBFC"/>
                </a:highlight>
                <a:latin typeface="Calibri" panose="020F0502020204030204" pitchFamily="34" charset="0"/>
                <a:cs typeface="Calibri" panose="020F0502020204030204" pitchFamily="34" charset="0"/>
              </a:rPr>
              <a:t>How is this phenomenon linked to the concept of Banking Education that was developed by Freire?</a:t>
            </a:r>
            <a:endParaRPr lang="en-US" sz="2800" i="0" dirty="0">
              <a:effectLst/>
              <a:highlight>
                <a:srgbClr val="FFFFFF"/>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7983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B49DB53F-3366-6DC2-5467-7B732B552970}"/>
              </a:ext>
            </a:extLst>
          </p:cNvPr>
          <p:cNvSpPr>
            <a:spLocks noGrp="1"/>
          </p:cNvSpPr>
          <p:nvPr>
            <p:ph type="title"/>
          </p:nvPr>
        </p:nvSpPr>
        <p:spPr>
          <a:xfrm>
            <a:off x="595304" y="5247984"/>
            <a:ext cx="10515600" cy="1325563"/>
          </a:xfrm>
        </p:spPr>
        <p:txBody>
          <a:bodyPr>
            <a:normAutofit/>
          </a:bodyPr>
          <a:lstStyle/>
          <a:p>
            <a:endParaRPr lang="en-CN" sz="3600" dirty="0"/>
          </a:p>
        </p:txBody>
      </p:sp>
      <p:pic>
        <p:nvPicPr>
          <p:cNvPr id="8" name="Picture 7" descr="A white text on a white background&#10;&#10;Description automatically generated">
            <a:extLst>
              <a:ext uri="{FF2B5EF4-FFF2-40B4-BE49-F238E27FC236}">
                <a16:creationId xmlns:a16="http://schemas.microsoft.com/office/drawing/2014/main" id="{3FD744F6-0E11-701B-E209-76A93CAFEC83}"/>
              </a:ext>
            </a:extLst>
          </p:cNvPr>
          <p:cNvPicPr>
            <a:picLocks noChangeAspect="1"/>
          </p:cNvPicPr>
          <p:nvPr/>
        </p:nvPicPr>
        <p:blipFill>
          <a:blip r:embed="rId2"/>
          <a:stretch>
            <a:fillRect/>
          </a:stretch>
        </p:blipFill>
        <p:spPr>
          <a:xfrm>
            <a:off x="938784" y="953043"/>
            <a:ext cx="5486908" cy="3537015"/>
          </a:xfrm>
          <a:prstGeom prst="rect">
            <a:avLst/>
          </a:prstGeom>
        </p:spPr>
      </p:pic>
      <p:sp>
        <p:nvSpPr>
          <p:cNvPr id="10" name="TextBox 9">
            <a:extLst>
              <a:ext uri="{FF2B5EF4-FFF2-40B4-BE49-F238E27FC236}">
                <a16:creationId xmlns:a16="http://schemas.microsoft.com/office/drawing/2014/main" id="{9849B315-B573-7ECB-97B8-8D5FD37C263C}"/>
              </a:ext>
            </a:extLst>
          </p:cNvPr>
          <p:cNvSpPr txBox="1"/>
          <p:nvPr/>
        </p:nvSpPr>
        <p:spPr>
          <a:xfrm>
            <a:off x="938784" y="4528158"/>
            <a:ext cx="1263487" cy="369332"/>
          </a:xfrm>
          <a:prstGeom prst="rect">
            <a:avLst/>
          </a:prstGeom>
          <a:noFill/>
        </p:spPr>
        <p:txBody>
          <a:bodyPr wrap="none" rtlCol="0">
            <a:spAutoFit/>
          </a:bodyPr>
          <a:lstStyle/>
          <a:p>
            <a:r>
              <a:rPr lang="en-CN" dirty="0"/>
              <a:t>(Wikipedia)</a:t>
            </a:r>
          </a:p>
        </p:txBody>
      </p:sp>
      <p:pic>
        <p:nvPicPr>
          <p:cNvPr id="14" name="Picture 13" descr="A person with a beard and glasses&#10;&#10;Description automatically generated">
            <a:extLst>
              <a:ext uri="{FF2B5EF4-FFF2-40B4-BE49-F238E27FC236}">
                <a16:creationId xmlns:a16="http://schemas.microsoft.com/office/drawing/2014/main" id="{0D9E45AE-EF98-9BF2-9DD8-98737455574A}"/>
              </a:ext>
            </a:extLst>
          </p:cNvPr>
          <p:cNvPicPr>
            <a:picLocks noChangeAspect="1"/>
          </p:cNvPicPr>
          <p:nvPr/>
        </p:nvPicPr>
        <p:blipFill>
          <a:blip r:embed="rId3"/>
          <a:stretch>
            <a:fillRect/>
          </a:stretch>
        </p:blipFill>
        <p:spPr>
          <a:xfrm>
            <a:off x="6425692" y="953042"/>
            <a:ext cx="4917698" cy="3459543"/>
          </a:xfrm>
          <a:prstGeom prst="rect">
            <a:avLst/>
          </a:prstGeom>
        </p:spPr>
      </p:pic>
    </p:spTree>
    <p:extLst>
      <p:ext uri="{BB962C8B-B14F-4D97-AF65-F5344CB8AC3E}">
        <p14:creationId xmlns:p14="http://schemas.microsoft.com/office/powerpoint/2010/main" val="396480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49B315-B573-7ECB-97B8-8D5FD37C263C}"/>
              </a:ext>
            </a:extLst>
          </p:cNvPr>
          <p:cNvSpPr txBox="1"/>
          <p:nvPr/>
        </p:nvSpPr>
        <p:spPr>
          <a:xfrm>
            <a:off x="922665" y="2065164"/>
            <a:ext cx="4495312" cy="2727036"/>
          </a:xfrm>
          <a:prstGeom prst="rect">
            <a:avLst/>
          </a:prstGeom>
        </p:spPr>
        <p:txBody>
          <a:bodyPr vert="horz" lIns="91440" tIns="45720" rIns="91440" bIns="45720" rtlCol="0" anchor="t">
            <a:normAutofit fontScale="85000" lnSpcReduction="20000"/>
          </a:bodyPr>
          <a:lstStyle/>
          <a:p>
            <a:pPr defTabSz="914400">
              <a:lnSpc>
                <a:spcPct val="90000"/>
              </a:lnSpc>
              <a:spcBef>
                <a:spcPct val="0"/>
              </a:spcBef>
              <a:spcAft>
                <a:spcPts val="600"/>
              </a:spcAft>
            </a:pPr>
            <a:r>
              <a:rPr lang="en-US" sz="3800" kern="1200" dirty="0">
                <a:solidFill>
                  <a:schemeClr val="tx1"/>
                </a:solidFill>
                <a:latin typeface="+mj-lt"/>
                <a:ea typeface="+mj-ea"/>
                <a:cs typeface="+mj-cs"/>
              </a:rPr>
              <a:t>Did you have a favorite quote from Chapter 2, </a:t>
            </a:r>
            <a:r>
              <a:rPr lang="en-US" sz="3800" dirty="0">
                <a:latin typeface="+mj-lt"/>
                <a:ea typeface="+mj-ea"/>
                <a:cs typeface="+mj-cs"/>
              </a:rPr>
              <a:t>W</a:t>
            </a:r>
            <a:r>
              <a:rPr lang="en-US" sz="3800" kern="1200" dirty="0">
                <a:solidFill>
                  <a:schemeClr val="tx1"/>
                </a:solidFill>
                <a:latin typeface="+mj-lt"/>
                <a:ea typeface="+mj-ea"/>
                <a:cs typeface="+mj-cs"/>
              </a:rPr>
              <a:t>hy did it resonate </a:t>
            </a:r>
            <a:r>
              <a:rPr lang="en-US" sz="3800" dirty="0">
                <a:latin typeface="+mj-lt"/>
                <a:ea typeface="+mj-ea"/>
                <a:cs typeface="+mj-cs"/>
              </a:rPr>
              <a:t>with you?</a:t>
            </a:r>
          </a:p>
          <a:p>
            <a:pPr defTabSz="914400">
              <a:lnSpc>
                <a:spcPct val="90000"/>
              </a:lnSpc>
              <a:spcBef>
                <a:spcPct val="0"/>
              </a:spcBef>
              <a:spcAft>
                <a:spcPts val="600"/>
              </a:spcAft>
            </a:pPr>
            <a:endParaRPr lang="en-US" sz="3800" kern="1200" dirty="0">
              <a:solidFill>
                <a:schemeClr val="tx1"/>
              </a:solidFill>
              <a:latin typeface="+mj-lt"/>
              <a:ea typeface="+mj-ea"/>
              <a:cs typeface="+mj-cs"/>
            </a:endParaRPr>
          </a:p>
          <a:p>
            <a:pPr defTabSz="914400">
              <a:lnSpc>
                <a:spcPct val="90000"/>
              </a:lnSpc>
              <a:spcBef>
                <a:spcPct val="0"/>
              </a:spcBef>
              <a:spcAft>
                <a:spcPts val="600"/>
              </a:spcAft>
            </a:pPr>
            <a:r>
              <a:rPr lang="en-CN" sz="3800" dirty="0">
                <a:latin typeface="+mj-lt"/>
              </a:rPr>
              <a:t>Share an example of Banking Education</a:t>
            </a:r>
          </a:p>
          <a:p>
            <a:pPr defTabSz="914400">
              <a:lnSpc>
                <a:spcPct val="90000"/>
              </a:lnSpc>
              <a:spcBef>
                <a:spcPct val="0"/>
              </a:spcBef>
              <a:spcAft>
                <a:spcPts val="600"/>
              </a:spcAft>
            </a:pPr>
            <a:endParaRPr lang="en-US" sz="3800" kern="1200" dirty="0">
              <a:solidFill>
                <a:schemeClr val="tx1"/>
              </a:solidFill>
              <a:latin typeface="+mj-lt"/>
              <a:ea typeface="+mj-ea"/>
              <a:cs typeface="+mj-cs"/>
            </a:endParaRPr>
          </a:p>
        </p:txBody>
      </p:sp>
      <p:grpSp>
        <p:nvGrpSpPr>
          <p:cNvPr id="20" name="Group 1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book cover&#10;&#10;Description automatically generated">
            <a:extLst>
              <a:ext uri="{FF2B5EF4-FFF2-40B4-BE49-F238E27FC236}">
                <a16:creationId xmlns:a16="http://schemas.microsoft.com/office/drawing/2014/main" id="{359B1096-0AA7-8B4A-FEBF-138F1CF6C36D}"/>
              </a:ext>
            </a:extLst>
          </p:cNvPr>
          <p:cNvPicPr>
            <a:picLocks noChangeAspect="1"/>
          </p:cNvPicPr>
          <p:nvPr/>
        </p:nvPicPr>
        <p:blipFill>
          <a:blip r:embed="rId2"/>
          <a:stretch>
            <a:fillRect/>
          </a:stretch>
        </p:blipFill>
        <p:spPr>
          <a:xfrm>
            <a:off x="6417330" y="696104"/>
            <a:ext cx="3945869" cy="5465791"/>
          </a:xfrm>
          <a:prstGeom prst="rect">
            <a:avLst/>
          </a:prstGeom>
        </p:spPr>
      </p:pic>
    </p:spTree>
    <p:extLst>
      <p:ext uri="{BB962C8B-B14F-4D97-AF65-F5344CB8AC3E}">
        <p14:creationId xmlns:p14="http://schemas.microsoft.com/office/powerpoint/2010/main" val="35270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86CBF31-9042-9904-D803-AEAF96734AA2}"/>
              </a:ext>
            </a:extLst>
          </p:cNvPr>
          <p:cNvSpPr txBox="1"/>
          <p:nvPr/>
        </p:nvSpPr>
        <p:spPr>
          <a:xfrm>
            <a:off x="596464" y="5596782"/>
            <a:ext cx="4081310" cy="584775"/>
          </a:xfrm>
          <a:prstGeom prst="rect">
            <a:avLst/>
          </a:prstGeom>
          <a:noFill/>
        </p:spPr>
        <p:txBody>
          <a:bodyPr wrap="none" rtlCol="0">
            <a:spAutoFit/>
          </a:bodyPr>
          <a:lstStyle/>
          <a:p>
            <a:r>
              <a:rPr lang="en-CN" sz="3200" dirty="0"/>
              <a:t>The History of the GDP </a:t>
            </a:r>
          </a:p>
        </p:txBody>
      </p:sp>
      <p:pic>
        <p:nvPicPr>
          <p:cNvPr id="4" name="Picture 3" descr="A person in a suit and tie&#10;&#10;Description automatically generated">
            <a:extLst>
              <a:ext uri="{FF2B5EF4-FFF2-40B4-BE49-F238E27FC236}">
                <a16:creationId xmlns:a16="http://schemas.microsoft.com/office/drawing/2014/main" id="{B1C0AB37-8152-E92D-F3EC-ABCD644932D4}"/>
              </a:ext>
            </a:extLst>
          </p:cNvPr>
          <p:cNvPicPr>
            <a:picLocks noChangeAspect="1"/>
          </p:cNvPicPr>
          <p:nvPr/>
        </p:nvPicPr>
        <p:blipFill>
          <a:blip r:embed="rId2"/>
          <a:stretch>
            <a:fillRect/>
          </a:stretch>
        </p:blipFill>
        <p:spPr>
          <a:xfrm>
            <a:off x="947106" y="1100752"/>
            <a:ext cx="2557092" cy="3563161"/>
          </a:xfrm>
          <a:prstGeom prst="rect">
            <a:avLst/>
          </a:prstGeom>
        </p:spPr>
      </p:pic>
      <p:sp>
        <p:nvSpPr>
          <p:cNvPr id="5" name="TextBox 4">
            <a:extLst>
              <a:ext uri="{FF2B5EF4-FFF2-40B4-BE49-F238E27FC236}">
                <a16:creationId xmlns:a16="http://schemas.microsoft.com/office/drawing/2014/main" id="{9B10A810-955B-EE88-20A8-E73AB80ED51A}"/>
              </a:ext>
            </a:extLst>
          </p:cNvPr>
          <p:cNvSpPr txBox="1"/>
          <p:nvPr/>
        </p:nvSpPr>
        <p:spPr>
          <a:xfrm>
            <a:off x="3929664" y="1124483"/>
            <a:ext cx="7144234" cy="3539430"/>
          </a:xfrm>
          <a:prstGeom prst="rect">
            <a:avLst/>
          </a:prstGeom>
          <a:noFill/>
        </p:spPr>
        <p:txBody>
          <a:bodyPr wrap="square" rtlCol="0">
            <a:spAutoFit/>
          </a:bodyPr>
          <a:lstStyle/>
          <a:p>
            <a:r>
              <a:rPr lang="en-US" sz="2800" b="0" i="0" dirty="0">
                <a:solidFill>
                  <a:srgbClr val="1F1F1F"/>
                </a:solidFill>
                <a:effectLst/>
                <a:highlight>
                  <a:srgbClr val="FFFFFF"/>
                </a:highlight>
                <a:latin typeface="Google Sans"/>
              </a:rPr>
              <a:t>The first basic concept of GDP was invented at by </a:t>
            </a:r>
            <a:r>
              <a:rPr lang="en-US" sz="2800" dirty="0"/>
              <a:t>Richard Cantillon in 1755.</a:t>
            </a:r>
          </a:p>
          <a:p>
            <a:endParaRPr lang="en-US" sz="2800" dirty="0">
              <a:solidFill>
                <a:srgbClr val="1F1F1F"/>
              </a:solidFill>
              <a:highlight>
                <a:srgbClr val="FFFFFF"/>
              </a:highlight>
              <a:latin typeface="Google Sans"/>
            </a:endParaRPr>
          </a:p>
          <a:p>
            <a:r>
              <a:rPr lang="en-US" sz="2800" b="0" i="0" dirty="0">
                <a:solidFill>
                  <a:srgbClr val="1F1F1F"/>
                </a:solidFill>
                <a:effectLst/>
                <a:highlight>
                  <a:srgbClr val="FFFFFF"/>
                </a:highlight>
                <a:latin typeface="Google Sans"/>
              </a:rPr>
              <a:t>The modern concept was developed by the American economist </a:t>
            </a:r>
            <a:r>
              <a:rPr lang="en-US" sz="2800" b="0" i="0" dirty="0">
                <a:solidFill>
                  <a:srgbClr val="040C28"/>
                </a:solidFill>
                <a:effectLst/>
                <a:latin typeface="Google Sans"/>
              </a:rPr>
              <a:t>Simon Kuznets</a:t>
            </a:r>
            <a:r>
              <a:rPr lang="en-US" sz="2800" b="0" i="0" dirty="0">
                <a:solidFill>
                  <a:srgbClr val="1F1F1F"/>
                </a:solidFill>
                <a:effectLst/>
                <a:latin typeface="Google Sans"/>
              </a:rPr>
              <a:t> </a:t>
            </a:r>
            <a:r>
              <a:rPr lang="en-US" sz="2800" b="0" i="0" dirty="0">
                <a:solidFill>
                  <a:srgbClr val="1F1F1F"/>
                </a:solidFill>
                <a:effectLst/>
                <a:highlight>
                  <a:srgbClr val="FFFFFF"/>
                </a:highlight>
                <a:latin typeface="Google Sans"/>
              </a:rPr>
              <a:t>in 1934 and adopted as the main measure of a country's economy at the Bretton Woods conference in 1944.</a:t>
            </a:r>
            <a:endParaRPr lang="en-CN" sz="2800" dirty="0"/>
          </a:p>
        </p:txBody>
      </p:sp>
    </p:spTree>
    <p:extLst>
      <p:ext uri="{BB962C8B-B14F-4D97-AF65-F5344CB8AC3E}">
        <p14:creationId xmlns:p14="http://schemas.microsoft.com/office/powerpoint/2010/main" val="2243207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596464" y="5662038"/>
            <a:ext cx="7188443" cy="584775"/>
          </a:xfrm>
          <a:prstGeom prst="rect">
            <a:avLst/>
          </a:prstGeom>
          <a:noFill/>
        </p:spPr>
        <p:txBody>
          <a:bodyPr wrap="none" rtlCol="0">
            <a:spAutoFit/>
          </a:bodyPr>
          <a:lstStyle/>
          <a:p>
            <a:r>
              <a:rPr lang="en-US" sz="3200" dirty="0"/>
              <a:t>How does GDP look like across countries?</a:t>
            </a:r>
            <a:endParaRPr lang="en-CN" sz="3200" dirty="0"/>
          </a:p>
        </p:txBody>
      </p:sp>
      <p:sp>
        <p:nvSpPr>
          <p:cNvPr id="2" name="TextBox 1">
            <a:extLst>
              <a:ext uri="{FF2B5EF4-FFF2-40B4-BE49-F238E27FC236}">
                <a16:creationId xmlns:a16="http://schemas.microsoft.com/office/drawing/2014/main" id="{38B58811-2F1C-98CD-7F5B-8C606FF3AC43}"/>
              </a:ext>
            </a:extLst>
          </p:cNvPr>
          <p:cNvSpPr txBox="1"/>
          <p:nvPr/>
        </p:nvSpPr>
        <p:spPr>
          <a:xfrm>
            <a:off x="7691933" y="5769759"/>
            <a:ext cx="1770356" cy="369332"/>
          </a:xfrm>
          <a:prstGeom prst="rect">
            <a:avLst/>
          </a:prstGeom>
          <a:noFill/>
        </p:spPr>
        <p:txBody>
          <a:bodyPr wrap="none" rtlCol="0">
            <a:spAutoFit/>
          </a:bodyPr>
          <a:lstStyle/>
          <a:p>
            <a:r>
              <a:rPr lang="en-US" dirty="0">
                <a:hlinkClick r:id="rId2"/>
              </a:rPr>
              <a:t>Gapminder Tools</a:t>
            </a:r>
            <a:endParaRPr lang="en-CN" dirty="0"/>
          </a:p>
        </p:txBody>
      </p:sp>
      <p:pic>
        <p:nvPicPr>
          <p:cNvPr id="5" name="Picture 4" descr="A graph of different colored lines&#10;&#10;Description automatically generated">
            <a:extLst>
              <a:ext uri="{FF2B5EF4-FFF2-40B4-BE49-F238E27FC236}">
                <a16:creationId xmlns:a16="http://schemas.microsoft.com/office/drawing/2014/main" id="{EEE0E039-0660-D6F7-426B-690F92E13BE9}"/>
              </a:ext>
            </a:extLst>
          </p:cNvPr>
          <p:cNvPicPr>
            <a:picLocks noChangeAspect="1"/>
          </p:cNvPicPr>
          <p:nvPr/>
        </p:nvPicPr>
        <p:blipFill>
          <a:blip r:embed="rId3"/>
          <a:stretch>
            <a:fillRect/>
          </a:stretch>
        </p:blipFill>
        <p:spPr>
          <a:xfrm>
            <a:off x="2001774" y="696610"/>
            <a:ext cx="7772400" cy="4308073"/>
          </a:xfrm>
          <a:prstGeom prst="rect">
            <a:avLst/>
          </a:prstGeom>
        </p:spPr>
      </p:pic>
    </p:spTree>
    <p:extLst>
      <p:ext uri="{BB962C8B-B14F-4D97-AF65-F5344CB8AC3E}">
        <p14:creationId xmlns:p14="http://schemas.microsoft.com/office/powerpoint/2010/main" val="323240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596464" y="5662038"/>
            <a:ext cx="7107074" cy="584775"/>
          </a:xfrm>
          <a:prstGeom prst="rect">
            <a:avLst/>
          </a:prstGeom>
          <a:noFill/>
        </p:spPr>
        <p:txBody>
          <a:bodyPr wrap="none" rtlCol="0">
            <a:spAutoFit/>
          </a:bodyPr>
          <a:lstStyle/>
          <a:p>
            <a:r>
              <a:rPr lang="en-US" sz="3200" dirty="0"/>
              <a:t>How does the GDP make you feel? Think?</a:t>
            </a:r>
            <a:endParaRPr lang="en-CN" sz="3200" dirty="0"/>
          </a:p>
        </p:txBody>
      </p:sp>
      <p:pic>
        <p:nvPicPr>
          <p:cNvPr id="8" name="Picture 7" descr="A screenshot of a computer&#10;&#10;Description automatically generated">
            <a:extLst>
              <a:ext uri="{FF2B5EF4-FFF2-40B4-BE49-F238E27FC236}">
                <a16:creationId xmlns:a16="http://schemas.microsoft.com/office/drawing/2014/main" id="{29CF0D79-5FE0-F894-42AA-1797D1C839F1}"/>
              </a:ext>
            </a:extLst>
          </p:cNvPr>
          <p:cNvPicPr>
            <a:picLocks noChangeAspect="1"/>
          </p:cNvPicPr>
          <p:nvPr/>
        </p:nvPicPr>
        <p:blipFill rotWithShape="1">
          <a:blip r:embed="rId2"/>
          <a:srcRect r="4903"/>
          <a:stretch/>
        </p:blipFill>
        <p:spPr>
          <a:xfrm>
            <a:off x="2859939" y="557424"/>
            <a:ext cx="8735597" cy="2281080"/>
          </a:xfrm>
          <a:prstGeom prst="rect">
            <a:avLst/>
          </a:prstGeom>
        </p:spPr>
      </p:pic>
      <p:pic>
        <p:nvPicPr>
          <p:cNvPr id="19" name="Picture 18" descr="A close-up of a web page&#10;&#10;Description automatically generated">
            <a:extLst>
              <a:ext uri="{FF2B5EF4-FFF2-40B4-BE49-F238E27FC236}">
                <a16:creationId xmlns:a16="http://schemas.microsoft.com/office/drawing/2014/main" id="{B0CD1194-2EF9-0D6E-B720-A3DDC283E554}"/>
              </a:ext>
            </a:extLst>
          </p:cNvPr>
          <p:cNvPicPr>
            <a:picLocks noChangeAspect="1"/>
          </p:cNvPicPr>
          <p:nvPr/>
        </p:nvPicPr>
        <p:blipFill>
          <a:blip r:embed="rId3"/>
          <a:stretch>
            <a:fillRect/>
          </a:stretch>
        </p:blipFill>
        <p:spPr>
          <a:xfrm>
            <a:off x="596463" y="2926673"/>
            <a:ext cx="9154282" cy="2281067"/>
          </a:xfrm>
          <a:prstGeom prst="rect">
            <a:avLst/>
          </a:prstGeom>
        </p:spPr>
      </p:pic>
    </p:spTree>
    <p:extLst>
      <p:ext uri="{BB962C8B-B14F-4D97-AF65-F5344CB8AC3E}">
        <p14:creationId xmlns:p14="http://schemas.microsoft.com/office/powerpoint/2010/main" val="803994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745915" y="5626301"/>
            <a:ext cx="10627140" cy="584775"/>
          </a:xfrm>
          <a:prstGeom prst="rect">
            <a:avLst/>
          </a:prstGeom>
          <a:noFill/>
        </p:spPr>
        <p:txBody>
          <a:bodyPr wrap="none" rtlCol="0">
            <a:spAutoFit/>
          </a:bodyPr>
          <a:lstStyle/>
          <a:p>
            <a:r>
              <a:rPr lang="en-US" sz="3200" dirty="0"/>
              <a:t>How is the GDP derived? What problem was it trying to solve? </a:t>
            </a:r>
            <a:endParaRPr lang="en-CN" sz="3200" dirty="0"/>
          </a:p>
        </p:txBody>
      </p:sp>
      <p:pic>
        <p:nvPicPr>
          <p:cNvPr id="7" name="Picture 6" descr="Text&#10;&#10;Description automatically generated">
            <a:extLst>
              <a:ext uri="{FF2B5EF4-FFF2-40B4-BE49-F238E27FC236}">
                <a16:creationId xmlns:a16="http://schemas.microsoft.com/office/drawing/2014/main" id="{F7865DD7-E66D-7181-19BD-FE6CB9AA79B0}"/>
              </a:ext>
            </a:extLst>
          </p:cNvPr>
          <p:cNvPicPr>
            <a:picLocks noChangeAspect="1"/>
          </p:cNvPicPr>
          <p:nvPr/>
        </p:nvPicPr>
        <p:blipFill>
          <a:blip r:embed="rId2"/>
          <a:stretch>
            <a:fillRect/>
          </a:stretch>
        </p:blipFill>
        <p:spPr>
          <a:xfrm>
            <a:off x="2238930" y="880567"/>
            <a:ext cx="7971225" cy="3507337"/>
          </a:xfrm>
          <a:prstGeom prst="rect">
            <a:avLst/>
          </a:prstGeom>
        </p:spPr>
      </p:pic>
      <p:sp>
        <p:nvSpPr>
          <p:cNvPr id="8" name="Rectangle 7">
            <a:extLst>
              <a:ext uri="{FF2B5EF4-FFF2-40B4-BE49-F238E27FC236}">
                <a16:creationId xmlns:a16="http://schemas.microsoft.com/office/drawing/2014/main" id="{936C9A09-A596-AC7D-341A-2F165092EA19}"/>
              </a:ext>
            </a:extLst>
          </p:cNvPr>
          <p:cNvSpPr/>
          <p:nvPr/>
        </p:nvSpPr>
        <p:spPr>
          <a:xfrm>
            <a:off x="2900094" y="3312826"/>
            <a:ext cx="6573690" cy="719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Rectangle 17">
            <a:extLst>
              <a:ext uri="{FF2B5EF4-FFF2-40B4-BE49-F238E27FC236}">
                <a16:creationId xmlns:a16="http://schemas.microsoft.com/office/drawing/2014/main" id="{893DD307-A209-4673-5BAD-30CE326D4237}"/>
              </a:ext>
            </a:extLst>
          </p:cNvPr>
          <p:cNvSpPr/>
          <p:nvPr/>
        </p:nvSpPr>
        <p:spPr>
          <a:xfrm>
            <a:off x="7165235" y="2910268"/>
            <a:ext cx="2126672" cy="755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9" name="TextBox 18">
            <a:extLst>
              <a:ext uri="{FF2B5EF4-FFF2-40B4-BE49-F238E27FC236}">
                <a16:creationId xmlns:a16="http://schemas.microsoft.com/office/drawing/2014/main" id="{1209C3F1-052A-179E-2886-BE8983717F88}"/>
              </a:ext>
            </a:extLst>
          </p:cNvPr>
          <p:cNvSpPr txBox="1"/>
          <p:nvPr/>
        </p:nvSpPr>
        <p:spPr>
          <a:xfrm>
            <a:off x="2597784" y="4230368"/>
            <a:ext cx="5998502" cy="584775"/>
          </a:xfrm>
          <a:prstGeom prst="rect">
            <a:avLst/>
          </a:prstGeom>
          <a:noFill/>
        </p:spPr>
        <p:txBody>
          <a:bodyPr wrap="none" rtlCol="0">
            <a:spAutoFit/>
          </a:bodyPr>
          <a:lstStyle/>
          <a:p>
            <a:r>
              <a:rPr lang="en-CN" sz="3200" dirty="0"/>
              <a:t>Based on the Circular Flow Model </a:t>
            </a:r>
          </a:p>
        </p:txBody>
      </p:sp>
    </p:spTree>
    <p:extLst>
      <p:ext uri="{BB962C8B-B14F-4D97-AF65-F5344CB8AC3E}">
        <p14:creationId xmlns:p14="http://schemas.microsoft.com/office/powerpoint/2010/main" val="3446737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561336C-7434-4546-9A36-CE0DC0DE148D}"/>
              </a:ext>
            </a:extLst>
          </p:cNvPr>
          <p:cNvSpPr txBox="1">
            <a:spLocks/>
          </p:cNvSpPr>
          <p:nvPr/>
        </p:nvSpPr>
        <p:spPr>
          <a:xfrm>
            <a:off x="2509837" y="2180491"/>
            <a:ext cx="7115176" cy="2846388"/>
          </a:xfrm>
          <a:prstGeom prst="rect">
            <a:avLst/>
          </a:prstGeom>
        </p:spPr>
        <p:txBody>
          <a:bodyPr>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AA42467-0488-E087-8363-C30B1348EC47}"/>
              </a:ext>
            </a:extLst>
          </p:cNvPr>
          <p:cNvSpPr txBox="1"/>
          <p:nvPr/>
        </p:nvSpPr>
        <p:spPr>
          <a:xfrm>
            <a:off x="745915" y="5626301"/>
            <a:ext cx="9081076" cy="584775"/>
          </a:xfrm>
          <a:prstGeom prst="rect">
            <a:avLst/>
          </a:prstGeom>
          <a:noFill/>
        </p:spPr>
        <p:txBody>
          <a:bodyPr wrap="none" rtlCol="0">
            <a:spAutoFit/>
          </a:bodyPr>
          <a:lstStyle/>
          <a:p>
            <a:r>
              <a:rPr lang="en-US" sz="3200" dirty="0"/>
              <a:t>The Economic Theory: Draw </a:t>
            </a:r>
            <a:r>
              <a:rPr lang="en-CN" sz="3200" dirty="0"/>
              <a:t>The Circular Flow Model </a:t>
            </a:r>
          </a:p>
        </p:txBody>
      </p:sp>
      <p:sp>
        <p:nvSpPr>
          <p:cNvPr id="8" name="Rectangle 7">
            <a:extLst>
              <a:ext uri="{FF2B5EF4-FFF2-40B4-BE49-F238E27FC236}">
                <a16:creationId xmlns:a16="http://schemas.microsoft.com/office/drawing/2014/main" id="{936C9A09-A596-AC7D-341A-2F165092EA19}"/>
              </a:ext>
            </a:extLst>
          </p:cNvPr>
          <p:cNvSpPr/>
          <p:nvPr/>
        </p:nvSpPr>
        <p:spPr>
          <a:xfrm>
            <a:off x="2900094" y="3312826"/>
            <a:ext cx="6573690" cy="719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Rectangle 17">
            <a:extLst>
              <a:ext uri="{FF2B5EF4-FFF2-40B4-BE49-F238E27FC236}">
                <a16:creationId xmlns:a16="http://schemas.microsoft.com/office/drawing/2014/main" id="{893DD307-A209-4673-5BAD-30CE326D4237}"/>
              </a:ext>
            </a:extLst>
          </p:cNvPr>
          <p:cNvSpPr/>
          <p:nvPr/>
        </p:nvSpPr>
        <p:spPr>
          <a:xfrm>
            <a:off x="7165235" y="2910268"/>
            <a:ext cx="2126672" cy="755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4" name="Picture 3" descr="A diagram of a market&#10;&#10;Description automatically generated">
            <a:extLst>
              <a:ext uri="{FF2B5EF4-FFF2-40B4-BE49-F238E27FC236}">
                <a16:creationId xmlns:a16="http://schemas.microsoft.com/office/drawing/2014/main" id="{746A838E-5EB2-DDB9-599C-4AB1A55525B2}"/>
              </a:ext>
            </a:extLst>
          </p:cNvPr>
          <p:cNvPicPr>
            <a:picLocks noChangeAspect="1"/>
          </p:cNvPicPr>
          <p:nvPr/>
        </p:nvPicPr>
        <p:blipFill>
          <a:blip r:embed="rId2"/>
          <a:stretch>
            <a:fillRect/>
          </a:stretch>
        </p:blipFill>
        <p:spPr>
          <a:xfrm>
            <a:off x="2054591" y="551962"/>
            <a:ext cx="7772400" cy="4247591"/>
          </a:xfrm>
          <a:prstGeom prst="rect">
            <a:avLst/>
          </a:prstGeom>
        </p:spPr>
      </p:pic>
      <p:sp>
        <p:nvSpPr>
          <p:cNvPr id="5" name="TextBox 4">
            <a:extLst>
              <a:ext uri="{FF2B5EF4-FFF2-40B4-BE49-F238E27FC236}">
                <a16:creationId xmlns:a16="http://schemas.microsoft.com/office/drawing/2014/main" id="{01545DEC-7C95-E96E-54EA-C70FC774B0EE}"/>
              </a:ext>
            </a:extLst>
          </p:cNvPr>
          <p:cNvSpPr txBox="1"/>
          <p:nvPr/>
        </p:nvSpPr>
        <p:spPr>
          <a:xfrm>
            <a:off x="7256143" y="4775299"/>
            <a:ext cx="4339393" cy="369332"/>
          </a:xfrm>
          <a:prstGeom prst="rect">
            <a:avLst/>
          </a:prstGeom>
          <a:noFill/>
        </p:spPr>
        <p:txBody>
          <a:bodyPr wrap="none" rtlCol="0">
            <a:spAutoFit/>
          </a:bodyPr>
          <a:lstStyle/>
          <a:p>
            <a:r>
              <a:rPr lang="en-CN" dirty="0"/>
              <a:t>Source: </a:t>
            </a:r>
            <a:r>
              <a:rPr lang="en-US" dirty="0">
                <a:hlinkClick r:id="rId3"/>
              </a:rPr>
              <a:t>circular flow model - Ecosia - Images</a:t>
            </a:r>
            <a:endParaRPr lang="en-CN" dirty="0"/>
          </a:p>
        </p:txBody>
      </p:sp>
    </p:spTree>
    <p:extLst>
      <p:ext uri="{BB962C8B-B14F-4D97-AF65-F5344CB8AC3E}">
        <p14:creationId xmlns:p14="http://schemas.microsoft.com/office/powerpoint/2010/main" val="8112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8EB478-A9F4-40EE-A53C-E6C2A3A5BA0D}"/>
              </a:ext>
            </a:extLst>
          </p:cNvPr>
          <p:cNvSpPr txBox="1"/>
          <p:nvPr/>
        </p:nvSpPr>
        <p:spPr>
          <a:xfrm>
            <a:off x="630936" y="2807208"/>
            <a:ext cx="3142660" cy="3410712"/>
          </a:xfrm>
          <a:prstGeom prst="rect">
            <a:avLst/>
          </a:prstGeom>
        </p:spPr>
        <p:txBody>
          <a:bodyPr vert="horz" lIns="91440" tIns="45720" rIns="91440" bIns="45720" rtlCol="0" anchor="t">
            <a:normAutofit/>
          </a:bodyPr>
          <a:lstStyle/>
          <a:p>
            <a:pPr defTabSz="914400">
              <a:lnSpc>
                <a:spcPct val="90000"/>
              </a:lnSpc>
              <a:spcAft>
                <a:spcPts val="600"/>
              </a:spcAft>
            </a:pPr>
            <a:r>
              <a:rPr lang="en-US" sz="2200" b="0" i="1" dirty="0">
                <a:effectLst/>
                <a:highlight>
                  <a:srgbClr val="FFFFFF"/>
                </a:highlight>
              </a:rPr>
              <a:t>'The gross national product ... measures everything ... except that which makes life worthwhile.’  </a:t>
            </a:r>
          </a:p>
          <a:p>
            <a:pPr defTabSz="914400">
              <a:lnSpc>
                <a:spcPct val="90000"/>
              </a:lnSpc>
              <a:spcAft>
                <a:spcPts val="600"/>
              </a:spcAft>
            </a:pPr>
            <a:r>
              <a:rPr lang="en-US" sz="2200" i="1" dirty="0">
                <a:highlight>
                  <a:srgbClr val="FFFFFF"/>
                </a:highlight>
              </a:rPr>
              <a:t>      </a:t>
            </a:r>
            <a:r>
              <a:rPr lang="en-US" sz="2200" b="0" i="1" dirty="0">
                <a:effectLst/>
                <a:highlight>
                  <a:srgbClr val="FFFFFF"/>
                </a:highlight>
              </a:rPr>
              <a:t>- Robert Kennedy 1968</a:t>
            </a:r>
          </a:p>
          <a:p>
            <a:pPr defTabSz="914400">
              <a:lnSpc>
                <a:spcPct val="90000"/>
              </a:lnSpc>
              <a:spcAft>
                <a:spcPts val="600"/>
              </a:spcAft>
            </a:pPr>
            <a:endParaRPr lang="en-US" sz="2200" i="1" dirty="0">
              <a:highlight>
                <a:srgbClr val="FFFFFF"/>
              </a:highlight>
            </a:endParaRPr>
          </a:p>
          <a:p>
            <a:pPr defTabSz="914400">
              <a:lnSpc>
                <a:spcPct val="90000"/>
              </a:lnSpc>
              <a:spcAft>
                <a:spcPts val="600"/>
              </a:spcAft>
            </a:pPr>
            <a:endParaRPr lang="en-US" sz="2200" dirty="0"/>
          </a:p>
        </p:txBody>
      </p:sp>
      <p:pic>
        <p:nvPicPr>
          <p:cNvPr id="4" name="Time to fix GDP">
            <a:hlinkClick r:id="" action="ppaction://media"/>
            <a:extLst>
              <a:ext uri="{FF2B5EF4-FFF2-40B4-BE49-F238E27FC236}">
                <a16:creationId xmlns:a16="http://schemas.microsoft.com/office/drawing/2014/main" id="{0D50F95D-155F-520A-3F13-4CA0ED4367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46890" y="929690"/>
            <a:ext cx="7671816" cy="4315394"/>
          </a:xfrm>
          <a:prstGeom prst="rect">
            <a:avLst/>
          </a:prstGeom>
        </p:spPr>
      </p:pic>
      <p:sp>
        <p:nvSpPr>
          <p:cNvPr id="5" name="TextBox 4">
            <a:extLst>
              <a:ext uri="{FF2B5EF4-FFF2-40B4-BE49-F238E27FC236}">
                <a16:creationId xmlns:a16="http://schemas.microsoft.com/office/drawing/2014/main" id="{C864F8A4-B841-01C1-5D70-2135E7C702D1}"/>
              </a:ext>
            </a:extLst>
          </p:cNvPr>
          <p:cNvSpPr txBox="1"/>
          <p:nvPr/>
        </p:nvSpPr>
        <p:spPr>
          <a:xfrm>
            <a:off x="4130040" y="5245084"/>
            <a:ext cx="4122795" cy="369332"/>
          </a:xfrm>
          <a:prstGeom prst="rect">
            <a:avLst/>
          </a:prstGeom>
          <a:noFill/>
        </p:spPr>
        <p:txBody>
          <a:bodyPr wrap="none" rtlCol="0">
            <a:spAutoFit/>
          </a:bodyPr>
          <a:lstStyle/>
          <a:p>
            <a:r>
              <a:rPr lang="en-CN" dirty="0"/>
              <a:t>Source: Diane Coyle, Time to Fix the GDP?</a:t>
            </a:r>
          </a:p>
        </p:txBody>
      </p:sp>
    </p:spTree>
    <p:extLst>
      <p:ext uri="{BB962C8B-B14F-4D97-AF65-F5344CB8AC3E}">
        <p14:creationId xmlns:p14="http://schemas.microsoft.com/office/powerpoint/2010/main" val="394452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2659</TotalTime>
  <Words>727</Words>
  <Application>Microsoft Macintosh PowerPoint</Application>
  <PresentationFormat>Widescreen</PresentationFormat>
  <Paragraphs>66</Paragraphs>
  <Slides>19</Slides>
  <Notes>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Google Sans</vt:lpstr>
      <vt:lpstr>Aptos</vt:lpstr>
      <vt:lpstr>Arial</vt:lpstr>
      <vt:lpstr>Calibri</vt:lpstr>
      <vt:lpstr>Calibri Light</vt:lpstr>
      <vt:lpstr>Georgia</vt:lpstr>
      <vt:lpstr>Georgia Pro</vt:lpstr>
      <vt:lpstr>Helvetica</vt:lpstr>
      <vt:lpstr>Helvetica Neue</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What are some glaring problems with the GDP? b. To what extent is inequity inevitable in our current economic model/theory?     </vt:lpstr>
      <vt:lpstr>What has Banking Education Got to Do With the GDP?</vt:lpstr>
      <vt:lpstr>There’s no such thing as neutral education. Education either functions as an instrument to bring about conformity or freedom.</vt:lpstr>
      <vt:lpstr>a. Investigate the definition b. Question assumptions that lie behind economic model  c. Consider what problem was being solved?  d. Consider what unintended consequences are created? e. Consider if there a “silver bullet” (uncomplicated solution) or composite approach? f. Question if the economic policy is purely ”positive” or value-free? (Who has the power to decides?)   </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Price mechanism</dc:title>
  <dc:creator>Catherine Ho (DCB)</dc:creator>
  <cp:lastModifiedBy>C H</cp:lastModifiedBy>
  <cp:revision>37</cp:revision>
  <dcterms:created xsi:type="dcterms:W3CDTF">2023-08-01T06:47:39Z</dcterms:created>
  <dcterms:modified xsi:type="dcterms:W3CDTF">2024-05-08T08:41:45Z</dcterms:modified>
</cp:coreProperties>
</file>